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80"/>
  </p:notesMasterIdLst>
  <p:sldIdLst>
    <p:sldId id="289" r:id="rId5"/>
    <p:sldId id="5147" r:id="rId6"/>
    <p:sldId id="5139" r:id="rId7"/>
    <p:sldId id="5146" r:id="rId8"/>
    <p:sldId id="303" r:id="rId9"/>
    <p:sldId id="4971" r:id="rId10"/>
    <p:sldId id="4981" r:id="rId11"/>
    <p:sldId id="4982" r:id="rId12"/>
    <p:sldId id="4970" r:id="rId13"/>
    <p:sldId id="4972" r:id="rId14"/>
    <p:sldId id="263" r:id="rId15"/>
    <p:sldId id="5145" r:id="rId16"/>
    <p:sldId id="5143" r:id="rId17"/>
    <p:sldId id="4967" r:id="rId18"/>
    <p:sldId id="4968" r:id="rId19"/>
    <p:sldId id="4962" r:id="rId20"/>
    <p:sldId id="5041" r:id="rId21"/>
    <p:sldId id="5119" r:id="rId22"/>
    <p:sldId id="4966" r:id="rId23"/>
    <p:sldId id="4987" r:id="rId24"/>
    <p:sldId id="4993" r:id="rId25"/>
    <p:sldId id="4994" r:id="rId26"/>
    <p:sldId id="4995" r:id="rId27"/>
    <p:sldId id="4985" r:id="rId28"/>
    <p:sldId id="4997" r:id="rId29"/>
    <p:sldId id="5035" r:id="rId30"/>
    <p:sldId id="5034" r:id="rId31"/>
    <p:sldId id="4998" r:id="rId32"/>
    <p:sldId id="5120" r:id="rId33"/>
    <p:sldId id="4975" r:id="rId34"/>
    <p:sldId id="262" r:id="rId35"/>
    <p:sldId id="5122" r:id="rId36"/>
    <p:sldId id="4990" r:id="rId37"/>
    <p:sldId id="5127" r:id="rId38"/>
    <p:sldId id="5128" r:id="rId39"/>
    <p:sldId id="5129" r:id="rId40"/>
    <p:sldId id="5148" r:id="rId41"/>
    <p:sldId id="5149" r:id="rId42"/>
    <p:sldId id="5150" r:id="rId43"/>
    <p:sldId id="5151" r:id="rId44"/>
    <p:sldId id="5152" r:id="rId45"/>
    <p:sldId id="5153" r:id="rId46"/>
    <p:sldId id="5154" r:id="rId47"/>
    <p:sldId id="5155" r:id="rId48"/>
    <p:sldId id="5156" r:id="rId49"/>
    <p:sldId id="5157" r:id="rId50"/>
    <p:sldId id="5158" r:id="rId51"/>
    <p:sldId id="5159" r:id="rId52"/>
    <p:sldId id="5160" r:id="rId53"/>
    <p:sldId id="5161" r:id="rId54"/>
    <p:sldId id="5162" r:id="rId55"/>
    <p:sldId id="5163" r:id="rId56"/>
    <p:sldId id="5164" r:id="rId57"/>
    <p:sldId id="5165" r:id="rId58"/>
    <p:sldId id="5166" r:id="rId59"/>
    <p:sldId id="5167" r:id="rId60"/>
    <p:sldId id="5168" r:id="rId61"/>
    <p:sldId id="5169" r:id="rId62"/>
    <p:sldId id="5170" r:id="rId63"/>
    <p:sldId id="5171" r:id="rId64"/>
    <p:sldId id="5172" r:id="rId65"/>
    <p:sldId id="5173" r:id="rId66"/>
    <p:sldId id="5174" r:id="rId67"/>
    <p:sldId id="5175" r:id="rId68"/>
    <p:sldId id="5176" r:id="rId69"/>
    <p:sldId id="5177" r:id="rId70"/>
    <p:sldId id="5178" r:id="rId71"/>
    <p:sldId id="5179" r:id="rId72"/>
    <p:sldId id="5180" r:id="rId73"/>
    <p:sldId id="5181" r:id="rId74"/>
    <p:sldId id="5182" r:id="rId75"/>
    <p:sldId id="5183" r:id="rId76"/>
    <p:sldId id="5184" r:id="rId77"/>
    <p:sldId id="5185" r:id="rId78"/>
    <p:sldId id="5186" r:id="rId79"/>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青草 雄治" initials="青草" lastIdx="1" clrIdx="0">
    <p:extLst>
      <p:ext uri="{19B8F6BF-5375-455C-9EA6-DF929625EA0E}">
        <p15:presenceInfo xmlns:p15="http://schemas.microsoft.com/office/powerpoint/2012/main" userId="S-1-5-21-2140691088-4012864612-336057655-2656" providerId="AD"/>
      </p:ext>
    </p:extLst>
  </p:cmAuthor>
  <p:cmAuthor id="2" name="戸塚幸治" initials="戸塚幸治"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97DA"/>
    <a:srgbClr val="F2F2F2"/>
    <a:srgbClr val="F2F3F2"/>
    <a:srgbClr val="04859E"/>
    <a:srgbClr val="009193"/>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452375-E6AC-43E8-99EF-5A56E780480C}" v="8" dt="2019-12-20T03:04:30.213"/>
    <p1510:client id="{1832638A-642B-463D-9E21-8EDFF54C8B2B}" v="174" dt="2019-12-19T11:13:11.74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88" autoAdjust="0"/>
    <p:restoredTop sz="94884" autoAdjust="0"/>
  </p:normalViewPr>
  <p:slideViewPr>
    <p:cSldViewPr snapToGrid="0">
      <p:cViewPr varScale="1">
        <p:scale>
          <a:sx n="55" d="100"/>
          <a:sy n="55" d="100"/>
        </p:scale>
        <p:origin x="1663" y="38"/>
      </p:cViewPr>
      <p:guideLst>
        <p:guide orient="horz" pos="3120"/>
        <p:guide pos="2160"/>
      </p:guideLst>
    </p:cSldViewPr>
  </p:slideViewPr>
  <p:outlineViewPr>
    <p:cViewPr>
      <p:scale>
        <a:sx n="33" d="100"/>
        <a:sy n="33" d="100"/>
      </p:scale>
      <p:origin x="0" y="-851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Lst>
  </p:outlineViewPr>
  <p:notesTextViewPr>
    <p:cViewPr>
      <p:scale>
        <a:sx n="66" d="100"/>
        <a:sy n="66"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presProps" Target="presProps.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commentAuthors" Target="commentAuthors.xml"/><Relationship Id="rId86" Type="http://schemas.microsoft.com/office/2016/11/relationships/changesInfo" Target="changesInfos/changesInfo1.xml"/></Relationships>
</file>

<file path=ppt/_rels/viewProps.xml.rels><?xml version="1.0" encoding="UTF-8" standalone="yes"?>
<Relationships xmlns="http://schemas.openxmlformats.org/package/2006/relationships"><Relationship Id="rId8" Type="http://schemas.openxmlformats.org/officeDocument/2006/relationships/slide" Target="slides/slide21.xml"/><Relationship Id="rId13" Type="http://schemas.openxmlformats.org/officeDocument/2006/relationships/slide" Target="slides/slide31.xml"/><Relationship Id="rId18" Type="http://schemas.openxmlformats.org/officeDocument/2006/relationships/slide" Target="slides/slide58.xml"/><Relationship Id="rId3" Type="http://schemas.openxmlformats.org/officeDocument/2006/relationships/slide" Target="slides/slide5.xml"/><Relationship Id="rId7" Type="http://schemas.openxmlformats.org/officeDocument/2006/relationships/slide" Target="slides/slide19.xml"/><Relationship Id="rId12" Type="http://schemas.openxmlformats.org/officeDocument/2006/relationships/slide" Target="slides/slide28.xml"/><Relationship Id="rId17" Type="http://schemas.openxmlformats.org/officeDocument/2006/relationships/slide" Target="slides/slide55.xml"/><Relationship Id="rId2" Type="http://schemas.openxmlformats.org/officeDocument/2006/relationships/slide" Target="slides/slide3.xml"/><Relationship Id="rId16" Type="http://schemas.openxmlformats.org/officeDocument/2006/relationships/slide" Target="slides/slide54.xml"/><Relationship Id="rId1" Type="http://schemas.openxmlformats.org/officeDocument/2006/relationships/slide" Target="slides/slide1.xml"/><Relationship Id="rId6" Type="http://schemas.openxmlformats.org/officeDocument/2006/relationships/slide" Target="slides/slide15.xml"/><Relationship Id="rId11" Type="http://schemas.openxmlformats.org/officeDocument/2006/relationships/slide" Target="slides/slide25.xml"/><Relationship Id="rId5" Type="http://schemas.openxmlformats.org/officeDocument/2006/relationships/slide" Target="slides/slide14.xml"/><Relationship Id="rId15" Type="http://schemas.openxmlformats.org/officeDocument/2006/relationships/slide" Target="slides/slide36.xml"/><Relationship Id="rId10" Type="http://schemas.openxmlformats.org/officeDocument/2006/relationships/slide" Target="slides/slide23.xml"/><Relationship Id="rId4" Type="http://schemas.openxmlformats.org/officeDocument/2006/relationships/slide" Target="slides/slide11.xml"/><Relationship Id="rId9" Type="http://schemas.openxmlformats.org/officeDocument/2006/relationships/slide" Target="slides/slide22.xml"/><Relationship Id="rId14"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nno, Kyoko" userId="4f2715f6-18c0-402a-90a0-d441d2c5cad2" providerId="ADAL" clId="{4D452375-E6AC-43E8-99EF-5A56E780480C}"/>
    <pc:docChg chg="custSel modSld">
      <pc:chgData name="Kanno, Kyoko" userId="4f2715f6-18c0-402a-90a0-d441d2c5cad2" providerId="ADAL" clId="{4D452375-E6AC-43E8-99EF-5A56E780480C}" dt="2019-12-20T03:04:30.456" v="73" actId="20577"/>
      <pc:docMkLst>
        <pc:docMk/>
      </pc:docMkLst>
      <pc:sldChg chg="addSp delSp modSp">
        <pc:chgData name="Kanno, Kyoko" userId="4f2715f6-18c0-402a-90a0-d441d2c5cad2" providerId="ADAL" clId="{4D452375-E6AC-43E8-99EF-5A56E780480C}" dt="2019-12-20T03:04:30.456" v="73" actId="20577"/>
        <pc:sldMkLst>
          <pc:docMk/>
          <pc:sldMk cId="167051428" sldId="289"/>
        </pc:sldMkLst>
        <pc:spChg chg="del mod">
          <ac:chgData name="Kanno, Kyoko" userId="4f2715f6-18c0-402a-90a0-d441d2c5cad2" providerId="ADAL" clId="{4D452375-E6AC-43E8-99EF-5A56E780480C}" dt="2019-12-20T03:04:07.926" v="28" actId="478"/>
          <ac:spMkLst>
            <pc:docMk/>
            <pc:sldMk cId="167051428" sldId="289"/>
            <ac:spMk id="2" creationId="{71877A34-24F2-4CF6-85DD-EDF0AD8D6A0D}"/>
          </ac:spMkLst>
        </pc:spChg>
        <pc:spChg chg="add del mod">
          <ac:chgData name="Kanno, Kyoko" userId="4f2715f6-18c0-402a-90a0-d441d2c5cad2" providerId="ADAL" clId="{4D452375-E6AC-43E8-99EF-5A56E780480C}" dt="2019-12-20T03:04:11.018" v="30" actId="478"/>
          <ac:spMkLst>
            <pc:docMk/>
            <pc:sldMk cId="167051428" sldId="289"/>
            <ac:spMk id="6" creationId="{35B6C506-D01F-4D63-BE37-575B0C27B2DE}"/>
          </ac:spMkLst>
        </pc:spChg>
        <pc:spChg chg="add mod">
          <ac:chgData name="Kanno, Kyoko" userId="4f2715f6-18c0-402a-90a0-d441d2c5cad2" providerId="ADAL" clId="{4D452375-E6AC-43E8-99EF-5A56E780480C}" dt="2019-12-20T03:04:30.456" v="73" actId="20577"/>
          <ac:spMkLst>
            <pc:docMk/>
            <pc:sldMk cId="167051428" sldId="289"/>
            <ac:spMk id="8" creationId="{DF4C139C-956B-4EB8-BD82-A845EA5F9477}"/>
          </ac:spMkLst>
        </pc:spChg>
      </pc:sldChg>
      <pc:sldChg chg="modSp">
        <pc:chgData name="Kanno, Kyoko" userId="4f2715f6-18c0-402a-90a0-d441d2c5cad2" providerId="ADAL" clId="{4D452375-E6AC-43E8-99EF-5A56E780480C}" dt="2019-12-19T10:22:07.994" v="24" actId="6549"/>
        <pc:sldMkLst>
          <pc:docMk/>
          <pc:sldMk cId="2855944491" sldId="303"/>
        </pc:sldMkLst>
        <pc:spChg chg="mod">
          <ac:chgData name="Kanno, Kyoko" userId="4f2715f6-18c0-402a-90a0-d441d2c5cad2" providerId="ADAL" clId="{4D452375-E6AC-43E8-99EF-5A56E780480C}" dt="2019-12-19T10:22:07.994" v="24" actId="6549"/>
          <ac:spMkLst>
            <pc:docMk/>
            <pc:sldMk cId="2855944491" sldId="303"/>
            <ac:spMk id="11" creationId="{0D5658EF-3028-4548-B5DE-33D8F233950A}"/>
          </ac:spMkLst>
        </pc:spChg>
      </pc:sldChg>
      <pc:sldChg chg="modSp">
        <pc:chgData name="Kanno, Kyoko" userId="4f2715f6-18c0-402a-90a0-d441d2c5cad2" providerId="ADAL" clId="{4D452375-E6AC-43E8-99EF-5A56E780480C}" dt="2019-12-19T10:19:36.642" v="23" actId="1035"/>
        <pc:sldMkLst>
          <pc:docMk/>
          <pc:sldMk cId="472486707" sldId="5139"/>
        </pc:sldMkLst>
        <pc:spChg chg="mod">
          <ac:chgData name="Kanno, Kyoko" userId="4f2715f6-18c0-402a-90a0-d441d2c5cad2" providerId="ADAL" clId="{4D452375-E6AC-43E8-99EF-5A56E780480C}" dt="2019-12-19T10:19:36.642" v="23" actId="1035"/>
          <ac:spMkLst>
            <pc:docMk/>
            <pc:sldMk cId="472486707" sldId="5139"/>
            <ac:spMk id="10" creationId="{C5537FBB-8DED-49DE-AAC8-CFF75751896D}"/>
          </ac:spMkLst>
        </pc:spChg>
        <pc:cxnChg chg="mod">
          <ac:chgData name="Kanno, Kyoko" userId="4f2715f6-18c0-402a-90a0-d441d2c5cad2" providerId="ADAL" clId="{4D452375-E6AC-43E8-99EF-5A56E780480C}" dt="2019-12-19T10:19:36.642" v="23" actId="1035"/>
          <ac:cxnSpMkLst>
            <pc:docMk/>
            <pc:sldMk cId="472486707" sldId="5139"/>
            <ac:cxnSpMk id="3" creationId="{13F5C334-24F5-49B4-9834-FE8F25631A77}"/>
          </ac:cxnSpMkLst>
        </pc:cxnChg>
      </pc:sldChg>
    </pc:docChg>
  </pc:docChgLst>
  <pc:docChgLst>
    <pc:chgData name="Ozaki, Aya" userId="8adc87e6-5cf7-447c-b520-f65bb43b7a42" providerId="ADAL" clId="{1832638A-642B-463D-9E21-8EDFF54C8B2B}"/>
    <pc:docChg chg="undo custSel addSld delSld modSld">
      <pc:chgData name="Ozaki, Aya" userId="8adc87e6-5cf7-447c-b520-f65bb43b7a42" providerId="ADAL" clId="{1832638A-642B-463D-9E21-8EDFF54C8B2B}" dt="2019-12-19T11:16:34.652" v="237" actId="478"/>
      <pc:docMkLst>
        <pc:docMk/>
      </pc:docMkLst>
      <pc:sldChg chg="modSp">
        <pc:chgData name="Ozaki, Aya" userId="8adc87e6-5cf7-447c-b520-f65bb43b7a42" providerId="ADAL" clId="{1832638A-642B-463D-9E21-8EDFF54C8B2B}" dt="2019-12-19T10:50:51.673" v="159"/>
        <pc:sldMkLst>
          <pc:docMk/>
          <pc:sldMk cId="2658809186" sldId="262"/>
        </pc:sldMkLst>
        <pc:spChg chg="mod">
          <ac:chgData name="Ozaki, Aya" userId="8adc87e6-5cf7-447c-b520-f65bb43b7a42" providerId="ADAL" clId="{1832638A-642B-463D-9E21-8EDFF54C8B2B}" dt="2019-12-19T10:50:45.895" v="155"/>
          <ac:spMkLst>
            <pc:docMk/>
            <pc:sldMk cId="2658809186" sldId="262"/>
            <ac:spMk id="15" creationId="{847229F5-56E6-AC4D-81A7-9B9BEB34C5D6}"/>
          </ac:spMkLst>
        </pc:spChg>
        <pc:spChg chg="mod">
          <ac:chgData name="Ozaki, Aya" userId="8adc87e6-5cf7-447c-b520-f65bb43b7a42" providerId="ADAL" clId="{1832638A-642B-463D-9E21-8EDFF54C8B2B}" dt="2019-12-19T10:50:51.673" v="159"/>
          <ac:spMkLst>
            <pc:docMk/>
            <pc:sldMk cId="2658809186" sldId="262"/>
            <ac:spMk id="35" creationId="{7B85DDA2-90FF-5A46-AE98-8A6D0F7C8F57}"/>
          </ac:spMkLst>
        </pc:spChg>
      </pc:sldChg>
      <pc:sldChg chg="modSp">
        <pc:chgData name="Ozaki, Aya" userId="8adc87e6-5cf7-447c-b520-f65bb43b7a42" providerId="ADAL" clId="{1832638A-642B-463D-9E21-8EDFF54C8B2B}" dt="2019-12-19T10:34:50.298" v="30" actId="313"/>
        <pc:sldMkLst>
          <pc:docMk/>
          <pc:sldMk cId="2855944491" sldId="303"/>
        </pc:sldMkLst>
        <pc:spChg chg="mod">
          <ac:chgData name="Ozaki, Aya" userId="8adc87e6-5cf7-447c-b520-f65bb43b7a42" providerId="ADAL" clId="{1832638A-642B-463D-9E21-8EDFF54C8B2B}" dt="2019-12-19T10:34:50.298" v="30" actId="313"/>
          <ac:spMkLst>
            <pc:docMk/>
            <pc:sldMk cId="2855944491" sldId="303"/>
            <ac:spMk id="11" creationId="{0D5658EF-3028-4548-B5DE-33D8F233950A}"/>
          </ac:spMkLst>
        </pc:spChg>
      </pc:sldChg>
      <pc:sldChg chg="del">
        <pc:chgData name="Ozaki, Aya" userId="8adc87e6-5cf7-447c-b520-f65bb43b7a42" providerId="ADAL" clId="{1832638A-642B-463D-9E21-8EDFF54C8B2B}" dt="2019-12-19T11:01:25.710" v="169" actId="2696"/>
        <pc:sldMkLst>
          <pc:docMk/>
          <pc:sldMk cId="2597491491" sldId="4963"/>
        </pc:sldMkLst>
      </pc:sldChg>
      <pc:sldChg chg="modSp">
        <pc:chgData name="Ozaki, Aya" userId="8adc87e6-5cf7-447c-b520-f65bb43b7a42" providerId="ADAL" clId="{1832638A-642B-463D-9E21-8EDFF54C8B2B}" dt="2019-12-19T10:40:53.549" v="61"/>
        <pc:sldMkLst>
          <pc:docMk/>
          <pc:sldMk cId="3977175211" sldId="4966"/>
        </pc:sldMkLst>
        <pc:spChg chg="mod">
          <ac:chgData name="Ozaki, Aya" userId="8adc87e6-5cf7-447c-b520-f65bb43b7a42" providerId="ADAL" clId="{1832638A-642B-463D-9E21-8EDFF54C8B2B}" dt="2019-12-19T10:40:53.549" v="61"/>
          <ac:spMkLst>
            <pc:docMk/>
            <pc:sldMk cId="3977175211" sldId="4966"/>
            <ac:spMk id="14" creationId="{BE8E091B-8BB8-45B8-B82B-5DAED3DF33C9}"/>
          </ac:spMkLst>
        </pc:spChg>
      </pc:sldChg>
      <pc:sldChg chg="modSp">
        <pc:chgData name="Ozaki, Aya" userId="8adc87e6-5cf7-447c-b520-f65bb43b7a42" providerId="ADAL" clId="{1832638A-642B-463D-9E21-8EDFF54C8B2B}" dt="2019-12-19T10:50:23.857" v="147" actId="14100"/>
        <pc:sldMkLst>
          <pc:docMk/>
          <pc:sldMk cId="2352206653" sldId="4975"/>
        </pc:sldMkLst>
        <pc:cxnChg chg="mod">
          <ac:chgData name="Ozaki, Aya" userId="8adc87e6-5cf7-447c-b520-f65bb43b7a42" providerId="ADAL" clId="{1832638A-642B-463D-9E21-8EDFF54C8B2B}" dt="2019-12-19T10:50:23.857" v="147" actId="14100"/>
          <ac:cxnSpMkLst>
            <pc:docMk/>
            <pc:sldMk cId="2352206653" sldId="4975"/>
            <ac:cxnSpMk id="49" creationId="{923698D2-7F43-C549-9069-34796DB08D08}"/>
          </ac:cxnSpMkLst>
        </pc:cxnChg>
      </pc:sldChg>
      <pc:sldChg chg="modSp">
        <pc:chgData name="Ozaki, Aya" userId="8adc87e6-5cf7-447c-b520-f65bb43b7a42" providerId="ADAL" clId="{1832638A-642B-463D-9E21-8EDFF54C8B2B}" dt="2019-12-19T10:38:07.890" v="53" actId="313"/>
        <pc:sldMkLst>
          <pc:docMk/>
          <pc:sldMk cId="2797365296" sldId="4981"/>
        </pc:sldMkLst>
        <pc:spChg chg="mod">
          <ac:chgData name="Ozaki, Aya" userId="8adc87e6-5cf7-447c-b520-f65bb43b7a42" providerId="ADAL" clId="{1832638A-642B-463D-9E21-8EDFF54C8B2B}" dt="2019-12-19T10:38:07.890" v="53" actId="313"/>
          <ac:spMkLst>
            <pc:docMk/>
            <pc:sldMk cId="2797365296" sldId="4981"/>
            <ac:spMk id="25" creationId="{5AEC0466-FAAF-CC45-89B8-789B53ECE12D}"/>
          </ac:spMkLst>
        </pc:spChg>
      </pc:sldChg>
      <pc:sldChg chg="modSp">
        <pc:chgData name="Ozaki, Aya" userId="8adc87e6-5cf7-447c-b520-f65bb43b7a42" providerId="ADAL" clId="{1832638A-642B-463D-9E21-8EDFF54C8B2B}" dt="2019-12-19T10:35:14.854" v="40"/>
        <pc:sldMkLst>
          <pc:docMk/>
          <pc:sldMk cId="4022965404" sldId="4982"/>
        </pc:sldMkLst>
        <pc:spChg chg="mod">
          <ac:chgData name="Ozaki, Aya" userId="8adc87e6-5cf7-447c-b520-f65bb43b7a42" providerId="ADAL" clId="{1832638A-642B-463D-9E21-8EDFF54C8B2B}" dt="2019-12-19T10:35:14.854" v="40"/>
          <ac:spMkLst>
            <pc:docMk/>
            <pc:sldMk cId="4022965404" sldId="4982"/>
            <ac:spMk id="6" creationId="{05565E90-7766-FE4F-8AB4-B9627C1BD3E6}"/>
          </ac:spMkLst>
        </pc:spChg>
      </pc:sldChg>
      <pc:sldChg chg="modSp">
        <pc:chgData name="Ozaki, Aya" userId="8adc87e6-5cf7-447c-b520-f65bb43b7a42" providerId="ADAL" clId="{1832638A-642B-463D-9E21-8EDFF54C8B2B}" dt="2019-12-19T10:37:49.963" v="50" actId="313"/>
        <pc:sldMkLst>
          <pc:docMk/>
          <pc:sldMk cId="3126862929" sldId="4984"/>
        </pc:sldMkLst>
        <pc:spChg chg="mod">
          <ac:chgData name="Ozaki, Aya" userId="8adc87e6-5cf7-447c-b520-f65bb43b7a42" providerId="ADAL" clId="{1832638A-642B-463D-9E21-8EDFF54C8B2B}" dt="2019-12-19T10:37:22.688" v="48" actId="20577"/>
          <ac:spMkLst>
            <pc:docMk/>
            <pc:sldMk cId="3126862929" sldId="4984"/>
            <ac:spMk id="16" creationId="{662DE054-31C0-6140-91A9-BA68C50634A6}"/>
          </ac:spMkLst>
        </pc:spChg>
        <pc:spChg chg="mod">
          <ac:chgData name="Ozaki, Aya" userId="8adc87e6-5cf7-447c-b520-f65bb43b7a42" providerId="ADAL" clId="{1832638A-642B-463D-9E21-8EDFF54C8B2B}" dt="2019-12-19T10:37:48.966" v="49" actId="313"/>
          <ac:spMkLst>
            <pc:docMk/>
            <pc:sldMk cId="3126862929" sldId="4984"/>
            <ac:spMk id="28" creationId="{E25EFB96-743E-B443-B565-E8874F3E9948}"/>
          </ac:spMkLst>
        </pc:spChg>
        <pc:spChg chg="mod">
          <ac:chgData name="Ozaki, Aya" userId="8adc87e6-5cf7-447c-b520-f65bb43b7a42" providerId="ADAL" clId="{1832638A-642B-463D-9E21-8EDFF54C8B2B}" dt="2019-12-19T10:37:49.963" v="50" actId="313"/>
          <ac:spMkLst>
            <pc:docMk/>
            <pc:sldMk cId="3126862929" sldId="4984"/>
            <ac:spMk id="31" creationId="{C5563020-2758-5245-AD5E-8AF1EAA99A9B}"/>
          </ac:spMkLst>
        </pc:spChg>
      </pc:sldChg>
      <pc:sldChg chg="delSp modSp">
        <pc:chgData name="Ozaki, Aya" userId="8adc87e6-5cf7-447c-b520-f65bb43b7a42" providerId="ADAL" clId="{1832638A-642B-463D-9E21-8EDFF54C8B2B}" dt="2019-12-19T10:46:59.890" v="135" actId="108"/>
        <pc:sldMkLst>
          <pc:docMk/>
          <pc:sldMk cId="4258506513" sldId="4985"/>
        </pc:sldMkLst>
        <pc:spChg chg="mod topLvl">
          <ac:chgData name="Ozaki, Aya" userId="8adc87e6-5cf7-447c-b520-f65bb43b7a42" providerId="ADAL" clId="{1832638A-642B-463D-9E21-8EDFF54C8B2B}" dt="2019-12-19T10:46:59.890" v="135" actId="108"/>
          <ac:spMkLst>
            <pc:docMk/>
            <pc:sldMk cId="4258506513" sldId="4985"/>
            <ac:spMk id="46" creationId="{974F75CB-8176-8C44-91EF-DE06A60FA8DC}"/>
          </ac:spMkLst>
        </pc:spChg>
        <pc:spChg chg="mod topLvl">
          <ac:chgData name="Ozaki, Aya" userId="8adc87e6-5cf7-447c-b520-f65bb43b7a42" providerId="ADAL" clId="{1832638A-642B-463D-9E21-8EDFF54C8B2B}" dt="2019-12-19T10:46:48.991" v="133" actId="165"/>
          <ac:spMkLst>
            <pc:docMk/>
            <pc:sldMk cId="4258506513" sldId="4985"/>
            <ac:spMk id="48" creationId="{11FCAB3A-4D70-3146-8D2F-1A3D9FCA8928}"/>
          </ac:spMkLst>
        </pc:spChg>
        <pc:spChg chg="mod topLvl">
          <ac:chgData name="Ozaki, Aya" userId="8adc87e6-5cf7-447c-b520-f65bb43b7a42" providerId="ADAL" clId="{1832638A-642B-463D-9E21-8EDFF54C8B2B}" dt="2019-12-19T10:46:59.890" v="135" actId="108"/>
          <ac:spMkLst>
            <pc:docMk/>
            <pc:sldMk cId="4258506513" sldId="4985"/>
            <ac:spMk id="51" creationId="{17CA12F9-2D6E-2A4A-A13D-BC2BEA39849B}"/>
          </ac:spMkLst>
        </pc:spChg>
        <pc:spChg chg="mod topLvl">
          <ac:chgData name="Ozaki, Aya" userId="8adc87e6-5cf7-447c-b520-f65bb43b7a42" providerId="ADAL" clId="{1832638A-642B-463D-9E21-8EDFF54C8B2B}" dt="2019-12-19T10:46:48.991" v="133" actId="165"/>
          <ac:spMkLst>
            <pc:docMk/>
            <pc:sldMk cId="4258506513" sldId="4985"/>
            <ac:spMk id="79" creationId="{13B6787A-3AB7-1948-86C4-E12C3D683414}"/>
          </ac:spMkLst>
        </pc:spChg>
        <pc:spChg chg="mod topLvl">
          <ac:chgData name="Ozaki, Aya" userId="8adc87e6-5cf7-447c-b520-f65bb43b7a42" providerId="ADAL" clId="{1832638A-642B-463D-9E21-8EDFF54C8B2B}" dt="2019-12-19T10:46:48.991" v="133" actId="165"/>
          <ac:spMkLst>
            <pc:docMk/>
            <pc:sldMk cId="4258506513" sldId="4985"/>
            <ac:spMk id="81" creationId="{8ABAE0A0-7AC5-6049-A60F-720CF0F83DCE}"/>
          </ac:spMkLst>
        </pc:spChg>
        <pc:spChg chg="mod topLvl">
          <ac:chgData name="Ozaki, Aya" userId="8adc87e6-5cf7-447c-b520-f65bb43b7a42" providerId="ADAL" clId="{1832638A-642B-463D-9E21-8EDFF54C8B2B}" dt="2019-12-19T10:46:48.991" v="133" actId="165"/>
          <ac:spMkLst>
            <pc:docMk/>
            <pc:sldMk cId="4258506513" sldId="4985"/>
            <ac:spMk id="82" creationId="{4AA1B5C7-F5AB-E141-A18A-81B3ED08B75E}"/>
          </ac:spMkLst>
        </pc:spChg>
        <pc:spChg chg="mod topLvl">
          <ac:chgData name="Ozaki, Aya" userId="8adc87e6-5cf7-447c-b520-f65bb43b7a42" providerId="ADAL" clId="{1832638A-642B-463D-9E21-8EDFF54C8B2B}" dt="2019-12-19T10:46:48.991" v="133" actId="165"/>
          <ac:spMkLst>
            <pc:docMk/>
            <pc:sldMk cId="4258506513" sldId="4985"/>
            <ac:spMk id="84" creationId="{24CB3DC8-B7CE-AC49-BCF1-A6298B1C39D8}"/>
          </ac:spMkLst>
        </pc:spChg>
        <pc:grpChg chg="del">
          <ac:chgData name="Ozaki, Aya" userId="8adc87e6-5cf7-447c-b520-f65bb43b7a42" providerId="ADAL" clId="{1832638A-642B-463D-9E21-8EDFF54C8B2B}" dt="2019-12-19T10:46:48.991" v="133" actId="165"/>
          <ac:grpSpMkLst>
            <pc:docMk/>
            <pc:sldMk cId="4258506513" sldId="4985"/>
            <ac:grpSpMk id="4" creationId="{CD2693B2-5093-7741-9962-AFF57E810FF0}"/>
          </ac:grpSpMkLst>
        </pc:grpChg>
        <pc:picChg chg="mod topLvl">
          <ac:chgData name="Ozaki, Aya" userId="8adc87e6-5cf7-447c-b520-f65bb43b7a42" providerId="ADAL" clId="{1832638A-642B-463D-9E21-8EDFF54C8B2B}" dt="2019-12-19T10:46:48.991" v="133" actId="165"/>
          <ac:picMkLst>
            <pc:docMk/>
            <pc:sldMk cId="4258506513" sldId="4985"/>
            <ac:picMk id="45" creationId="{F5142E4C-8927-714E-8751-B0170FE14E3E}"/>
          </ac:picMkLst>
        </pc:picChg>
        <pc:cxnChg chg="mod topLvl">
          <ac:chgData name="Ozaki, Aya" userId="8adc87e6-5cf7-447c-b520-f65bb43b7a42" providerId="ADAL" clId="{1832638A-642B-463D-9E21-8EDFF54C8B2B}" dt="2019-12-19T10:46:55.663" v="134" actId="108"/>
          <ac:cxnSpMkLst>
            <pc:docMk/>
            <pc:sldMk cId="4258506513" sldId="4985"/>
            <ac:cxnSpMk id="49" creationId="{5F4B92F6-66CB-8648-8241-96EAC83DFC15}"/>
          </ac:cxnSpMkLst>
        </pc:cxnChg>
        <pc:cxnChg chg="mod topLvl">
          <ac:chgData name="Ozaki, Aya" userId="8adc87e6-5cf7-447c-b520-f65bb43b7a42" providerId="ADAL" clId="{1832638A-642B-463D-9E21-8EDFF54C8B2B}" dt="2019-12-19T10:46:55.663" v="134" actId="108"/>
          <ac:cxnSpMkLst>
            <pc:docMk/>
            <pc:sldMk cId="4258506513" sldId="4985"/>
            <ac:cxnSpMk id="80" creationId="{21208496-07D1-1D47-B4C1-298A965387A4}"/>
          </ac:cxnSpMkLst>
        </pc:cxnChg>
        <pc:cxnChg chg="mod topLvl">
          <ac:chgData name="Ozaki, Aya" userId="8adc87e6-5cf7-447c-b520-f65bb43b7a42" providerId="ADAL" clId="{1832638A-642B-463D-9E21-8EDFF54C8B2B}" dt="2019-12-19T10:46:55.663" v="134" actId="108"/>
          <ac:cxnSpMkLst>
            <pc:docMk/>
            <pc:sldMk cId="4258506513" sldId="4985"/>
            <ac:cxnSpMk id="85" creationId="{E9E5B619-B75F-E249-9B13-9F47D2D10262}"/>
          </ac:cxnSpMkLst>
        </pc:cxnChg>
      </pc:sldChg>
      <pc:sldChg chg="modSp">
        <pc:chgData name="Ozaki, Aya" userId="8adc87e6-5cf7-447c-b520-f65bb43b7a42" providerId="ADAL" clId="{1832638A-642B-463D-9E21-8EDFF54C8B2B}" dt="2019-12-19T10:38:24.801" v="56" actId="20577"/>
        <pc:sldMkLst>
          <pc:docMk/>
          <pc:sldMk cId="2668346729" sldId="4986"/>
        </pc:sldMkLst>
        <pc:spChg chg="mod">
          <ac:chgData name="Ozaki, Aya" userId="8adc87e6-5cf7-447c-b520-f65bb43b7a42" providerId="ADAL" clId="{1832638A-642B-463D-9E21-8EDFF54C8B2B}" dt="2019-12-19T10:38:24.801" v="56" actId="20577"/>
          <ac:spMkLst>
            <pc:docMk/>
            <pc:sldMk cId="2668346729" sldId="4986"/>
            <ac:spMk id="13" creationId="{9B990A57-9D0A-42DE-A96B-E5D237C4373A}"/>
          </ac:spMkLst>
        </pc:spChg>
        <pc:spChg chg="mod">
          <ac:chgData name="Ozaki, Aya" userId="8adc87e6-5cf7-447c-b520-f65bb43b7a42" providerId="ADAL" clId="{1832638A-642B-463D-9E21-8EDFF54C8B2B}" dt="2019-12-19T10:38:11.365" v="54" actId="313"/>
          <ac:spMkLst>
            <pc:docMk/>
            <pc:sldMk cId="2668346729" sldId="4986"/>
            <ac:spMk id="16" creationId="{16000C8F-A724-3D48-9356-BD361D7851D1}"/>
          </ac:spMkLst>
        </pc:spChg>
      </pc:sldChg>
      <pc:sldChg chg="modSp">
        <pc:chgData name="Ozaki, Aya" userId="8adc87e6-5cf7-447c-b520-f65bb43b7a42" providerId="ADAL" clId="{1832638A-642B-463D-9E21-8EDFF54C8B2B}" dt="2019-12-19T10:45:39.508" v="128" actId="108"/>
        <pc:sldMkLst>
          <pc:docMk/>
          <pc:sldMk cId="1058422717" sldId="4993"/>
        </pc:sldMkLst>
        <pc:spChg chg="mod">
          <ac:chgData name="Ozaki, Aya" userId="8adc87e6-5cf7-447c-b520-f65bb43b7a42" providerId="ADAL" clId="{1832638A-642B-463D-9E21-8EDFF54C8B2B}" dt="2019-12-19T10:45:39.508" v="128" actId="108"/>
          <ac:spMkLst>
            <pc:docMk/>
            <pc:sldMk cId="1058422717" sldId="4993"/>
            <ac:spMk id="25" creationId="{C415E08B-F503-874C-A760-17863E132033}"/>
          </ac:spMkLst>
        </pc:spChg>
        <pc:cxnChg chg="mod">
          <ac:chgData name="Ozaki, Aya" userId="8adc87e6-5cf7-447c-b520-f65bb43b7a42" providerId="ADAL" clId="{1832638A-642B-463D-9E21-8EDFF54C8B2B}" dt="2019-12-19T10:45:35.678" v="127" actId="108"/>
          <ac:cxnSpMkLst>
            <pc:docMk/>
            <pc:sldMk cId="1058422717" sldId="4993"/>
            <ac:cxnSpMk id="46" creationId="{8E3220EE-5595-41BF-B122-D0FA45F3FB97}"/>
          </ac:cxnSpMkLst>
        </pc:cxnChg>
      </pc:sldChg>
      <pc:sldChg chg="modSp">
        <pc:chgData name="Ozaki, Aya" userId="8adc87e6-5cf7-447c-b520-f65bb43b7a42" providerId="ADAL" clId="{1832638A-642B-463D-9E21-8EDFF54C8B2B}" dt="2019-12-19T10:46:02.252" v="129" actId="108"/>
        <pc:sldMkLst>
          <pc:docMk/>
          <pc:sldMk cId="736325708" sldId="4994"/>
        </pc:sldMkLst>
        <pc:spChg chg="mod">
          <ac:chgData name="Ozaki, Aya" userId="8adc87e6-5cf7-447c-b520-f65bb43b7a42" providerId="ADAL" clId="{1832638A-642B-463D-9E21-8EDFF54C8B2B}" dt="2019-12-19T10:46:02.252" v="129" actId="108"/>
          <ac:spMkLst>
            <pc:docMk/>
            <pc:sldMk cId="736325708" sldId="4994"/>
            <ac:spMk id="30" creationId="{E4373057-C125-49A6-BB61-42E5B549A0D2}"/>
          </ac:spMkLst>
        </pc:spChg>
        <pc:spChg chg="mod">
          <ac:chgData name="Ozaki, Aya" userId="8adc87e6-5cf7-447c-b520-f65bb43b7a42" providerId="ADAL" clId="{1832638A-642B-463D-9E21-8EDFF54C8B2B}" dt="2019-12-19T10:46:02.252" v="129" actId="108"/>
          <ac:spMkLst>
            <pc:docMk/>
            <pc:sldMk cId="736325708" sldId="4994"/>
            <ac:spMk id="36" creationId="{8A6FC581-61D0-47DD-9CAF-A29B8E14F3CA}"/>
          </ac:spMkLst>
        </pc:spChg>
        <pc:cxnChg chg="mod">
          <ac:chgData name="Ozaki, Aya" userId="8adc87e6-5cf7-447c-b520-f65bb43b7a42" providerId="ADAL" clId="{1832638A-642B-463D-9E21-8EDFF54C8B2B}" dt="2019-12-19T10:46:02.252" v="129" actId="108"/>
          <ac:cxnSpMkLst>
            <pc:docMk/>
            <pc:sldMk cId="736325708" sldId="4994"/>
            <ac:cxnSpMk id="14" creationId="{18DC8DBF-B053-4227-BD0D-3878825CA5ED}"/>
          </ac:cxnSpMkLst>
        </pc:cxnChg>
        <pc:cxnChg chg="mod">
          <ac:chgData name="Ozaki, Aya" userId="8adc87e6-5cf7-447c-b520-f65bb43b7a42" providerId="ADAL" clId="{1832638A-642B-463D-9E21-8EDFF54C8B2B}" dt="2019-12-19T10:46:02.252" v="129" actId="108"/>
          <ac:cxnSpMkLst>
            <pc:docMk/>
            <pc:sldMk cId="736325708" sldId="4994"/>
            <ac:cxnSpMk id="29" creationId="{7F3D7A9C-0899-4E26-B65F-70370FE46DC1}"/>
          </ac:cxnSpMkLst>
        </pc:cxnChg>
      </pc:sldChg>
      <pc:sldChg chg="delSp modSp">
        <pc:chgData name="Ozaki, Aya" userId="8adc87e6-5cf7-447c-b520-f65bb43b7a42" providerId="ADAL" clId="{1832638A-642B-463D-9E21-8EDFF54C8B2B}" dt="2019-12-19T10:46:30.068" v="132" actId="14100"/>
        <pc:sldMkLst>
          <pc:docMk/>
          <pc:sldMk cId="3648578760" sldId="4995"/>
        </pc:sldMkLst>
        <pc:spChg chg="mod topLvl">
          <ac:chgData name="Ozaki, Aya" userId="8adc87e6-5cf7-447c-b520-f65bb43b7a42" providerId="ADAL" clId="{1832638A-642B-463D-9E21-8EDFF54C8B2B}" dt="2019-12-19T10:46:19.186" v="130" actId="165"/>
          <ac:spMkLst>
            <pc:docMk/>
            <pc:sldMk cId="3648578760" sldId="4995"/>
            <ac:spMk id="21" creationId="{1DBED04C-5CAB-AE4D-986C-D2EDE1706292}"/>
          </ac:spMkLst>
        </pc:spChg>
        <pc:spChg chg="mod topLvl">
          <ac:chgData name="Ozaki, Aya" userId="8adc87e6-5cf7-447c-b520-f65bb43b7a42" providerId="ADAL" clId="{1832638A-642B-463D-9E21-8EDFF54C8B2B}" dt="2019-12-19T10:46:24.804" v="131" actId="108"/>
          <ac:spMkLst>
            <pc:docMk/>
            <pc:sldMk cId="3648578760" sldId="4995"/>
            <ac:spMk id="29" creationId="{6B7D9C78-AED4-BD42-8052-320A278DEA09}"/>
          </ac:spMkLst>
        </pc:spChg>
        <pc:spChg chg="mod topLvl">
          <ac:chgData name="Ozaki, Aya" userId="8adc87e6-5cf7-447c-b520-f65bb43b7a42" providerId="ADAL" clId="{1832638A-642B-463D-9E21-8EDFF54C8B2B}" dt="2019-12-19T10:46:19.186" v="130" actId="165"/>
          <ac:spMkLst>
            <pc:docMk/>
            <pc:sldMk cId="3648578760" sldId="4995"/>
            <ac:spMk id="30" creationId="{AC19858E-CFAF-3F42-A69A-3E514D548608}"/>
          </ac:spMkLst>
        </pc:spChg>
        <pc:grpChg chg="del">
          <ac:chgData name="Ozaki, Aya" userId="8adc87e6-5cf7-447c-b520-f65bb43b7a42" providerId="ADAL" clId="{1832638A-642B-463D-9E21-8EDFF54C8B2B}" dt="2019-12-19T10:46:19.186" v="130" actId="165"/>
          <ac:grpSpMkLst>
            <pc:docMk/>
            <pc:sldMk cId="3648578760" sldId="4995"/>
            <ac:grpSpMk id="2" creationId="{69E771B3-7DE6-604D-98C6-465CDF177B50}"/>
          </ac:grpSpMkLst>
        </pc:grpChg>
        <pc:picChg chg="mod topLvl">
          <ac:chgData name="Ozaki, Aya" userId="8adc87e6-5cf7-447c-b520-f65bb43b7a42" providerId="ADAL" clId="{1832638A-642B-463D-9E21-8EDFF54C8B2B}" dt="2019-12-19T10:46:19.186" v="130" actId="165"/>
          <ac:picMkLst>
            <pc:docMk/>
            <pc:sldMk cId="3648578760" sldId="4995"/>
            <ac:picMk id="19" creationId="{141D7C90-0CAA-0640-AD6E-7DDEDC216B4B}"/>
          </ac:picMkLst>
        </pc:picChg>
        <pc:cxnChg chg="mod topLvl">
          <ac:chgData name="Ozaki, Aya" userId="8adc87e6-5cf7-447c-b520-f65bb43b7a42" providerId="ADAL" clId="{1832638A-642B-463D-9E21-8EDFF54C8B2B}" dt="2019-12-19T10:46:19.186" v="130" actId="165"/>
          <ac:cxnSpMkLst>
            <pc:docMk/>
            <pc:sldMk cId="3648578760" sldId="4995"/>
            <ac:cxnSpMk id="22" creationId="{BD27AEFB-59E5-3545-BE99-80D59E74A9F6}"/>
          </ac:cxnSpMkLst>
        </pc:cxnChg>
        <pc:cxnChg chg="mod topLvl">
          <ac:chgData name="Ozaki, Aya" userId="8adc87e6-5cf7-447c-b520-f65bb43b7a42" providerId="ADAL" clId="{1832638A-642B-463D-9E21-8EDFF54C8B2B}" dt="2019-12-19T10:46:30.068" v="132" actId="14100"/>
          <ac:cxnSpMkLst>
            <pc:docMk/>
            <pc:sldMk cId="3648578760" sldId="4995"/>
            <ac:cxnSpMk id="24" creationId="{400A8DFF-0245-6E44-883C-C77B49ED829A}"/>
          </ac:cxnSpMkLst>
        </pc:cxnChg>
        <pc:cxnChg chg="mod topLvl">
          <ac:chgData name="Ozaki, Aya" userId="8adc87e6-5cf7-447c-b520-f65bb43b7a42" providerId="ADAL" clId="{1832638A-642B-463D-9E21-8EDFF54C8B2B}" dt="2019-12-19T10:46:19.186" v="130" actId="165"/>
          <ac:cxnSpMkLst>
            <pc:docMk/>
            <pc:sldMk cId="3648578760" sldId="4995"/>
            <ac:cxnSpMk id="28" creationId="{3EE84D80-B328-D342-98EE-0E54587C6E73}"/>
          </ac:cxnSpMkLst>
        </pc:cxnChg>
      </pc:sldChg>
      <pc:sldChg chg="add">
        <pc:chgData name="Ozaki, Aya" userId="8adc87e6-5cf7-447c-b520-f65bb43b7a42" providerId="ADAL" clId="{1832638A-642B-463D-9E21-8EDFF54C8B2B}" dt="2019-12-19T10:29:41.727" v="6"/>
        <pc:sldMkLst>
          <pc:docMk/>
          <pc:sldMk cId="2992287291" sldId="4996"/>
        </pc:sldMkLst>
      </pc:sldChg>
      <pc:sldChg chg="modSp">
        <pc:chgData name="Ozaki, Aya" userId="8adc87e6-5cf7-447c-b520-f65bb43b7a42" providerId="ADAL" clId="{1832638A-642B-463D-9E21-8EDFF54C8B2B}" dt="2019-12-19T10:47:29.053" v="136" actId="108"/>
        <pc:sldMkLst>
          <pc:docMk/>
          <pc:sldMk cId="1392362375" sldId="4997"/>
        </pc:sldMkLst>
        <pc:spChg chg="mod">
          <ac:chgData name="Ozaki, Aya" userId="8adc87e6-5cf7-447c-b520-f65bb43b7a42" providerId="ADAL" clId="{1832638A-642B-463D-9E21-8EDFF54C8B2B}" dt="2019-12-19T10:47:29.053" v="136" actId="108"/>
          <ac:spMkLst>
            <pc:docMk/>
            <pc:sldMk cId="1392362375" sldId="4997"/>
            <ac:spMk id="25" creationId="{3FC1A54A-FFCF-3D4B-9031-191707209084}"/>
          </ac:spMkLst>
        </pc:spChg>
        <pc:spChg chg="mod">
          <ac:chgData name="Ozaki, Aya" userId="8adc87e6-5cf7-447c-b520-f65bb43b7a42" providerId="ADAL" clId="{1832638A-642B-463D-9E21-8EDFF54C8B2B}" dt="2019-12-19T10:47:29.053" v="136" actId="108"/>
          <ac:spMkLst>
            <pc:docMk/>
            <pc:sldMk cId="1392362375" sldId="4997"/>
            <ac:spMk id="31" creationId="{BFACD615-8341-C148-8B65-2EFAAF0D947F}"/>
          </ac:spMkLst>
        </pc:spChg>
        <pc:spChg chg="mod">
          <ac:chgData name="Ozaki, Aya" userId="8adc87e6-5cf7-447c-b520-f65bb43b7a42" providerId="ADAL" clId="{1832638A-642B-463D-9E21-8EDFF54C8B2B}" dt="2019-12-19T10:47:29.053" v="136" actId="108"/>
          <ac:spMkLst>
            <pc:docMk/>
            <pc:sldMk cId="1392362375" sldId="4997"/>
            <ac:spMk id="32" creationId="{19136D9F-875B-5940-91B2-05CE7B37E963}"/>
          </ac:spMkLst>
        </pc:spChg>
        <pc:spChg chg="mod">
          <ac:chgData name="Ozaki, Aya" userId="8adc87e6-5cf7-447c-b520-f65bb43b7a42" providerId="ADAL" clId="{1832638A-642B-463D-9E21-8EDFF54C8B2B}" dt="2019-12-19T10:47:29.053" v="136" actId="108"/>
          <ac:spMkLst>
            <pc:docMk/>
            <pc:sldMk cId="1392362375" sldId="4997"/>
            <ac:spMk id="33" creationId="{2491AEBB-F84D-6F49-8A04-8E334B9C85A9}"/>
          </ac:spMkLst>
        </pc:spChg>
        <pc:cxnChg chg="mod">
          <ac:chgData name="Ozaki, Aya" userId="8adc87e6-5cf7-447c-b520-f65bb43b7a42" providerId="ADAL" clId="{1832638A-642B-463D-9E21-8EDFF54C8B2B}" dt="2019-12-19T10:47:29.053" v="136" actId="108"/>
          <ac:cxnSpMkLst>
            <pc:docMk/>
            <pc:sldMk cId="1392362375" sldId="4997"/>
            <ac:cxnSpMk id="28" creationId="{99558085-9610-AD4C-A954-BA79932EF67B}"/>
          </ac:cxnSpMkLst>
        </pc:cxnChg>
        <pc:cxnChg chg="mod">
          <ac:chgData name="Ozaki, Aya" userId="8adc87e6-5cf7-447c-b520-f65bb43b7a42" providerId="ADAL" clId="{1832638A-642B-463D-9E21-8EDFF54C8B2B}" dt="2019-12-19T10:47:29.053" v="136" actId="108"/>
          <ac:cxnSpMkLst>
            <pc:docMk/>
            <pc:sldMk cId="1392362375" sldId="4997"/>
            <ac:cxnSpMk id="30" creationId="{621C9FE0-337F-D841-9E60-D0673EC0215F}"/>
          </ac:cxnSpMkLst>
        </pc:cxnChg>
        <pc:cxnChg chg="mod">
          <ac:chgData name="Ozaki, Aya" userId="8adc87e6-5cf7-447c-b520-f65bb43b7a42" providerId="ADAL" clId="{1832638A-642B-463D-9E21-8EDFF54C8B2B}" dt="2019-12-19T10:47:29.053" v="136" actId="108"/>
          <ac:cxnSpMkLst>
            <pc:docMk/>
            <pc:sldMk cId="1392362375" sldId="4997"/>
            <ac:cxnSpMk id="34" creationId="{C5565BE8-2272-4044-B572-885142D7D1FF}"/>
          </ac:cxnSpMkLst>
        </pc:cxnChg>
        <pc:cxnChg chg="mod">
          <ac:chgData name="Ozaki, Aya" userId="8adc87e6-5cf7-447c-b520-f65bb43b7a42" providerId="ADAL" clId="{1832638A-642B-463D-9E21-8EDFF54C8B2B}" dt="2019-12-19T10:47:29.053" v="136" actId="108"/>
          <ac:cxnSpMkLst>
            <pc:docMk/>
            <pc:sldMk cId="1392362375" sldId="4997"/>
            <ac:cxnSpMk id="36" creationId="{3ED4B677-6279-7845-9869-0D235B006072}"/>
          </ac:cxnSpMkLst>
        </pc:cxnChg>
      </pc:sldChg>
      <pc:sldChg chg="addSp modSp">
        <pc:chgData name="Ozaki, Aya" userId="8adc87e6-5cf7-447c-b520-f65bb43b7a42" providerId="ADAL" clId="{1832638A-642B-463D-9E21-8EDFF54C8B2B}" dt="2019-12-19T10:49:23.477" v="146" actId="14100"/>
        <pc:sldMkLst>
          <pc:docMk/>
          <pc:sldMk cId="2577737948" sldId="4998"/>
        </pc:sldMkLst>
        <pc:spChg chg="add mod">
          <ac:chgData name="Ozaki, Aya" userId="8adc87e6-5cf7-447c-b520-f65bb43b7a42" providerId="ADAL" clId="{1832638A-642B-463D-9E21-8EDFF54C8B2B}" dt="2019-12-19T10:49:08.857" v="144" actId="14100"/>
          <ac:spMkLst>
            <pc:docMk/>
            <pc:sldMk cId="2577737948" sldId="4998"/>
            <ac:spMk id="25" creationId="{4BF1394D-A51D-4D97-B0F4-6790EBB6A4FA}"/>
          </ac:spMkLst>
        </pc:spChg>
        <pc:spChg chg="add mod">
          <ac:chgData name="Ozaki, Aya" userId="8adc87e6-5cf7-447c-b520-f65bb43b7a42" providerId="ADAL" clId="{1832638A-642B-463D-9E21-8EDFF54C8B2B}" dt="2019-12-19T10:49:20.716" v="145" actId="571"/>
          <ac:spMkLst>
            <pc:docMk/>
            <pc:sldMk cId="2577737948" sldId="4998"/>
            <ac:spMk id="26" creationId="{C673FD09-8457-4A0D-A789-263CD7352950}"/>
          </ac:spMkLst>
        </pc:spChg>
        <pc:cxnChg chg="mod">
          <ac:chgData name="Ozaki, Aya" userId="8adc87e6-5cf7-447c-b520-f65bb43b7a42" providerId="ADAL" clId="{1832638A-642B-463D-9E21-8EDFF54C8B2B}" dt="2019-12-19T10:48:48.003" v="140" actId="108"/>
          <ac:cxnSpMkLst>
            <pc:docMk/>
            <pc:sldMk cId="2577737948" sldId="4998"/>
            <ac:cxnSpMk id="16" creationId="{0CED397A-9547-407D-B980-02B13F46C922}"/>
          </ac:cxnSpMkLst>
        </pc:cxnChg>
        <pc:cxnChg chg="mod">
          <ac:chgData name="Ozaki, Aya" userId="8adc87e6-5cf7-447c-b520-f65bb43b7a42" providerId="ADAL" clId="{1832638A-642B-463D-9E21-8EDFF54C8B2B}" dt="2019-12-19T10:49:23.477" v="146" actId="14100"/>
          <ac:cxnSpMkLst>
            <pc:docMk/>
            <pc:sldMk cId="2577737948" sldId="4998"/>
            <ac:cxnSpMk id="21" creationId="{27D0EFA1-57EC-4334-B68C-40EB06E5357A}"/>
          </ac:cxnSpMkLst>
        </pc:cxnChg>
      </pc:sldChg>
      <pc:sldChg chg="add">
        <pc:chgData name="Ozaki, Aya" userId="8adc87e6-5cf7-447c-b520-f65bb43b7a42" providerId="ADAL" clId="{1832638A-642B-463D-9E21-8EDFF54C8B2B}" dt="2019-12-19T10:29:30.414" v="0"/>
        <pc:sldMkLst>
          <pc:docMk/>
          <pc:sldMk cId="2221362815" sldId="5003"/>
        </pc:sldMkLst>
      </pc:sldChg>
      <pc:sldChg chg="add">
        <pc:chgData name="Ozaki, Aya" userId="8adc87e6-5cf7-447c-b520-f65bb43b7a42" providerId="ADAL" clId="{1832638A-642B-463D-9E21-8EDFF54C8B2B}" dt="2019-12-19T10:29:32.173" v="1"/>
        <pc:sldMkLst>
          <pc:docMk/>
          <pc:sldMk cId="1654454978" sldId="5004"/>
        </pc:sldMkLst>
      </pc:sldChg>
      <pc:sldChg chg="add">
        <pc:chgData name="Ozaki, Aya" userId="8adc87e6-5cf7-447c-b520-f65bb43b7a42" providerId="ADAL" clId="{1832638A-642B-463D-9E21-8EDFF54C8B2B}" dt="2019-12-19T10:29:37.616" v="3"/>
        <pc:sldMkLst>
          <pc:docMk/>
          <pc:sldMk cId="3833472527" sldId="5005"/>
        </pc:sldMkLst>
      </pc:sldChg>
      <pc:sldChg chg="add">
        <pc:chgData name="Ozaki, Aya" userId="8adc87e6-5cf7-447c-b520-f65bb43b7a42" providerId="ADAL" clId="{1832638A-642B-463D-9E21-8EDFF54C8B2B}" dt="2019-12-19T10:29:33.708" v="2"/>
        <pc:sldMkLst>
          <pc:docMk/>
          <pc:sldMk cId="398803828" sldId="5006"/>
        </pc:sldMkLst>
      </pc:sldChg>
      <pc:sldChg chg="add">
        <pc:chgData name="Ozaki, Aya" userId="8adc87e6-5cf7-447c-b520-f65bb43b7a42" providerId="ADAL" clId="{1832638A-642B-463D-9E21-8EDFF54C8B2B}" dt="2019-12-19T10:29:38.456" v="4"/>
        <pc:sldMkLst>
          <pc:docMk/>
          <pc:sldMk cId="2833050240" sldId="5007"/>
        </pc:sldMkLst>
      </pc:sldChg>
      <pc:sldChg chg="add">
        <pc:chgData name="Ozaki, Aya" userId="8adc87e6-5cf7-447c-b520-f65bb43b7a42" providerId="ADAL" clId="{1832638A-642B-463D-9E21-8EDFF54C8B2B}" dt="2019-12-19T10:29:39.126" v="5"/>
        <pc:sldMkLst>
          <pc:docMk/>
          <pc:sldMk cId="2429697060" sldId="5008"/>
        </pc:sldMkLst>
      </pc:sldChg>
      <pc:sldChg chg="add">
        <pc:chgData name="Ozaki, Aya" userId="8adc87e6-5cf7-447c-b520-f65bb43b7a42" providerId="ADAL" clId="{1832638A-642B-463D-9E21-8EDFF54C8B2B}" dt="2019-12-19T10:29:43.299" v="8"/>
        <pc:sldMkLst>
          <pc:docMk/>
          <pc:sldMk cId="1751336005" sldId="5009"/>
        </pc:sldMkLst>
      </pc:sldChg>
      <pc:sldChg chg="add">
        <pc:chgData name="Ozaki, Aya" userId="8adc87e6-5cf7-447c-b520-f65bb43b7a42" providerId="ADAL" clId="{1832638A-642B-463D-9E21-8EDFF54C8B2B}" dt="2019-12-19T10:29:46.748" v="9"/>
        <pc:sldMkLst>
          <pc:docMk/>
          <pc:sldMk cId="1297469655" sldId="5010"/>
        </pc:sldMkLst>
      </pc:sldChg>
      <pc:sldChg chg="add">
        <pc:chgData name="Ozaki, Aya" userId="8adc87e6-5cf7-447c-b520-f65bb43b7a42" providerId="ADAL" clId="{1832638A-642B-463D-9E21-8EDFF54C8B2B}" dt="2019-12-19T10:29:47.480" v="10"/>
        <pc:sldMkLst>
          <pc:docMk/>
          <pc:sldMk cId="2900818522" sldId="5011"/>
        </pc:sldMkLst>
      </pc:sldChg>
      <pc:sldChg chg="add">
        <pc:chgData name="Ozaki, Aya" userId="8adc87e6-5cf7-447c-b520-f65bb43b7a42" providerId="ADAL" clId="{1832638A-642B-463D-9E21-8EDFF54C8B2B}" dt="2019-12-19T10:29:48.264" v="11"/>
        <pc:sldMkLst>
          <pc:docMk/>
          <pc:sldMk cId="210570932" sldId="5013"/>
        </pc:sldMkLst>
      </pc:sldChg>
      <pc:sldChg chg="add">
        <pc:chgData name="Ozaki, Aya" userId="8adc87e6-5cf7-447c-b520-f65bb43b7a42" providerId="ADAL" clId="{1832638A-642B-463D-9E21-8EDFF54C8B2B}" dt="2019-12-19T10:29:51.747" v="12"/>
        <pc:sldMkLst>
          <pc:docMk/>
          <pc:sldMk cId="2146354485" sldId="5018"/>
        </pc:sldMkLst>
      </pc:sldChg>
      <pc:sldChg chg="modSp">
        <pc:chgData name="Ozaki, Aya" userId="8adc87e6-5cf7-447c-b520-f65bb43b7a42" providerId="ADAL" clId="{1832638A-642B-463D-9E21-8EDFF54C8B2B}" dt="2019-12-19T10:52:08.643" v="163" actId="6549"/>
        <pc:sldMkLst>
          <pc:docMk/>
          <pc:sldMk cId="609889283" sldId="5019"/>
        </pc:sldMkLst>
        <pc:spChg chg="mod">
          <ac:chgData name="Ozaki, Aya" userId="8adc87e6-5cf7-447c-b520-f65bb43b7a42" providerId="ADAL" clId="{1832638A-642B-463D-9E21-8EDFF54C8B2B}" dt="2019-12-19T10:52:08.643" v="163" actId="6549"/>
          <ac:spMkLst>
            <pc:docMk/>
            <pc:sldMk cId="609889283" sldId="5019"/>
            <ac:spMk id="6" creationId="{05AFEA57-E90D-2B49-8A0C-08EB1CCD703E}"/>
          </ac:spMkLst>
        </pc:spChg>
        <pc:spChg chg="mod">
          <ac:chgData name="Ozaki, Aya" userId="8adc87e6-5cf7-447c-b520-f65bb43b7a42" providerId="ADAL" clId="{1832638A-642B-463D-9E21-8EDFF54C8B2B}" dt="2019-12-19T10:37:56.673" v="52" actId="313"/>
          <ac:spMkLst>
            <pc:docMk/>
            <pc:sldMk cId="609889283" sldId="5019"/>
            <ac:spMk id="12" creationId="{1AE880B6-D963-F947-AB0B-EB0B8EE84EAD}"/>
          </ac:spMkLst>
        </pc:spChg>
      </pc:sldChg>
      <pc:sldChg chg="delSp modSp">
        <pc:chgData name="Ozaki, Aya" userId="8adc87e6-5cf7-447c-b520-f65bb43b7a42" providerId="ADAL" clId="{1832638A-642B-463D-9E21-8EDFF54C8B2B}" dt="2019-12-19T10:48:31.696" v="139" actId="108"/>
        <pc:sldMkLst>
          <pc:docMk/>
          <pc:sldMk cId="1400982524" sldId="5034"/>
        </pc:sldMkLst>
        <pc:spChg chg="mod topLvl">
          <ac:chgData name="Ozaki, Aya" userId="8adc87e6-5cf7-447c-b520-f65bb43b7a42" providerId="ADAL" clId="{1832638A-642B-463D-9E21-8EDFF54C8B2B}" dt="2019-12-19T10:48:29.517" v="138" actId="108"/>
          <ac:spMkLst>
            <pc:docMk/>
            <pc:sldMk cId="1400982524" sldId="5034"/>
            <ac:spMk id="17" creationId="{45441CB5-B1CA-3646-83BC-0A098E8B1E20}"/>
          </ac:spMkLst>
        </pc:spChg>
        <pc:spChg chg="mod topLvl">
          <ac:chgData name="Ozaki, Aya" userId="8adc87e6-5cf7-447c-b520-f65bb43b7a42" providerId="ADAL" clId="{1832638A-642B-463D-9E21-8EDFF54C8B2B}" dt="2019-12-19T10:48:24.416" v="137" actId="165"/>
          <ac:spMkLst>
            <pc:docMk/>
            <pc:sldMk cId="1400982524" sldId="5034"/>
            <ac:spMk id="20" creationId="{4207977E-D58B-456C-96FA-141907AEB1C2}"/>
          </ac:spMkLst>
        </pc:spChg>
        <pc:grpChg chg="del">
          <ac:chgData name="Ozaki, Aya" userId="8adc87e6-5cf7-447c-b520-f65bb43b7a42" providerId="ADAL" clId="{1832638A-642B-463D-9E21-8EDFF54C8B2B}" dt="2019-12-19T10:48:24.416" v="137" actId="165"/>
          <ac:grpSpMkLst>
            <pc:docMk/>
            <pc:sldMk cId="1400982524" sldId="5034"/>
            <ac:grpSpMk id="2" creationId="{53F9A071-930E-E546-BF94-1360C90EC34D}"/>
          </ac:grpSpMkLst>
        </pc:grpChg>
        <pc:picChg chg="mod topLvl">
          <ac:chgData name="Ozaki, Aya" userId="8adc87e6-5cf7-447c-b520-f65bb43b7a42" providerId="ADAL" clId="{1832638A-642B-463D-9E21-8EDFF54C8B2B}" dt="2019-12-19T10:48:24.416" v="137" actId="165"/>
          <ac:picMkLst>
            <pc:docMk/>
            <pc:sldMk cId="1400982524" sldId="5034"/>
            <ac:picMk id="14" creationId="{E1A4F5D8-7356-8E44-A2EA-D129753A49F8}"/>
          </ac:picMkLst>
        </pc:picChg>
        <pc:cxnChg chg="mod topLvl">
          <ac:chgData name="Ozaki, Aya" userId="8adc87e6-5cf7-447c-b520-f65bb43b7a42" providerId="ADAL" clId="{1832638A-642B-463D-9E21-8EDFF54C8B2B}" dt="2019-12-19T10:48:31.696" v="139" actId="108"/>
          <ac:cxnSpMkLst>
            <pc:docMk/>
            <pc:sldMk cId="1400982524" sldId="5034"/>
            <ac:cxnSpMk id="21" creationId="{8A05C751-322A-A74A-B6F7-945F2BDA4EAD}"/>
          </ac:cxnSpMkLst>
        </pc:cxnChg>
      </pc:sldChg>
      <pc:sldChg chg="addSp modSp">
        <pc:chgData name="Ozaki, Aya" userId="8adc87e6-5cf7-447c-b520-f65bb43b7a42" providerId="ADAL" clId="{1832638A-642B-463D-9E21-8EDFF54C8B2B}" dt="2019-12-19T10:45:03.221" v="126" actId="14100"/>
        <pc:sldMkLst>
          <pc:docMk/>
          <pc:sldMk cId="1139534225" sldId="5119"/>
        </pc:sldMkLst>
        <pc:spChg chg="add mod">
          <ac:chgData name="Ozaki, Aya" userId="8adc87e6-5cf7-447c-b520-f65bb43b7a42" providerId="ADAL" clId="{1832638A-642B-463D-9E21-8EDFF54C8B2B}" dt="2019-12-19T10:44:00.676" v="69" actId="14100"/>
          <ac:spMkLst>
            <pc:docMk/>
            <pc:sldMk cId="1139534225" sldId="5119"/>
            <ac:spMk id="24" creationId="{DE66F028-810C-4ED4-A0F9-CF4FA2DB6D7E}"/>
          </ac:spMkLst>
        </pc:spChg>
        <pc:spChg chg="add mod">
          <ac:chgData name="Ozaki, Aya" userId="8adc87e6-5cf7-447c-b520-f65bb43b7a42" providerId="ADAL" clId="{1832638A-642B-463D-9E21-8EDFF54C8B2B}" dt="2019-12-19T10:44:15.072" v="72" actId="14100"/>
          <ac:spMkLst>
            <pc:docMk/>
            <pc:sldMk cId="1139534225" sldId="5119"/>
            <ac:spMk id="28" creationId="{50900D1B-E83E-4739-8939-D023A39A1F19}"/>
          </ac:spMkLst>
        </pc:spChg>
        <pc:spChg chg="add mod">
          <ac:chgData name="Ozaki, Aya" userId="8adc87e6-5cf7-447c-b520-f65bb43b7a42" providerId="ADAL" clId="{1832638A-642B-463D-9E21-8EDFF54C8B2B}" dt="2019-12-19T10:44:59.072" v="125" actId="1035"/>
          <ac:spMkLst>
            <pc:docMk/>
            <pc:sldMk cId="1139534225" sldId="5119"/>
            <ac:spMk id="33" creationId="{0367DCF8-9FD3-4AB0-BCCA-EB63231B8DEC}"/>
          </ac:spMkLst>
        </pc:spChg>
        <pc:cxnChg chg="mod">
          <ac:chgData name="Ozaki, Aya" userId="8adc87e6-5cf7-447c-b520-f65bb43b7a42" providerId="ADAL" clId="{1832638A-642B-463D-9E21-8EDFF54C8B2B}" dt="2019-12-19T10:44:00.676" v="69" actId="14100"/>
          <ac:cxnSpMkLst>
            <pc:docMk/>
            <pc:sldMk cId="1139534225" sldId="5119"/>
            <ac:cxnSpMk id="40" creationId="{5A094BA5-6000-4854-82EC-31CBEF7F2BC6}"/>
          </ac:cxnSpMkLst>
        </pc:cxnChg>
        <pc:cxnChg chg="mod">
          <ac:chgData name="Ozaki, Aya" userId="8adc87e6-5cf7-447c-b520-f65bb43b7a42" providerId="ADAL" clId="{1832638A-642B-463D-9E21-8EDFF54C8B2B}" dt="2019-12-19T10:44:22.557" v="73" actId="14100"/>
          <ac:cxnSpMkLst>
            <pc:docMk/>
            <pc:sldMk cId="1139534225" sldId="5119"/>
            <ac:cxnSpMk id="46" creationId="{FE4A2BA7-AF68-45E4-9DC0-2529436959D5}"/>
          </ac:cxnSpMkLst>
        </pc:cxnChg>
        <pc:cxnChg chg="mod">
          <ac:chgData name="Ozaki, Aya" userId="8adc87e6-5cf7-447c-b520-f65bb43b7a42" providerId="ADAL" clId="{1832638A-642B-463D-9E21-8EDFF54C8B2B}" dt="2019-12-19T10:45:03.221" v="126" actId="14100"/>
          <ac:cxnSpMkLst>
            <pc:docMk/>
            <pc:sldMk cId="1139534225" sldId="5119"/>
            <ac:cxnSpMk id="50" creationId="{6196F716-8040-4C13-9616-7A7388B706DF}"/>
          </ac:cxnSpMkLst>
        </pc:cxnChg>
      </pc:sldChg>
      <pc:sldChg chg="add">
        <pc:chgData name="Ozaki, Aya" userId="8adc87e6-5cf7-447c-b520-f65bb43b7a42" providerId="ADAL" clId="{1832638A-642B-463D-9E21-8EDFF54C8B2B}" dt="2019-12-19T10:29:42.465" v="7"/>
        <pc:sldMkLst>
          <pc:docMk/>
          <pc:sldMk cId="3441229375" sldId="5124"/>
        </pc:sldMkLst>
      </pc:sldChg>
      <pc:sldChg chg="modSp">
        <pc:chgData name="Ozaki, Aya" userId="8adc87e6-5cf7-447c-b520-f65bb43b7a42" providerId="ADAL" clId="{1832638A-642B-463D-9E21-8EDFF54C8B2B}" dt="2019-12-19T10:52:19.161" v="167" actId="6549"/>
        <pc:sldMkLst>
          <pc:docMk/>
          <pc:sldMk cId="3150625086" sldId="5128"/>
        </pc:sldMkLst>
        <pc:spChg chg="mod">
          <ac:chgData name="Ozaki, Aya" userId="8adc87e6-5cf7-447c-b520-f65bb43b7a42" providerId="ADAL" clId="{1832638A-642B-463D-9E21-8EDFF54C8B2B}" dt="2019-12-19T10:52:19.161" v="167" actId="6549"/>
          <ac:spMkLst>
            <pc:docMk/>
            <pc:sldMk cId="3150625086" sldId="5128"/>
            <ac:spMk id="6" creationId="{05AFEA57-E90D-2B49-8A0C-08EB1CCD703E}"/>
          </ac:spMkLst>
        </pc:spChg>
        <pc:spChg chg="mod">
          <ac:chgData name="Ozaki, Aya" userId="8adc87e6-5cf7-447c-b520-f65bb43b7a42" providerId="ADAL" clId="{1832638A-642B-463D-9E21-8EDFF54C8B2B}" dt="2019-12-19T10:37:55.286" v="51" actId="313"/>
          <ac:spMkLst>
            <pc:docMk/>
            <pc:sldMk cId="3150625086" sldId="5128"/>
            <ac:spMk id="12" creationId="{1AE880B6-D963-F947-AB0B-EB0B8EE84EAD}"/>
          </ac:spMkLst>
        </pc:spChg>
      </pc:sldChg>
      <pc:sldChg chg="delSp modSp">
        <pc:chgData name="Ozaki, Aya" userId="8adc87e6-5cf7-447c-b520-f65bb43b7a42" providerId="ADAL" clId="{1832638A-642B-463D-9E21-8EDFF54C8B2B}" dt="2019-12-19T11:16:34.652" v="237" actId="478"/>
        <pc:sldMkLst>
          <pc:docMk/>
          <pc:sldMk cId="472486707" sldId="5139"/>
        </pc:sldMkLst>
        <pc:spChg chg="mod">
          <ac:chgData name="Ozaki, Aya" userId="8adc87e6-5cf7-447c-b520-f65bb43b7a42" providerId="ADAL" clId="{1832638A-642B-463D-9E21-8EDFF54C8B2B}" dt="2019-12-19T11:15:51.344" v="236" actId="6549"/>
          <ac:spMkLst>
            <pc:docMk/>
            <pc:sldMk cId="472486707" sldId="5139"/>
            <ac:spMk id="7" creationId="{094C9D0C-1A54-43E2-B48C-3AD7F68412EE}"/>
          </ac:spMkLst>
        </pc:spChg>
        <pc:spChg chg="del">
          <ac:chgData name="Ozaki, Aya" userId="8adc87e6-5cf7-447c-b520-f65bb43b7a42" providerId="ADAL" clId="{1832638A-642B-463D-9E21-8EDFF54C8B2B}" dt="2019-12-19T11:16:34.652" v="237" actId="478"/>
          <ac:spMkLst>
            <pc:docMk/>
            <pc:sldMk cId="472486707" sldId="5139"/>
            <ac:spMk id="8" creationId="{7C9D5A97-05B1-4871-9F89-220F9425C3EE}"/>
          </ac:spMkLst>
        </pc:spChg>
        <pc:spChg chg="del mod">
          <ac:chgData name="Ozaki, Aya" userId="8adc87e6-5cf7-447c-b520-f65bb43b7a42" providerId="ADAL" clId="{1832638A-642B-463D-9E21-8EDFF54C8B2B}" dt="2019-12-19T11:15:10.257" v="234" actId="478"/>
          <ac:spMkLst>
            <pc:docMk/>
            <pc:sldMk cId="472486707" sldId="5139"/>
            <ac:spMk id="10" creationId="{C5537FBB-8DED-49DE-AAC8-CFF75751896D}"/>
          </ac:spMkLst>
        </pc:spChg>
        <pc:spChg chg="mod">
          <ac:chgData name="Ozaki, Aya" userId="8adc87e6-5cf7-447c-b520-f65bb43b7a42" providerId="ADAL" clId="{1832638A-642B-463D-9E21-8EDFF54C8B2B}" dt="2019-12-19T11:15:04.047" v="233" actId="6549"/>
          <ac:spMkLst>
            <pc:docMk/>
            <pc:sldMk cId="472486707" sldId="5139"/>
            <ac:spMk id="11" creationId="{5772186E-51CC-684B-A9C0-EFAA4EA40C10}"/>
          </ac:spMkLst>
        </pc:spChg>
        <pc:cxnChg chg="del mod">
          <ac:chgData name="Ozaki, Aya" userId="8adc87e6-5cf7-447c-b520-f65bb43b7a42" providerId="ADAL" clId="{1832638A-642B-463D-9E21-8EDFF54C8B2B}" dt="2019-12-19T11:15:10.257" v="234" actId="478"/>
          <ac:cxnSpMkLst>
            <pc:docMk/>
            <pc:sldMk cId="472486707" sldId="5139"/>
            <ac:cxnSpMk id="3" creationId="{13F5C334-24F5-49B4-9834-FE8F25631A77}"/>
          </ac:cxnSpMkLst>
        </pc:cxnChg>
      </pc:sldChg>
      <pc:sldChg chg="modSp">
        <pc:chgData name="Ozaki, Aya" userId="8adc87e6-5cf7-447c-b520-f65bb43b7a42" providerId="ADAL" clId="{1832638A-642B-463D-9E21-8EDFF54C8B2B}" dt="2019-12-19T10:36:36.592" v="44"/>
        <pc:sldMkLst>
          <pc:docMk/>
          <pc:sldMk cId="2006059715" sldId="5141"/>
        </pc:sldMkLst>
        <pc:spChg chg="mod">
          <ac:chgData name="Ozaki, Aya" userId="8adc87e6-5cf7-447c-b520-f65bb43b7a42" providerId="ADAL" clId="{1832638A-642B-463D-9E21-8EDFF54C8B2B}" dt="2019-12-19T10:36:36.592" v="44"/>
          <ac:spMkLst>
            <pc:docMk/>
            <pc:sldMk cId="2006059715" sldId="5141"/>
            <ac:spMk id="8" creationId="{5B73C0D3-365C-4408-B8F6-AE12BCE64E07}"/>
          </ac:spMkLst>
        </pc:spChg>
      </pc:sldChg>
      <pc:sldChg chg="addSp delSp modSp add">
        <pc:chgData name="Ozaki, Aya" userId="8adc87e6-5cf7-447c-b520-f65bb43b7a42" providerId="ADAL" clId="{1832638A-642B-463D-9E21-8EDFF54C8B2B}" dt="2019-12-19T11:06:42.090" v="177" actId="12788"/>
        <pc:sldMkLst>
          <pc:docMk/>
          <pc:sldMk cId="2074388189" sldId="5144"/>
        </pc:sldMkLst>
        <pc:spChg chg="del">
          <ac:chgData name="Ozaki, Aya" userId="8adc87e6-5cf7-447c-b520-f65bb43b7a42" providerId="ADAL" clId="{1832638A-642B-463D-9E21-8EDFF54C8B2B}" dt="2019-12-19T11:06:23.564" v="171" actId="478"/>
          <ac:spMkLst>
            <pc:docMk/>
            <pc:sldMk cId="2074388189" sldId="5144"/>
            <ac:spMk id="2" creationId="{D7FC7C07-9CE9-4164-BA06-4F7740E6573E}"/>
          </ac:spMkLst>
        </pc:spChg>
        <pc:spChg chg="add mod">
          <ac:chgData name="Ozaki, Aya" userId="8adc87e6-5cf7-447c-b520-f65bb43b7a42" providerId="ADAL" clId="{1832638A-642B-463D-9E21-8EDFF54C8B2B}" dt="2019-12-19T11:06:42.090" v="177" actId="12788"/>
          <ac:spMkLst>
            <pc:docMk/>
            <pc:sldMk cId="2074388189" sldId="5144"/>
            <ac:spMk id="4" creationId="{448E817A-A778-4B28-815A-2B618176B87D}"/>
          </ac:spMkLst>
        </pc:spChg>
        <pc:graphicFrameChg chg="add mod">
          <ac:chgData name="Ozaki, Aya" userId="8adc87e6-5cf7-447c-b520-f65bb43b7a42" providerId="ADAL" clId="{1832638A-642B-463D-9E21-8EDFF54C8B2B}" dt="2019-12-19T11:06:42.090" v="177" actId="12788"/>
          <ac:graphicFrameMkLst>
            <pc:docMk/>
            <pc:sldMk cId="2074388189" sldId="5144"/>
            <ac:graphicFrameMk id="5" creationId="{40B15814-6BAB-475D-82A1-55DA25312193}"/>
          </ac:graphicFrameMkLst>
        </pc:graphicFrameChg>
      </pc:sldChg>
      <pc:sldChg chg="del">
        <pc:chgData name="Ozaki, Aya" userId="8adc87e6-5cf7-447c-b520-f65bb43b7a42" providerId="ADAL" clId="{1832638A-642B-463D-9E21-8EDFF54C8B2B}" dt="2019-12-19T10:52:38.513" v="168" actId="2696"/>
        <pc:sldMkLst>
          <pc:docMk/>
          <pc:sldMk cId="3960498727" sldId="5144"/>
        </pc:sldMkLst>
      </pc:sldChg>
      <pc:sldChg chg="add del">
        <pc:chgData name="Ozaki, Aya" userId="8adc87e6-5cf7-447c-b520-f65bb43b7a42" providerId="ADAL" clId="{1832638A-642B-463D-9E21-8EDFF54C8B2B}" dt="2019-12-19T10:30:34.867" v="20"/>
        <pc:sldMkLst>
          <pc:docMk/>
          <pc:sldMk cId="623902104" sldId="5145"/>
        </pc:sldMkLst>
      </pc:sldChg>
      <pc:sldChg chg="add del">
        <pc:chgData name="Ozaki, Aya" userId="8adc87e6-5cf7-447c-b520-f65bb43b7a42" providerId="ADAL" clId="{1832638A-642B-463D-9E21-8EDFF54C8B2B}" dt="2019-12-19T10:30:21.220" v="18"/>
        <pc:sldMkLst>
          <pc:docMk/>
          <pc:sldMk cId="2136037147" sldId="5145"/>
        </pc:sldMkLst>
      </pc:sldChg>
      <pc:sldChg chg="add del">
        <pc:chgData name="Ozaki, Aya" userId="8adc87e6-5cf7-447c-b520-f65bb43b7a42" providerId="ADAL" clId="{1832638A-642B-463D-9E21-8EDFF54C8B2B}" dt="2019-12-19T10:30:20.248" v="17"/>
        <pc:sldMkLst>
          <pc:docMk/>
          <pc:sldMk cId="28229296" sldId="5146"/>
        </pc:sldMkLst>
      </pc:sldChg>
      <pc:sldChg chg="add del">
        <pc:chgData name="Ozaki, Aya" userId="8adc87e6-5cf7-447c-b520-f65bb43b7a42" providerId="ADAL" clId="{1832638A-642B-463D-9E21-8EDFF54C8B2B}" dt="2019-12-19T10:30:19.561" v="16"/>
        <pc:sldMkLst>
          <pc:docMk/>
          <pc:sldMk cId="4227466097" sldId="514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0" cy="495029"/>
          </a:xfrm>
          <a:prstGeom prst="rect">
            <a:avLst/>
          </a:prstGeom>
        </p:spPr>
        <p:txBody>
          <a:bodyPr vert="horz" lIns="90763" tIns="45382" rIns="90763" bIns="4538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5" y="0"/>
            <a:ext cx="2918830" cy="495029"/>
          </a:xfrm>
          <a:prstGeom prst="rect">
            <a:avLst/>
          </a:prstGeom>
        </p:spPr>
        <p:txBody>
          <a:bodyPr vert="horz" lIns="90763" tIns="45382" rIns="90763" bIns="45382" rtlCol="0"/>
          <a:lstStyle>
            <a:lvl1pPr algn="r">
              <a:defRPr sz="1200"/>
            </a:lvl1pPr>
          </a:lstStyle>
          <a:p>
            <a:fld id="{A5A1D930-7FA0-4323-AA8E-BE14695018AC}" type="datetimeFigureOut">
              <a:rPr kumimoji="1" lang="ja-JP" altLang="en-US" smtClean="0"/>
              <a:t>2021/2/1</a:t>
            </a:fld>
            <a:endParaRPr kumimoji="1" lang="ja-JP" altLang="en-US"/>
          </a:p>
        </p:txBody>
      </p:sp>
      <p:sp>
        <p:nvSpPr>
          <p:cNvPr id="4" name="スライド イメージ プレースホルダー 3"/>
          <p:cNvSpPr>
            <a:spLocks noGrp="1" noRot="1" noChangeAspect="1"/>
          </p:cNvSpPr>
          <p:nvPr>
            <p:ph type="sldImg" idx="2"/>
          </p:nvPr>
        </p:nvSpPr>
        <p:spPr>
          <a:xfrm>
            <a:off x="2216150" y="1233488"/>
            <a:ext cx="2303463" cy="3328987"/>
          </a:xfrm>
          <a:prstGeom prst="rect">
            <a:avLst/>
          </a:prstGeom>
          <a:noFill/>
          <a:ln w="12700">
            <a:solidFill>
              <a:prstClr val="black"/>
            </a:solidFill>
          </a:ln>
        </p:spPr>
        <p:txBody>
          <a:bodyPr vert="horz" lIns="90763" tIns="45382" rIns="90763" bIns="45382"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0763" tIns="45382" rIns="90763" bIns="4538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6"/>
            <a:ext cx="2918830" cy="495028"/>
          </a:xfrm>
          <a:prstGeom prst="rect">
            <a:avLst/>
          </a:prstGeom>
        </p:spPr>
        <p:txBody>
          <a:bodyPr vert="horz" lIns="90763" tIns="45382" rIns="90763" bIns="4538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5" y="9371286"/>
            <a:ext cx="2918830" cy="495028"/>
          </a:xfrm>
          <a:prstGeom prst="rect">
            <a:avLst/>
          </a:prstGeom>
        </p:spPr>
        <p:txBody>
          <a:bodyPr vert="horz" lIns="90763" tIns="45382" rIns="90763" bIns="45382" rtlCol="0" anchor="b"/>
          <a:lstStyle>
            <a:lvl1pPr algn="r">
              <a:defRPr sz="1200"/>
            </a:lvl1pPr>
          </a:lstStyle>
          <a:p>
            <a:fld id="{E15273AA-7AF8-422C-923E-D168867E94D3}" type="slidenum">
              <a:rPr kumimoji="1" lang="ja-JP" altLang="en-US" smtClean="0"/>
              <a:t>‹#›</a:t>
            </a:fld>
            <a:endParaRPr kumimoji="1" lang="ja-JP" altLang="en-US"/>
          </a:p>
        </p:txBody>
      </p:sp>
    </p:spTree>
    <p:extLst>
      <p:ext uri="{BB962C8B-B14F-4D97-AF65-F5344CB8AC3E}">
        <p14:creationId xmlns:p14="http://schemas.microsoft.com/office/powerpoint/2010/main" val="400399430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1</a:t>
            </a:fld>
            <a:endParaRPr kumimoji="1" lang="ja-JP" altLang="en-US"/>
          </a:p>
        </p:txBody>
      </p:sp>
    </p:spTree>
    <p:extLst>
      <p:ext uri="{BB962C8B-B14F-4D97-AF65-F5344CB8AC3E}">
        <p14:creationId xmlns:p14="http://schemas.microsoft.com/office/powerpoint/2010/main" val="2781843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5</a:t>
            </a:fld>
            <a:endParaRPr kumimoji="1" lang="ja-JP" altLang="en-US"/>
          </a:p>
        </p:txBody>
      </p:sp>
    </p:spTree>
    <p:extLst>
      <p:ext uri="{BB962C8B-B14F-4D97-AF65-F5344CB8AC3E}">
        <p14:creationId xmlns:p14="http://schemas.microsoft.com/office/powerpoint/2010/main" val="25856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6</a:t>
            </a:fld>
            <a:endParaRPr kumimoji="1" lang="ja-JP" altLang="en-US"/>
          </a:p>
        </p:txBody>
      </p:sp>
    </p:spTree>
    <p:extLst>
      <p:ext uri="{BB962C8B-B14F-4D97-AF65-F5344CB8AC3E}">
        <p14:creationId xmlns:p14="http://schemas.microsoft.com/office/powerpoint/2010/main" val="2590407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10</a:t>
            </a:fld>
            <a:endParaRPr kumimoji="1" lang="ja-JP" altLang="en-US"/>
          </a:p>
        </p:txBody>
      </p:sp>
    </p:spTree>
    <p:extLst>
      <p:ext uri="{BB962C8B-B14F-4D97-AF65-F5344CB8AC3E}">
        <p14:creationId xmlns:p14="http://schemas.microsoft.com/office/powerpoint/2010/main" val="3065877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11</a:t>
            </a:fld>
            <a:endParaRPr kumimoji="1" lang="ja-JP" altLang="en-US"/>
          </a:p>
        </p:txBody>
      </p:sp>
    </p:spTree>
    <p:extLst>
      <p:ext uri="{BB962C8B-B14F-4D97-AF65-F5344CB8AC3E}">
        <p14:creationId xmlns:p14="http://schemas.microsoft.com/office/powerpoint/2010/main" val="2930875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14</a:t>
            </a:fld>
            <a:endParaRPr kumimoji="1" lang="ja-JP" altLang="en-US"/>
          </a:p>
        </p:txBody>
      </p:sp>
    </p:spTree>
    <p:extLst>
      <p:ext uri="{BB962C8B-B14F-4D97-AF65-F5344CB8AC3E}">
        <p14:creationId xmlns:p14="http://schemas.microsoft.com/office/powerpoint/2010/main" val="1802482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18</a:t>
            </a:fld>
            <a:endParaRPr kumimoji="1" lang="ja-JP" altLang="en-US"/>
          </a:p>
        </p:txBody>
      </p:sp>
    </p:spTree>
    <p:extLst>
      <p:ext uri="{BB962C8B-B14F-4D97-AF65-F5344CB8AC3E}">
        <p14:creationId xmlns:p14="http://schemas.microsoft.com/office/powerpoint/2010/main" val="2065987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19</a:t>
            </a:fld>
            <a:endParaRPr kumimoji="1" lang="ja-JP" altLang="en-US"/>
          </a:p>
        </p:txBody>
      </p:sp>
    </p:spTree>
    <p:extLst>
      <p:ext uri="{BB962C8B-B14F-4D97-AF65-F5344CB8AC3E}">
        <p14:creationId xmlns:p14="http://schemas.microsoft.com/office/powerpoint/2010/main" val="2534471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20</a:t>
            </a:fld>
            <a:endParaRPr kumimoji="1" lang="ja-JP" altLang="en-US"/>
          </a:p>
        </p:txBody>
      </p:sp>
    </p:spTree>
    <p:extLst>
      <p:ext uri="{BB962C8B-B14F-4D97-AF65-F5344CB8AC3E}">
        <p14:creationId xmlns:p14="http://schemas.microsoft.com/office/powerpoint/2010/main" val="1937175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21</a:t>
            </a:fld>
            <a:endParaRPr kumimoji="1" lang="ja-JP" altLang="en-US"/>
          </a:p>
        </p:txBody>
      </p:sp>
    </p:spTree>
    <p:extLst>
      <p:ext uri="{BB962C8B-B14F-4D97-AF65-F5344CB8AC3E}">
        <p14:creationId xmlns:p14="http://schemas.microsoft.com/office/powerpoint/2010/main" val="2400009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23</a:t>
            </a:fld>
            <a:endParaRPr kumimoji="1" lang="ja-JP" altLang="en-US"/>
          </a:p>
        </p:txBody>
      </p:sp>
    </p:spTree>
    <p:extLst>
      <p:ext uri="{BB962C8B-B14F-4D97-AF65-F5344CB8AC3E}">
        <p14:creationId xmlns:p14="http://schemas.microsoft.com/office/powerpoint/2010/main" val="1091778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26</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1297651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28</a:t>
            </a:fld>
            <a:endParaRPr kumimoji="1" lang="ja-JP" altLang="en-US"/>
          </a:p>
        </p:txBody>
      </p:sp>
    </p:spTree>
    <p:extLst>
      <p:ext uri="{BB962C8B-B14F-4D97-AF65-F5344CB8AC3E}">
        <p14:creationId xmlns:p14="http://schemas.microsoft.com/office/powerpoint/2010/main" val="845598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30</a:t>
            </a:fld>
            <a:endParaRPr kumimoji="1" lang="ja-JP" altLang="en-US"/>
          </a:p>
        </p:txBody>
      </p:sp>
    </p:spTree>
    <p:extLst>
      <p:ext uri="{BB962C8B-B14F-4D97-AF65-F5344CB8AC3E}">
        <p14:creationId xmlns:p14="http://schemas.microsoft.com/office/powerpoint/2010/main" val="1694625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33</a:t>
            </a:fld>
            <a:endParaRPr kumimoji="1" lang="ja-JP" altLang="en-US"/>
          </a:p>
        </p:txBody>
      </p:sp>
    </p:spTree>
    <p:extLst>
      <p:ext uri="{BB962C8B-B14F-4D97-AF65-F5344CB8AC3E}">
        <p14:creationId xmlns:p14="http://schemas.microsoft.com/office/powerpoint/2010/main" val="2633003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35</a:t>
            </a:fld>
            <a:endParaRPr kumimoji="1" lang="ja-JP" altLang="en-US"/>
          </a:p>
        </p:txBody>
      </p:sp>
    </p:spTree>
    <p:extLst>
      <p:ext uri="{BB962C8B-B14F-4D97-AF65-F5344CB8AC3E}">
        <p14:creationId xmlns:p14="http://schemas.microsoft.com/office/powerpoint/2010/main" val="1924040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36</a:t>
            </a:fld>
            <a:endParaRPr kumimoji="1" lang="ja-JP" altLang="en-US"/>
          </a:p>
        </p:txBody>
      </p:sp>
    </p:spTree>
    <p:extLst>
      <p:ext uri="{BB962C8B-B14F-4D97-AF65-F5344CB8AC3E}">
        <p14:creationId xmlns:p14="http://schemas.microsoft.com/office/powerpoint/2010/main" val="3389890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41</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3528925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42</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2665974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43</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3625005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44</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2599649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45</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4085713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46</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3396393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47</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2548568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50</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1552249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51</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23394396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453817">
              <a:defRPr/>
            </a:pPr>
            <a:fld id="{E15273AA-7AF8-422C-923E-D168867E94D3}" type="slidenum">
              <a:rPr kumimoji="1" lang="ja-JP" altLang="en-US">
                <a:solidFill>
                  <a:prstClr val="black"/>
                </a:solidFill>
                <a:latin typeface="游ゴシック" panose="020F0502020204030204"/>
                <a:ea typeface="游ゴシック" panose="020B0400000000000000" pitchFamily="34" charset="-128"/>
              </a:rPr>
              <a:pPr defTabSz="453817">
                <a:defRPr/>
              </a:pPr>
              <a:t>52</a:t>
            </a:fld>
            <a:endParaRPr kumimoji="1" lang="ja-JP" altLang="en-US">
              <a:solidFill>
                <a:prstClr val="black"/>
              </a:solidFill>
              <a:latin typeface="游ゴシック" panose="020F0502020204030204"/>
              <a:ea typeface="游ゴシック" panose="020B0400000000000000" pitchFamily="34" charset="-128"/>
            </a:endParaRPr>
          </a:p>
        </p:txBody>
      </p:sp>
    </p:spTree>
    <p:extLst>
      <p:ext uri="{BB962C8B-B14F-4D97-AF65-F5344CB8AC3E}">
        <p14:creationId xmlns:p14="http://schemas.microsoft.com/office/powerpoint/2010/main" val="130418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54</a:t>
            </a:fld>
            <a:endParaRPr kumimoji="1" lang="ja-JP" altLang="en-US"/>
          </a:p>
        </p:txBody>
      </p:sp>
    </p:spTree>
    <p:extLst>
      <p:ext uri="{BB962C8B-B14F-4D97-AF65-F5344CB8AC3E}">
        <p14:creationId xmlns:p14="http://schemas.microsoft.com/office/powerpoint/2010/main" val="26861625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55</a:t>
            </a:fld>
            <a:endParaRPr kumimoji="1" lang="ja-JP" altLang="en-US"/>
          </a:p>
        </p:txBody>
      </p:sp>
    </p:spTree>
    <p:extLst>
      <p:ext uri="{BB962C8B-B14F-4D97-AF65-F5344CB8AC3E}">
        <p14:creationId xmlns:p14="http://schemas.microsoft.com/office/powerpoint/2010/main" val="36242917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56</a:t>
            </a:fld>
            <a:endParaRPr kumimoji="1" lang="ja-JP" altLang="en-US"/>
          </a:p>
        </p:txBody>
      </p:sp>
    </p:spTree>
    <p:extLst>
      <p:ext uri="{BB962C8B-B14F-4D97-AF65-F5344CB8AC3E}">
        <p14:creationId xmlns:p14="http://schemas.microsoft.com/office/powerpoint/2010/main" val="30836703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61</a:t>
            </a:fld>
            <a:endParaRPr kumimoji="1" lang="ja-JP" altLang="en-US"/>
          </a:p>
        </p:txBody>
      </p:sp>
    </p:spTree>
    <p:extLst>
      <p:ext uri="{BB962C8B-B14F-4D97-AF65-F5344CB8AC3E}">
        <p14:creationId xmlns:p14="http://schemas.microsoft.com/office/powerpoint/2010/main" val="38956587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62</a:t>
            </a:fld>
            <a:endParaRPr kumimoji="1" lang="ja-JP" altLang="en-US"/>
          </a:p>
        </p:txBody>
      </p:sp>
    </p:spTree>
    <p:extLst>
      <p:ext uri="{BB962C8B-B14F-4D97-AF65-F5344CB8AC3E}">
        <p14:creationId xmlns:p14="http://schemas.microsoft.com/office/powerpoint/2010/main" val="31268730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63</a:t>
            </a:fld>
            <a:endParaRPr kumimoji="1" lang="ja-JP" altLang="en-US"/>
          </a:p>
        </p:txBody>
      </p:sp>
    </p:spTree>
    <p:extLst>
      <p:ext uri="{BB962C8B-B14F-4D97-AF65-F5344CB8AC3E}">
        <p14:creationId xmlns:p14="http://schemas.microsoft.com/office/powerpoint/2010/main" val="860342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64</a:t>
            </a:fld>
            <a:endParaRPr kumimoji="1" lang="ja-JP" altLang="en-US"/>
          </a:p>
        </p:txBody>
      </p:sp>
    </p:spTree>
    <p:extLst>
      <p:ext uri="{BB962C8B-B14F-4D97-AF65-F5344CB8AC3E}">
        <p14:creationId xmlns:p14="http://schemas.microsoft.com/office/powerpoint/2010/main" val="41450641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65</a:t>
            </a:fld>
            <a:endParaRPr kumimoji="1" lang="ja-JP" altLang="en-US"/>
          </a:p>
        </p:txBody>
      </p:sp>
    </p:spTree>
    <p:extLst>
      <p:ext uri="{BB962C8B-B14F-4D97-AF65-F5344CB8AC3E}">
        <p14:creationId xmlns:p14="http://schemas.microsoft.com/office/powerpoint/2010/main" val="21926843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66</a:t>
            </a:fld>
            <a:endParaRPr kumimoji="1" lang="ja-JP" altLang="en-US"/>
          </a:p>
        </p:txBody>
      </p:sp>
    </p:spTree>
    <p:extLst>
      <p:ext uri="{BB962C8B-B14F-4D97-AF65-F5344CB8AC3E}">
        <p14:creationId xmlns:p14="http://schemas.microsoft.com/office/powerpoint/2010/main" val="42703120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67</a:t>
            </a:fld>
            <a:endParaRPr kumimoji="1" lang="ja-JP" altLang="en-US"/>
          </a:p>
        </p:txBody>
      </p:sp>
    </p:spTree>
    <p:extLst>
      <p:ext uri="{BB962C8B-B14F-4D97-AF65-F5344CB8AC3E}">
        <p14:creationId xmlns:p14="http://schemas.microsoft.com/office/powerpoint/2010/main" val="7167542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68</a:t>
            </a:fld>
            <a:endParaRPr kumimoji="1" lang="ja-JP" altLang="en-US"/>
          </a:p>
        </p:txBody>
      </p:sp>
    </p:spTree>
    <p:extLst>
      <p:ext uri="{BB962C8B-B14F-4D97-AF65-F5344CB8AC3E}">
        <p14:creationId xmlns:p14="http://schemas.microsoft.com/office/powerpoint/2010/main" val="1018599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69</a:t>
            </a:fld>
            <a:endParaRPr kumimoji="1" lang="ja-JP" altLang="en-US"/>
          </a:p>
        </p:txBody>
      </p:sp>
    </p:spTree>
    <p:extLst>
      <p:ext uri="{BB962C8B-B14F-4D97-AF65-F5344CB8AC3E}">
        <p14:creationId xmlns:p14="http://schemas.microsoft.com/office/powerpoint/2010/main" val="32132381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70</a:t>
            </a:fld>
            <a:endParaRPr kumimoji="1" lang="ja-JP" altLang="en-US"/>
          </a:p>
        </p:txBody>
      </p:sp>
    </p:spTree>
    <p:extLst>
      <p:ext uri="{BB962C8B-B14F-4D97-AF65-F5344CB8AC3E}">
        <p14:creationId xmlns:p14="http://schemas.microsoft.com/office/powerpoint/2010/main" val="23790669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71</a:t>
            </a:fld>
            <a:endParaRPr kumimoji="1" lang="ja-JP" altLang="en-US"/>
          </a:p>
        </p:txBody>
      </p:sp>
    </p:spTree>
    <p:extLst>
      <p:ext uri="{BB962C8B-B14F-4D97-AF65-F5344CB8AC3E}">
        <p14:creationId xmlns:p14="http://schemas.microsoft.com/office/powerpoint/2010/main" val="12173049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72</a:t>
            </a:fld>
            <a:endParaRPr kumimoji="1" lang="ja-JP" altLang="en-US"/>
          </a:p>
        </p:txBody>
      </p:sp>
    </p:spTree>
    <p:extLst>
      <p:ext uri="{BB962C8B-B14F-4D97-AF65-F5344CB8AC3E}">
        <p14:creationId xmlns:p14="http://schemas.microsoft.com/office/powerpoint/2010/main" val="3071822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15273AA-7AF8-422C-923E-D168867E94D3}" type="slidenum">
              <a:rPr kumimoji="1" lang="ja-JP" altLang="en-US" smtClean="0"/>
              <a:t>75</a:t>
            </a:fld>
            <a:endParaRPr kumimoji="1" lang="ja-JP" altLang="en-US"/>
          </a:p>
        </p:txBody>
      </p:sp>
    </p:spTree>
    <p:extLst>
      <p:ext uri="{BB962C8B-B14F-4D97-AF65-F5344CB8AC3E}">
        <p14:creationId xmlns:p14="http://schemas.microsoft.com/office/powerpoint/2010/main" val="2560597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28600" y="333915"/>
            <a:ext cx="6438900" cy="456314"/>
          </a:xfrm>
        </p:spPr>
        <p:txBody>
          <a:bodyPr anchor="b">
            <a:noAutofit/>
          </a:bodyPr>
          <a:lstStyle>
            <a:lvl1pPr algn="l">
              <a:defRPr sz="1400" b="1">
                <a:latin typeface="Meiryo UI" panose="020B0604030504040204" pitchFamily="50" charset="-128"/>
                <a:ea typeface="Meiryo UI" panose="020B0604030504040204" pitchFamily="50" charset="-128"/>
              </a:defRPr>
            </a:lvl1pPr>
          </a:lstStyle>
          <a:p>
            <a:r>
              <a:rPr lang="ja-JP" altLang="en-US"/>
              <a:t>マスター タイトルの書式設定</a:t>
            </a:r>
            <a:endParaRPr lang="en-US"/>
          </a:p>
        </p:txBody>
      </p:sp>
      <p:cxnSp>
        <p:nvCxnSpPr>
          <p:cNvPr id="7" name="直線コネクタ 6">
            <a:extLst>
              <a:ext uri="{FF2B5EF4-FFF2-40B4-BE49-F238E27FC236}">
                <a16:creationId xmlns:a16="http://schemas.microsoft.com/office/drawing/2014/main" id="{9ED11126-6CA7-4552-A004-DBB5EDBFD232}"/>
              </a:ext>
            </a:extLst>
          </p:cNvPr>
          <p:cNvCxnSpPr>
            <a:cxnSpLocks/>
          </p:cNvCxnSpPr>
          <p:nvPr userDrawn="1"/>
        </p:nvCxnSpPr>
        <p:spPr>
          <a:xfrm>
            <a:off x="0" y="829676"/>
            <a:ext cx="6858000" cy="0"/>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スライド番号プレースホルダ 3">
            <a:extLst>
              <a:ext uri="{FF2B5EF4-FFF2-40B4-BE49-F238E27FC236}">
                <a16:creationId xmlns:a16="http://schemas.microsoft.com/office/drawing/2014/main" id="{D9C894E0-71B5-4922-BD06-689AC38B18A4}"/>
              </a:ext>
            </a:extLst>
          </p:cNvPr>
          <p:cNvSpPr txBox="1">
            <a:spLocks noGrp="1"/>
          </p:cNvSpPr>
          <p:nvPr userDrawn="1"/>
        </p:nvSpPr>
        <p:spPr bwMode="auto">
          <a:xfrm>
            <a:off x="6632210" y="9731189"/>
            <a:ext cx="157095" cy="153888"/>
          </a:xfrm>
          <a:prstGeom prst="rect">
            <a:avLst/>
          </a:prstGeom>
          <a:noFill/>
          <a:ln w="12700">
            <a:noFill/>
            <a:miter lim="800000"/>
            <a:headEnd/>
            <a:tailEnd/>
          </a:ln>
        </p:spPr>
        <p:txBody>
          <a:bodyPr wrap="none" lIns="0" tIns="0" rIns="0" bIns="0" anchor="ctr" anchorCtr="0">
            <a:spAutoFit/>
          </a:bodyPr>
          <a:lstStyle/>
          <a:p>
            <a:pPr algn="ctr" eaLnBrk="0" hangingPunct="0">
              <a:defRPr/>
            </a:pPr>
            <a:fld id="{F4AC64FF-0716-4E15-BA8B-283461CAB2A2}" type="slidenum">
              <a:rPr kumimoji="0" lang="en-US" altLang="ja-JP" sz="1000" i="0" smtClean="0">
                <a:latin typeface="Arial" panose="020B0604020202020204" pitchFamily="34" charset="0"/>
                <a:ea typeface="Arial Unicode MS" panose="020B0604020202020204" pitchFamily="50" charset="-128"/>
                <a:cs typeface="Arial" panose="020B0604020202020204" pitchFamily="34" charset="0"/>
              </a:rPr>
              <a:pPr algn="ctr" eaLnBrk="0" hangingPunct="0">
                <a:defRPr/>
              </a:pPr>
              <a:t>‹#›</a:t>
            </a:fld>
            <a:endParaRPr kumimoji="0" lang="en-US" altLang="ja-JP" sz="1000" i="0">
              <a:latin typeface="Arial" panose="020B0604020202020204" pitchFamily="34" charset="0"/>
              <a:ea typeface="Arial Unicode MS" panose="020B0604020202020204" pitchFamily="50" charset="-128"/>
              <a:cs typeface="Arial" panose="020B0604020202020204" pitchFamily="34" charset="0"/>
            </a:endParaRPr>
          </a:p>
        </p:txBody>
      </p:sp>
      <p:sp>
        <p:nvSpPr>
          <p:cNvPr id="5" name="コンテンツ プレースホルダー 2">
            <a:extLst>
              <a:ext uri="{FF2B5EF4-FFF2-40B4-BE49-F238E27FC236}">
                <a16:creationId xmlns:a16="http://schemas.microsoft.com/office/drawing/2014/main" id="{11A6688A-3D35-4564-A0AA-C51CD24D593A}"/>
              </a:ext>
            </a:extLst>
          </p:cNvPr>
          <p:cNvSpPr>
            <a:spLocks noGrp="1"/>
          </p:cNvSpPr>
          <p:nvPr>
            <p:ph idx="1"/>
          </p:nvPr>
        </p:nvSpPr>
        <p:spPr>
          <a:xfrm>
            <a:off x="228600" y="905874"/>
            <a:ext cx="6438901" cy="258522"/>
          </a:xfrm>
          <a:prstGeom prst="rect">
            <a:avLst/>
          </a:prstGeom>
        </p:spPr>
        <p:txBody>
          <a:bodyPr wrap="square" lIns="91429" tIns="45715" rIns="91429" bIns="45715" anchor="t">
            <a:spAutoFit/>
          </a:bodyPr>
          <a:lstStyle>
            <a:lvl1pPr marL="0" indent="0">
              <a:buNone/>
              <a:defRPr sz="1200" b="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pPr lvl="0"/>
            <a:endParaRPr kumimoji="1" lang="ja-JP" altLang="en-US"/>
          </a:p>
        </p:txBody>
      </p:sp>
    </p:spTree>
    <p:extLst>
      <p:ext uri="{BB962C8B-B14F-4D97-AF65-F5344CB8AC3E}">
        <p14:creationId xmlns:p14="http://schemas.microsoft.com/office/powerpoint/2010/main" val="1943729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C0B121B-A4BD-4672-AF4B-5A29DE503C7A}" type="datetime1">
              <a:rPr kumimoji="1" lang="ja-JP" altLang="en-US" smtClean="0"/>
              <a:t>2021/2/1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EE624F-6142-4786-8952-295BDFCD5EAE}" type="slidenum">
              <a:rPr kumimoji="1" lang="ja-JP" altLang="en-US" smtClean="0"/>
              <a:t>‹#›</a:t>
            </a:fld>
            <a:endParaRPr kumimoji="1" lang="ja-JP" altLang="en-US"/>
          </a:p>
        </p:txBody>
      </p:sp>
    </p:spTree>
    <p:extLst>
      <p:ext uri="{BB962C8B-B14F-4D97-AF65-F5344CB8AC3E}">
        <p14:creationId xmlns:p14="http://schemas.microsoft.com/office/powerpoint/2010/main" val="3008857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DF5BA18-E528-4BC6-A70F-1B0D0FA7B676}" type="datetime1">
              <a:rPr kumimoji="1" lang="ja-JP" altLang="en-US" smtClean="0"/>
              <a:t>2021/2/1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FEE624F-6142-4786-8952-295BDFCD5EAE}" type="slidenum">
              <a:rPr kumimoji="1" lang="ja-JP" altLang="en-US" smtClean="0"/>
              <a:t>‹#›</a:t>
            </a:fld>
            <a:endParaRPr kumimoji="1" lang="ja-JP" altLang="en-US"/>
          </a:p>
        </p:txBody>
      </p:sp>
      <p:sp>
        <p:nvSpPr>
          <p:cNvPr id="6" name="スライド番号プレースホルダ 3">
            <a:extLst>
              <a:ext uri="{FF2B5EF4-FFF2-40B4-BE49-F238E27FC236}">
                <a16:creationId xmlns:a16="http://schemas.microsoft.com/office/drawing/2014/main" id="{5F671F84-385D-9D4C-B930-817E05C4C4F1}"/>
              </a:ext>
            </a:extLst>
          </p:cNvPr>
          <p:cNvSpPr txBox="1">
            <a:spLocks noGrp="1"/>
          </p:cNvSpPr>
          <p:nvPr userDrawn="1"/>
        </p:nvSpPr>
        <p:spPr bwMode="auto">
          <a:xfrm>
            <a:off x="6632210" y="9731189"/>
            <a:ext cx="157095" cy="153888"/>
          </a:xfrm>
          <a:prstGeom prst="rect">
            <a:avLst/>
          </a:prstGeom>
          <a:noFill/>
          <a:ln w="12700">
            <a:noFill/>
            <a:miter lim="800000"/>
            <a:headEnd/>
            <a:tailEnd/>
          </a:ln>
        </p:spPr>
        <p:txBody>
          <a:bodyPr wrap="none" lIns="0" tIns="0" rIns="0" bIns="0" anchor="ctr" anchorCtr="0">
            <a:spAutoFit/>
          </a:bodyPr>
          <a:lstStyle/>
          <a:p>
            <a:pPr algn="ctr" eaLnBrk="0" hangingPunct="0">
              <a:defRPr/>
            </a:pPr>
            <a:fld id="{F4AC64FF-0716-4E15-BA8B-283461CAB2A2}" type="slidenum">
              <a:rPr kumimoji="0" lang="en-US" altLang="ja-JP" sz="1000" i="0" smtClean="0">
                <a:latin typeface="Arial" panose="020B0604020202020204" pitchFamily="34" charset="0"/>
                <a:ea typeface="Arial Unicode MS" panose="020B0604020202020204" pitchFamily="50" charset="-128"/>
                <a:cs typeface="Arial" panose="020B0604020202020204" pitchFamily="34" charset="0"/>
              </a:rPr>
              <a:pPr algn="ctr" eaLnBrk="0" hangingPunct="0">
                <a:defRPr/>
              </a:pPr>
              <a:t>‹#›</a:t>
            </a:fld>
            <a:endParaRPr kumimoji="0" lang="en-US" altLang="ja-JP" sz="1000" i="0" dirty="0">
              <a:latin typeface="Arial" panose="020B0604020202020204" pitchFamily="34" charset="0"/>
              <a:ea typeface="Arial Unicode MS" panose="020B0604020202020204" pitchFamily="50" charset="-128"/>
              <a:cs typeface="Arial" panose="020B0604020202020204" pitchFamily="34" charset="0"/>
            </a:endParaRPr>
          </a:p>
        </p:txBody>
      </p:sp>
    </p:spTree>
    <p:extLst>
      <p:ext uri="{BB962C8B-B14F-4D97-AF65-F5344CB8AC3E}">
        <p14:creationId xmlns:p14="http://schemas.microsoft.com/office/powerpoint/2010/main" val="1250930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7D03B9-C2EC-410E-BE9E-3AB9FDC960F2}" type="datetime1">
              <a:rPr kumimoji="1" lang="ja-JP" altLang="en-US" smtClean="0"/>
              <a:t>2021/2/1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FEE624F-6142-4786-8952-295BDFCD5EAE}" type="slidenum">
              <a:rPr kumimoji="1" lang="ja-JP" altLang="en-US" smtClean="0"/>
              <a:t>‹#›</a:t>
            </a:fld>
            <a:endParaRPr kumimoji="1" lang="ja-JP" altLang="en-US"/>
          </a:p>
        </p:txBody>
      </p:sp>
      <p:sp>
        <p:nvSpPr>
          <p:cNvPr id="5" name="スライド番号プレースホルダ 3">
            <a:extLst>
              <a:ext uri="{FF2B5EF4-FFF2-40B4-BE49-F238E27FC236}">
                <a16:creationId xmlns:a16="http://schemas.microsoft.com/office/drawing/2014/main" id="{4704C975-E645-D047-B551-5ED4AE8BE4E1}"/>
              </a:ext>
            </a:extLst>
          </p:cNvPr>
          <p:cNvSpPr txBox="1">
            <a:spLocks noGrp="1"/>
          </p:cNvSpPr>
          <p:nvPr userDrawn="1"/>
        </p:nvSpPr>
        <p:spPr bwMode="auto">
          <a:xfrm>
            <a:off x="6632210" y="9731189"/>
            <a:ext cx="157095" cy="153888"/>
          </a:xfrm>
          <a:prstGeom prst="rect">
            <a:avLst/>
          </a:prstGeom>
          <a:noFill/>
          <a:ln w="12700">
            <a:noFill/>
            <a:miter lim="800000"/>
            <a:headEnd/>
            <a:tailEnd/>
          </a:ln>
        </p:spPr>
        <p:txBody>
          <a:bodyPr wrap="none" lIns="0" tIns="0" rIns="0" bIns="0" anchor="ctr" anchorCtr="0">
            <a:spAutoFit/>
          </a:bodyPr>
          <a:lstStyle/>
          <a:p>
            <a:pPr algn="ctr" eaLnBrk="0" hangingPunct="0">
              <a:defRPr/>
            </a:pPr>
            <a:fld id="{F4AC64FF-0716-4E15-BA8B-283461CAB2A2}" type="slidenum">
              <a:rPr kumimoji="0" lang="en-US" altLang="ja-JP" sz="1000" i="0" smtClean="0">
                <a:latin typeface="Arial" panose="020B0604020202020204" pitchFamily="34" charset="0"/>
                <a:ea typeface="Arial Unicode MS" panose="020B0604020202020204" pitchFamily="50" charset="-128"/>
                <a:cs typeface="Arial" panose="020B0604020202020204" pitchFamily="34" charset="0"/>
              </a:rPr>
              <a:pPr algn="ctr" eaLnBrk="0" hangingPunct="0">
                <a:defRPr/>
              </a:pPr>
              <a:t>‹#›</a:t>
            </a:fld>
            <a:endParaRPr kumimoji="0" lang="en-US" altLang="ja-JP" sz="1000" i="0" dirty="0">
              <a:latin typeface="Arial" panose="020B0604020202020204" pitchFamily="34" charset="0"/>
              <a:ea typeface="Arial Unicode MS" panose="020B0604020202020204" pitchFamily="50" charset="-128"/>
              <a:cs typeface="Arial" panose="020B0604020202020204" pitchFamily="34" charset="0"/>
            </a:endParaRPr>
          </a:p>
        </p:txBody>
      </p:sp>
    </p:spTree>
    <p:extLst>
      <p:ext uri="{BB962C8B-B14F-4D97-AF65-F5344CB8AC3E}">
        <p14:creationId xmlns:p14="http://schemas.microsoft.com/office/powerpoint/2010/main" val="4378628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7" y="389382"/>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0EC85A4-9623-41A9-9755-4B99A7DA8724}" type="datetime1">
              <a:rPr kumimoji="1" lang="ja-JP" altLang="en-US" smtClean="0"/>
              <a:t>2021/2/1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FEE624F-6142-4786-8952-295BDFCD5EAE}" type="slidenum">
              <a:rPr kumimoji="1" lang="ja-JP" altLang="en-US" smtClean="0"/>
              <a:t>‹#›</a:t>
            </a:fld>
            <a:endParaRPr kumimoji="1" lang="ja-JP" altLang="en-US"/>
          </a:p>
        </p:txBody>
      </p:sp>
    </p:spTree>
    <p:extLst>
      <p:ext uri="{BB962C8B-B14F-4D97-AF65-F5344CB8AC3E}">
        <p14:creationId xmlns:p14="http://schemas.microsoft.com/office/powerpoint/2010/main" val="2301637937"/>
      </p:ext>
    </p:extLst>
  </p:cSld>
  <p:clrMap bg1="lt1" tx1="dk1" bg2="lt2" tx2="dk2" accent1="accent1" accent2="accent2" accent3="accent3" accent4="accent4" accent5="accent5" accent6="accent6" hlink="hlink" folHlink="folHlink"/>
  <p:sldLayoutIdLst>
    <p:sldLayoutId id="2147483672" r:id="rId1"/>
    <p:sldLayoutId id="2147483662" r:id="rId2"/>
    <p:sldLayoutId id="2147483666" r:id="rId3"/>
    <p:sldLayoutId id="2147483667" r:id="rId4"/>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hyperlink" Target="https://www.meti.go.jp/information/publicoffer/kobo/2020/k200117003.htm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https://www.meti.go.jp/information/publicoffer/kobo/2020/k200117003.html" TargetMode="Externa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image" Target="../media/image32.emf"/><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sv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2.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2.sv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20.svg"/></Relationships>
</file>

<file path=ppt/slides/_rels/slide5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20.svg"/><Relationship Id="rId9" Type="http://schemas.openxmlformats.org/officeDocument/2006/relationships/image" Target="../media/image69.png"/></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0.png"/><Relationship Id="rId4" Type="http://schemas.openxmlformats.org/officeDocument/2006/relationships/image" Target="../media/image71.png"/></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20.sv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20.svg"/><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9.png"/><Relationship Id="rId7" Type="http://schemas.openxmlformats.org/officeDocument/2006/relationships/image" Target="../media/image8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1.png"/><Relationship Id="rId4" Type="http://schemas.openxmlformats.org/officeDocument/2006/relationships/image" Target="../media/image80.png"/><Relationship Id="rId9" Type="http://schemas.openxmlformats.org/officeDocument/2006/relationships/image" Target="../media/image83.png"/></Relationships>
</file>

<file path=ppt/slides/_rels/slide6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7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7.png"/><Relationship Id="rId7" Type="http://schemas.openxmlformats.org/officeDocument/2006/relationships/image" Target="../media/image81.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media/image1.png"/><Relationship Id="rId4" Type="http://schemas.openxmlformats.org/officeDocument/2006/relationships/image" Target="../media/image80.png"/></Relationships>
</file>

<file path=ppt/slides/_rels/slide7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84.png"/></Relationships>
</file>

<file path=ppt/slides/_rels/slide7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 Id="rId4" Type="http://schemas.microsoft.com/office/2007/relationships/hdphoto" Target="../media/hdphoto1.wdp"/></Relationships>
</file>

<file path=ppt/slides/_rels/slide75.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89.png"/><Relationship Id="rId7"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7.png"/><Relationship Id="rId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DD2A8DE-AB09-412C-8D32-AD0693AF5D20}"/>
              </a:ext>
            </a:extLst>
          </p:cNvPr>
          <p:cNvSpPr/>
          <p:nvPr/>
        </p:nvSpPr>
        <p:spPr>
          <a:xfrm>
            <a:off x="956732" y="4174741"/>
            <a:ext cx="494453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ysClr val="windowText" lastClr="000000"/>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070AE59F-FB44-4462-AE1A-F78DBB1DBC07}"/>
              </a:ext>
            </a:extLst>
          </p:cNvPr>
          <p:cNvSpPr/>
          <p:nvPr/>
        </p:nvSpPr>
        <p:spPr>
          <a:xfrm>
            <a:off x="956732" y="8266997"/>
            <a:ext cx="494453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smtClean="0">
                <a:solidFill>
                  <a:sysClr val="windowText" lastClr="000000"/>
                </a:solidFill>
                <a:latin typeface="Meiryo UI" panose="020B0604030504040204" pitchFamily="50" charset="-128"/>
                <a:ea typeface="Meiryo UI" panose="020B0604030504040204" pitchFamily="50" charset="-128"/>
              </a:rPr>
              <a:t>2021</a:t>
            </a:r>
            <a:r>
              <a:rPr kumimoji="1" lang="ja-JP" altLang="en-US" sz="1600" dirty="0" smtClean="0">
                <a:solidFill>
                  <a:sysClr val="windowText" lastClr="000000"/>
                </a:solidFill>
                <a:latin typeface="Meiryo UI" panose="020B0604030504040204" pitchFamily="50" charset="-128"/>
                <a:ea typeface="Meiryo UI" panose="020B0604030504040204" pitchFamily="50" charset="-128"/>
              </a:rPr>
              <a:t>年</a:t>
            </a:r>
            <a:r>
              <a:rPr kumimoji="1" lang="en-US" altLang="ja-JP" sz="1600" dirty="0" smtClean="0">
                <a:solidFill>
                  <a:sysClr val="windowText" lastClr="000000"/>
                </a:solidFill>
                <a:latin typeface="Meiryo UI" panose="020B0604030504040204" pitchFamily="50" charset="-128"/>
                <a:ea typeface="Meiryo UI" panose="020B0604030504040204" pitchFamily="50" charset="-128"/>
              </a:rPr>
              <a:t>2</a:t>
            </a:r>
            <a:r>
              <a:rPr kumimoji="1" lang="ja-JP" altLang="en-US" sz="1600" dirty="0" smtClean="0">
                <a:solidFill>
                  <a:sysClr val="windowText" lastClr="000000"/>
                </a:solidFill>
                <a:latin typeface="Meiryo UI" panose="020B0604030504040204" pitchFamily="50" charset="-128"/>
                <a:ea typeface="Meiryo UI" panose="020B0604030504040204" pitchFamily="50" charset="-128"/>
              </a:rPr>
              <a:t>月</a:t>
            </a:r>
            <a:r>
              <a:rPr kumimoji="1" lang="en-US" altLang="ja-JP" sz="1600" dirty="0" smtClean="0">
                <a:solidFill>
                  <a:sysClr val="windowText" lastClr="000000"/>
                </a:solidFill>
                <a:latin typeface="Meiryo UI" panose="020B0604030504040204" pitchFamily="50" charset="-128"/>
                <a:ea typeface="Meiryo UI" panose="020B0604030504040204" pitchFamily="50" charset="-128"/>
              </a:rPr>
              <a:t>2</a:t>
            </a:r>
            <a:r>
              <a:rPr kumimoji="1" lang="ja-JP" altLang="en-US" sz="1600" dirty="0" smtClean="0">
                <a:solidFill>
                  <a:sysClr val="windowText" lastClr="000000"/>
                </a:solidFill>
                <a:latin typeface="Meiryo UI" panose="020B0604030504040204" pitchFamily="50" charset="-128"/>
                <a:ea typeface="Meiryo UI" panose="020B0604030504040204" pitchFamily="50" charset="-128"/>
              </a:rPr>
              <a:t>日</a:t>
            </a:r>
            <a:endParaRPr kumimoji="1" lang="en-US" altLang="ja-JP" sz="1600" dirty="0">
              <a:solidFill>
                <a:sysClr val="windowText" lastClr="000000"/>
              </a:solidFill>
              <a:latin typeface="Meiryo UI" panose="020B0604030504040204" pitchFamily="50" charset="-128"/>
              <a:ea typeface="Meiryo UI" panose="020B0604030504040204" pitchFamily="50" charset="-128"/>
            </a:endParaRPr>
          </a:p>
          <a:p>
            <a:pPr algn="ctr"/>
            <a:r>
              <a:rPr kumimoji="1" lang="ja-JP" altLang="en-US" sz="1600" dirty="0" smtClean="0">
                <a:solidFill>
                  <a:sysClr val="windowText" lastClr="000000"/>
                </a:solidFill>
                <a:latin typeface="Meiryo UI" panose="020B0604030504040204" pitchFamily="50" charset="-128"/>
                <a:ea typeface="Meiryo UI" panose="020B0604030504040204" pitchFamily="50" charset="-128"/>
              </a:rPr>
              <a:t>技術・人材協力課</a:t>
            </a:r>
            <a:endParaRPr kumimoji="1" lang="ja-JP" altLang="en-US" sz="1600" dirty="0">
              <a:solidFill>
                <a:sysClr val="windowText" lastClr="000000"/>
              </a:solidFill>
              <a:latin typeface="Meiryo UI" panose="020B0604030504040204" pitchFamily="50" charset="-128"/>
              <a:ea typeface="Meiryo UI" panose="020B0604030504040204" pitchFamily="50" charset="-128"/>
            </a:endParaRPr>
          </a:p>
        </p:txBody>
      </p:sp>
      <p:sp>
        <p:nvSpPr>
          <p:cNvPr id="8" name="タイトル 1">
            <a:extLst>
              <a:ext uri="{FF2B5EF4-FFF2-40B4-BE49-F238E27FC236}">
                <a16:creationId xmlns:a16="http://schemas.microsoft.com/office/drawing/2014/main" id="{DF4C139C-956B-4EB8-BD82-A845EA5F9477}"/>
              </a:ext>
            </a:extLst>
          </p:cNvPr>
          <p:cNvSpPr txBox="1">
            <a:spLocks/>
          </p:cNvSpPr>
          <p:nvPr/>
        </p:nvSpPr>
        <p:spPr>
          <a:xfrm>
            <a:off x="471487" y="2229421"/>
            <a:ext cx="5915025" cy="389063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1800" dirty="0" smtClean="0">
                <a:latin typeface="Meiryo UI" panose="020B0604030504040204" pitchFamily="50" charset="-128"/>
                <a:ea typeface="Meiryo UI" panose="020B0604030504040204" pitchFamily="50" charset="-128"/>
              </a:rPr>
              <a:t>令和２年度</a:t>
            </a:r>
            <a:endParaRPr lang="en-US" altLang="ja-JP" sz="1800" dirty="0" smtClean="0">
              <a:latin typeface="Meiryo UI" panose="020B0604030504040204" pitchFamily="50" charset="-128"/>
              <a:ea typeface="Meiryo UI" panose="020B0604030504040204" pitchFamily="50" charset="-128"/>
            </a:endParaRPr>
          </a:p>
          <a:p>
            <a:pPr algn="ctr"/>
            <a:r>
              <a:rPr lang="ja-JP" altLang="en-US" sz="1800" dirty="0" smtClean="0">
                <a:latin typeface="Meiryo UI" panose="020B0604030504040204" pitchFamily="50" charset="-128"/>
                <a:ea typeface="Meiryo UI" panose="020B0604030504040204" pitchFamily="50" charset="-128"/>
              </a:rPr>
              <a:t>技術協力活用型・新興国市場開拓事業（研修・専門家派遣事業）費補助金</a:t>
            </a:r>
            <a:r>
              <a:rPr lang="en-US" altLang="ja-JP" sz="1800" dirty="0">
                <a:latin typeface="Meiryo UI" panose="020B0604030504040204" pitchFamily="50" charset="-128"/>
                <a:ea typeface="Meiryo UI" panose="020B0604030504040204" pitchFamily="50" charset="-128"/>
              </a:rPr>
              <a:t/>
            </a:r>
            <a:br>
              <a:rPr lang="en-US" altLang="ja-JP" sz="1800" dirty="0">
                <a:latin typeface="Meiryo UI" panose="020B0604030504040204" pitchFamily="50" charset="-128"/>
                <a:ea typeface="Meiryo UI" panose="020B0604030504040204" pitchFamily="50" charset="-128"/>
              </a:rPr>
            </a:br>
            <a:r>
              <a:rPr lang="en-US" altLang="ja-JP" sz="1800" dirty="0">
                <a:latin typeface="Meiryo UI" panose="020B0604030504040204" pitchFamily="50" charset="-128"/>
                <a:ea typeface="Meiryo UI" panose="020B0604030504040204" pitchFamily="50" charset="-128"/>
              </a:rPr>
              <a:t>【</a:t>
            </a:r>
            <a:r>
              <a:rPr lang="ja-JP" altLang="en-US" sz="1800" dirty="0">
                <a:latin typeface="Meiryo UI" panose="020B0604030504040204" pitchFamily="50" charset="-128"/>
                <a:ea typeface="Meiryo UI" panose="020B0604030504040204" pitchFamily="50" charset="-128"/>
              </a:rPr>
              <a:t>補助</a:t>
            </a:r>
            <a:r>
              <a:rPr lang="ja-JP" altLang="en-US" sz="1800" dirty="0" smtClean="0">
                <a:latin typeface="Meiryo UI" panose="020B0604030504040204" pitchFamily="50" charset="-128"/>
                <a:ea typeface="Meiryo UI" panose="020B0604030504040204" pitchFamily="50" charset="-128"/>
              </a:rPr>
              <a:t>金申請システム（</a:t>
            </a:r>
            <a:r>
              <a:rPr lang="en-US" altLang="ja-JP" sz="1800" dirty="0" err="1" smtClean="0">
                <a:latin typeface="Meiryo UI" panose="020B0604030504040204" pitchFamily="50" charset="-128"/>
                <a:ea typeface="Meiryo UI" panose="020B0604030504040204" pitchFamily="50" charset="-128"/>
              </a:rPr>
              <a:t>jGrants</a:t>
            </a:r>
            <a:r>
              <a:rPr lang="ja-JP" altLang="en-US" sz="1800" dirty="0" smtClean="0">
                <a:latin typeface="Meiryo UI" panose="020B0604030504040204" pitchFamily="50" charset="-128"/>
                <a:ea typeface="Meiryo UI" panose="020B0604030504040204" pitchFamily="50" charset="-128"/>
              </a:rPr>
              <a:t>）</a:t>
            </a:r>
            <a:r>
              <a:rPr lang="en-US" altLang="ja-JP" sz="1800" dirty="0" smtClean="0">
                <a:latin typeface="Meiryo UI" panose="020B0604030504040204" pitchFamily="50" charset="-128"/>
                <a:ea typeface="Meiryo UI" panose="020B0604030504040204" pitchFamily="50" charset="-128"/>
              </a:rPr>
              <a:t>】</a:t>
            </a:r>
            <a:r>
              <a:rPr lang="en-US" altLang="ja-JP" sz="1800" dirty="0">
                <a:latin typeface="Meiryo UI" panose="020B0604030504040204" pitchFamily="50" charset="-128"/>
                <a:ea typeface="Meiryo UI" panose="020B0604030504040204" pitchFamily="50" charset="-128"/>
              </a:rPr>
              <a:t/>
            </a:r>
            <a:br>
              <a:rPr lang="en-US" altLang="ja-JP" sz="1800" dirty="0">
                <a:latin typeface="Meiryo UI" panose="020B0604030504040204" pitchFamily="50" charset="-128"/>
                <a:ea typeface="Meiryo UI" panose="020B0604030504040204" pitchFamily="50" charset="-128"/>
              </a:rPr>
            </a:br>
            <a:r>
              <a:rPr lang="ja-JP" altLang="en-US" sz="1800" dirty="0">
                <a:solidFill>
                  <a:sysClr val="windowText" lastClr="000000"/>
                </a:solidFill>
                <a:latin typeface="Meiryo UI" panose="020B0604030504040204" pitchFamily="50" charset="-128"/>
                <a:ea typeface="Meiryo UI" panose="020B0604030504040204" pitchFamily="50" charset="-128"/>
              </a:rPr>
              <a:t>電子申請マニュアル</a:t>
            </a:r>
            <a:r>
              <a:rPr lang="en-US" altLang="ja-JP" sz="1800" dirty="0">
                <a:solidFill>
                  <a:sysClr val="windowText" lastClr="000000"/>
                </a:solidFill>
                <a:latin typeface="Meiryo UI" panose="020B0604030504040204" pitchFamily="50" charset="-128"/>
                <a:ea typeface="Meiryo UI" panose="020B0604030504040204" pitchFamily="50" charset="-128"/>
              </a:rPr>
              <a:t/>
            </a:r>
            <a:br>
              <a:rPr lang="en-US" altLang="ja-JP" sz="1800" dirty="0">
                <a:solidFill>
                  <a:sysClr val="windowText" lastClr="000000"/>
                </a:solidFill>
                <a:latin typeface="Meiryo UI" panose="020B0604030504040204" pitchFamily="50" charset="-128"/>
                <a:ea typeface="Meiryo UI" panose="020B0604030504040204" pitchFamily="50" charset="-128"/>
              </a:rPr>
            </a:br>
            <a:r>
              <a:rPr lang="en-US" altLang="ja-JP" sz="1800" dirty="0">
                <a:solidFill>
                  <a:sysClr val="windowText" lastClr="000000"/>
                </a:solidFill>
                <a:latin typeface="Meiryo UI" panose="020B0604030504040204" pitchFamily="50" charset="-128"/>
                <a:ea typeface="Meiryo UI" panose="020B0604030504040204" pitchFamily="50" charset="-128"/>
              </a:rPr>
              <a:t/>
            </a:r>
            <a:br>
              <a:rPr lang="en-US" altLang="ja-JP" sz="1800" dirty="0">
                <a:solidFill>
                  <a:sysClr val="windowText" lastClr="000000"/>
                </a:solidFill>
                <a:latin typeface="Meiryo UI" panose="020B0604030504040204" pitchFamily="50" charset="-128"/>
                <a:ea typeface="Meiryo UI" panose="020B0604030504040204" pitchFamily="50" charset="-128"/>
              </a:rPr>
            </a:br>
            <a:r>
              <a:rPr lang="en-US" altLang="ja-JP" sz="1800" dirty="0">
                <a:solidFill>
                  <a:sysClr val="windowText" lastClr="000000"/>
                </a:solidFill>
                <a:latin typeface="Meiryo UI" panose="020B0604030504040204" pitchFamily="50" charset="-128"/>
                <a:ea typeface="Meiryo UI" panose="020B0604030504040204" pitchFamily="50" charset="-128"/>
              </a:rPr>
              <a:t/>
            </a:r>
            <a:br>
              <a:rPr lang="en-US" altLang="ja-JP" sz="1800" dirty="0">
                <a:solidFill>
                  <a:sysClr val="windowText" lastClr="000000"/>
                </a:solidFill>
                <a:latin typeface="Meiryo UI" panose="020B0604030504040204" pitchFamily="50" charset="-128"/>
                <a:ea typeface="Meiryo UI" panose="020B0604030504040204" pitchFamily="50" charset="-128"/>
              </a:rPr>
            </a:br>
            <a:r>
              <a:rPr lang="en-US" altLang="ja-JP" sz="1800" dirty="0">
                <a:solidFill>
                  <a:sysClr val="windowText" lastClr="000000"/>
                </a:solidFill>
                <a:latin typeface="Meiryo UI" panose="020B0604030504040204" pitchFamily="50" charset="-128"/>
                <a:ea typeface="Meiryo UI" panose="020B0604030504040204" pitchFamily="50" charset="-128"/>
              </a:rPr>
              <a:t/>
            </a:r>
            <a:br>
              <a:rPr lang="en-US" altLang="ja-JP" sz="1800" dirty="0">
                <a:solidFill>
                  <a:sysClr val="windowText" lastClr="000000"/>
                </a:solidFill>
                <a:latin typeface="Meiryo UI" panose="020B0604030504040204" pitchFamily="50" charset="-128"/>
                <a:ea typeface="Meiryo UI" panose="020B0604030504040204" pitchFamily="50" charset="-128"/>
              </a:rPr>
            </a:br>
            <a:r>
              <a:rPr lang="en-US" altLang="ja-JP" sz="1800" dirty="0">
                <a:solidFill>
                  <a:sysClr val="windowText" lastClr="000000"/>
                </a:solidFill>
                <a:latin typeface="Meiryo UI" panose="020B0604030504040204" pitchFamily="50" charset="-128"/>
                <a:ea typeface="Meiryo UI" panose="020B0604030504040204" pitchFamily="50" charset="-128"/>
              </a:rPr>
              <a:t/>
            </a:r>
            <a:br>
              <a:rPr lang="en-US" altLang="ja-JP" sz="1800" dirty="0">
                <a:solidFill>
                  <a:sysClr val="windowText" lastClr="000000"/>
                </a:solidFill>
                <a:latin typeface="Meiryo UI" panose="020B0604030504040204" pitchFamily="50" charset="-128"/>
                <a:ea typeface="Meiryo UI" panose="020B0604030504040204" pitchFamily="50" charset="-128"/>
              </a:rPr>
            </a:br>
            <a:r>
              <a:rPr lang="ja-JP" altLang="en-US" sz="1800" dirty="0">
                <a:solidFill>
                  <a:sysClr val="windowText" lastClr="000000"/>
                </a:solidFill>
                <a:latin typeface="Meiryo UI" panose="020B0604030504040204" pitchFamily="50" charset="-128"/>
                <a:ea typeface="Meiryo UI" panose="020B0604030504040204" pitchFamily="50" charset="-128"/>
              </a:rPr>
              <a:t>～</a:t>
            </a:r>
            <a:r>
              <a:rPr lang="ja-JP" altLang="en-US" sz="1800" dirty="0" smtClean="0">
                <a:solidFill>
                  <a:sysClr val="windowText" lastClr="000000"/>
                </a:solidFill>
                <a:latin typeface="Meiryo UI" panose="020B0604030504040204" pitchFamily="50" charset="-128"/>
                <a:ea typeface="Meiryo UI" panose="020B0604030504040204" pitchFamily="50" charset="-128"/>
              </a:rPr>
              <a:t>公募・交付申請</a:t>
            </a:r>
            <a:r>
              <a:rPr lang="ja-JP" altLang="en-US" sz="1800" dirty="0">
                <a:solidFill>
                  <a:sysClr val="windowText" lastClr="000000"/>
                </a:solidFill>
                <a:latin typeface="Meiryo UI" panose="020B0604030504040204" pitchFamily="50" charset="-128"/>
                <a:ea typeface="Meiryo UI" panose="020B0604030504040204" pitchFamily="50" charset="-128"/>
              </a:rPr>
              <a:t>～ </a:t>
            </a:r>
            <a:endParaRPr lang="en-US" altLang="ja-JP" sz="1800" dirty="0" smtClean="0">
              <a:solidFill>
                <a:sysClr val="windowText" lastClr="000000"/>
              </a:solidFill>
              <a:latin typeface="Meiryo UI" panose="020B0604030504040204" pitchFamily="50" charset="-128"/>
              <a:ea typeface="Meiryo UI" panose="020B0604030504040204" pitchFamily="50" charset="-128"/>
            </a:endParaRPr>
          </a:p>
          <a:p>
            <a:pPr algn="ctr"/>
            <a:r>
              <a:rPr lang="ja-JP" altLang="en-US" sz="1800" dirty="0" smtClean="0">
                <a:solidFill>
                  <a:sysClr val="windowText" lastClr="000000"/>
                </a:solidFill>
                <a:latin typeface="Meiryo UI" panose="020B0604030504040204" pitchFamily="50" charset="-128"/>
                <a:ea typeface="Meiryo UI" panose="020B0604030504040204" pitchFamily="50" charset="-128"/>
              </a:rPr>
              <a:t>～計画変更～</a:t>
            </a:r>
            <a:endParaRPr lang="en-US" altLang="ja-JP" sz="1800" dirty="0" smtClean="0">
              <a:solidFill>
                <a:sysClr val="windowText" lastClr="000000"/>
              </a:solidFill>
              <a:latin typeface="Meiryo UI" panose="020B0604030504040204" pitchFamily="50" charset="-128"/>
              <a:ea typeface="Meiryo UI" panose="020B0604030504040204" pitchFamily="50" charset="-128"/>
            </a:endParaRPr>
          </a:p>
          <a:p>
            <a:pPr algn="ctr"/>
            <a:r>
              <a:rPr lang="ja-JP" altLang="en-US" sz="1800" dirty="0" smtClean="0">
                <a:solidFill>
                  <a:sysClr val="windowText" lastClr="000000"/>
                </a:solidFill>
                <a:latin typeface="Meiryo UI" panose="020B0604030504040204" pitchFamily="50" charset="-128"/>
                <a:ea typeface="Meiryo UI" panose="020B0604030504040204" pitchFamily="50" charset="-128"/>
              </a:rPr>
              <a:t>～概算払請求</a:t>
            </a:r>
            <a:r>
              <a:rPr lang="ja-JP" altLang="en-US" sz="1800" dirty="0" smtClean="0">
                <a:solidFill>
                  <a:sysClr val="windowText" lastClr="000000"/>
                </a:solidFill>
                <a:latin typeface="Meiryo UI" panose="020B0604030504040204" pitchFamily="50" charset="-128"/>
                <a:ea typeface="Meiryo UI" panose="020B0604030504040204" pitchFamily="50" charset="-128"/>
              </a:rPr>
              <a:t>～</a:t>
            </a:r>
            <a:endParaRPr lang="en-US" altLang="ja-JP" sz="1800" dirty="0" smtClean="0">
              <a:solidFill>
                <a:sysClr val="windowText" lastClr="000000"/>
              </a:solidFill>
              <a:latin typeface="Meiryo UI" panose="020B0604030504040204" pitchFamily="50" charset="-128"/>
              <a:ea typeface="Meiryo UI" panose="020B0604030504040204" pitchFamily="50" charset="-128"/>
            </a:endParaRPr>
          </a:p>
          <a:p>
            <a:pPr algn="ctr"/>
            <a:r>
              <a:rPr lang="ja-JP" altLang="en-US" sz="1800" dirty="0" smtClean="0">
                <a:solidFill>
                  <a:sysClr val="windowText" lastClr="000000"/>
                </a:solidFill>
                <a:latin typeface="Meiryo UI" panose="020B0604030504040204" pitchFamily="50" charset="-128"/>
                <a:ea typeface="Meiryo UI" panose="020B0604030504040204" pitchFamily="50" charset="-128"/>
              </a:rPr>
              <a:t>～事故報告～</a:t>
            </a:r>
            <a:endParaRPr lang="en-US" altLang="ja-JP" sz="1800" dirty="0">
              <a:solidFill>
                <a:sysClr val="windowText" lastClr="000000"/>
              </a:solidFill>
              <a:latin typeface="Meiryo UI" panose="020B0604030504040204" pitchFamily="50" charset="-128"/>
              <a:ea typeface="Meiryo UI" panose="020B0604030504040204" pitchFamily="50" charset="-128"/>
            </a:endParaRPr>
          </a:p>
          <a:p>
            <a:pPr algn="ctr"/>
            <a:endParaRPr lang="ja-JP" altLang="en-US" sz="1800" dirty="0">
              <a:latin typeface="Meiryo UI" panose="020B0604030504040204" pitchFamily="50" charset="-128"/>
              <a:ea typeface="Meiryo UI" panose="020B0604030504040204" pitchFamily="50" charset="-128"/>
            </a:endParaRPr>
          </a:p>
          <a:p>
            <a:pPr algn="ctr"/>
            <a:endParaRPr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7051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48E817A-A778-4B28-815A-2B618176B87D}"/>
              </a:ext>
            </a:extLst>
          </p:cNvPr>
          <p:cNvSpPr/>
          <p:nvPr/>
        </p:nvSpPr>
        <p:spPr>
          <a:xfrm>
            <a:off x="2875002" y="528272"/>
            <a:ext cx="1107996" cy="369332"/>
          </a:xfrm>
          <a:prstGeom prst="rect">
            <a:avLst/>
          </a:prstGeom>
        </p:spPr>
        <p:txBody>
          <a:bodyPr wrap="none">
            <a:spAutoFit/>
          </a:bodyPr>
          <a:lstStyle/>
          <a:p>
            <a:r>
              <a:rPr lang="ja-JP" altLang="en-US" dirty="0">
                <a:latin typeface="Meiryo UI" panose="020B0604030504040204" pitchFamily="50" charset="-128"/>
                <a:ea typeface="Meiryo UI" panose="020B0604030504040204" pitchFamily="50" charset="-128"/>
              </a:rPr>
              <a:t>改訂履歴</a:t>
            </a:r>
          </a:p>
        </p:txBody>
      </p:sp>
      <p:graphicFrame>
        <p:nvGraphicFramePr>
          <p:cNvPr id="5" name="表 4">
            <a:extLst>
              <a:ext uri="{FF2B5EF4-FFF2-40B4-BE49-F238E27FC236}">
                <a16:creationId xmlns:a16="http://schemas.microsoft.com/office/drawing/2014/main" id="{40B15814-6BAB-475D-82A1-55DA25312193}"/>
              </a:ext>
            </a:extLst>
          </p:cNvPr>
          <p:cNvGraphicFramePr>
            <a:graphicFrameLocks noGrp="1"/>
          </p:cNvGraphicFramePr>
          <p:nvPr>
            <p:extLst>
              <p:ext uri="{D42A27DB-BD31-4B8C-83A1-F6EECF244321}">
                <p14:modId xmlns:p14="http://schemas.microsoft.com/office/powerpoint/2010/main" val="416938474"/>
              </p:ext>
            </p:extLst>
          </p:nvPr>
        </p:nvGraphicFramePr>
        <p:xfrm>
          <a:off x="825500" y="1073018"/>
          <a:ext cx="5207000" cy="1692815"/>
        </p:xfrm>
        <a:graphic>
          <a:graphicData uri="http://schemas.openxmlformats.org/drawingml/2006/table">
            <a:tbl>
              <a:tblPr>
                <a:tableStyleId>{5940675A-B579-460E-94D1-54222C63F5DA}</a:tableStyleId>
              </a:tblPr>
              <a:tblGrid>
                <a:gridCol w="550333">
                  <a:extLst>
                    <a:ext uri="{9D8B030D-6E8A-4147-A177-3AD203B41FA5}">
                      <a16:colId xmlns:a16="http://schemas.microsoft.com/office/drawing/2014/main" val="2856792866"/>
                    </a:ext>
                  </a:extLst>
                </a:gridCol>
                <a:gridCol w="465667">
                  <a:extLst>
                    <a:ext uri="{9D8B030D-6E8A-4147-A177-3AD203B41FA5}">
                      <a16:colId xmlns:a16="http://schemas.microsoft.com/office/drawing/2014/main" val="72687517"/>
                    </a:ext>
                  </a:extLst>
                </a:gridCol>
                <a:gridCol w="2159000">
                  <a:extLst>
                    <a:ext uri="{9D8B030D-6E8A-4147-A177-3AD203B41FA5}">
                      <a16:colId xmlns:a16="http://schemas.microsoft.com/office/drawing/2014/main" val="2398924782"/>
                    </a:ext>
                  </a:extLst>
                </a:gridCol>
                <a:gridCol w="1016000">
                  <a:extLst>
                    <a:ext uri="{9D8B030D-6E8A-4147-A177-3AD203B41FA5}">
                      <a16:colId xmlns:a16="http://schemas.microsoft.com/office/drawing/2014/main" val="736019307"/>
                    </a:ext>
                  </a:extLst>
                </a:gridCol>
                <a:gridCol w="1016000">
                  <a:extLst>
                    <a:ext uri="{9D8B030D-6E8A-4147-A177-3AD203B41FA5}">
                      <a16:colId xmlns:a16="http://schemas.microsoft.com/office/drawing/2014/main" val="649413571"/>
                    </a:ext>
                  </a:extLst>
                </a:gridCol>
              </a:tblGrid>
              <a:tr h="200330">
                <a:tc>
                  <a:txBody>
                    <a:bodyPr/>
                    <a:lstStyle/>
                    <a:p>
                      <a:pPr algn="ctr"/>
                      <a:r>
                        <a:rPr kumimoji="1" lang="en-US" altLang="ja-JP" sz="1100" dirty="0"/>
                        <a:t>No.</a:t>
                      </a:r>
                      <a:endParaRPr kumimoji="1" lang="ja-JP" altLang="en-US" sz="1100" dirty="0">
                        <a:latin typeface="Meiryo UI" panose="020B0604030504040204" pitchFamily="50" charset="-128"/>
                        <a:ea typeface="Meiryo UI" panose="020B0604030504040204" pitchFamily="50" charset="-128"/>
                      </a:endParaRPr>
                    </a:p>
                  </a:txBody>
                  <a:tcPr/>
                </a:tc>
                <a:tc>
                  <a:txBody>
                    <a:bodyPr/>
                    <a:lstStyle/>
                    <a:p>
                      <a:pPr algn="ctr"/>
                      <a:r>
                        <a:rPr kumimoji="1" lang="ja-JP" altLang="en-US" sz="1100" dirty="0"/>
                        <a:t>版</a:t>
                      </a:r>
                      <a:endParaRPr kumimoji="1" lang="ja-JP" altLang="en-US" sz="1100" dirty="0">
                        <a:latin typeface="Meiryo UI" panose="020B0604030504040204" pitchFamily="50" charset="-128"/>
                        <a:ea typeface="Meiryo UI" panose="020B0604030504040204" pitchFamily="50" charset="-128"/>
                      </a:endParaRPr>
                    </a:p>
                  </a:txBody>
                  <a:tcPr/>
                </a:tc>
                <a:tc>
                  <a:txBody>
                    <a:bodyPr/>
                    <a:lstStyle/>
                    <a:p>
                      <a:pPr algn="ctr"/>
                      <a:r>
                        <a:rPr kumimoji="1" lang="ja-JP" altLang="en-US" sz="1100" dirty="0"/>
                        <a:t>改訂内容</a:t>
                      </a:r>
                      <a:endParaRPr kumimoji="1" lang="ja-JP" altLang="en-US" sz="1100" dirty="0">
                        <a:latin typeface="Meiryo UI" panose="020B0604030504040204" pitchFamily="50" charset="-128"/>
                        <a:ea typeface="Meiryo UI" panose="020B0604030504040204" pitchFamily="50" charset="-128"/>
                      </a:endParaRPr>
                    </a:p>
                  </a:txBody>
                  <a:tcPr/>
                </a:tc>
                <a:tc>
                  <a:txBody>
                    <a:bodyPr/>
                    <a:lstStyle/>
                    <a:p>
                      <a:pPr algn="ctr"/>
                      <a:r>
                        <a:rPr kumimoji="1" lang="ja-JP" altLang="en-US" sz="1100" dirty="0"/>
                        <a:t>日付</a:t>
                      </a:r>
                      <a:endParaRPr kumimoji="1" lang="ja-JP" altLang="en-US" sz="1100" dirty="0">
                        <a:latin typeface="Meiryo UI" panose="020B0604030504040204" pitchFamily="50" charset="-128"/>
                        <a:ea typeface="Meiryo UI" panose="020B0604030504040204" pitchFamily="50" charset="-128"/>
                      </a:endParaRPr>
                    </a:p>
                  </a:txBody>
                  <a:tcPr/>
                </a:tc>
                <a:tc>
                  <a:txBody>
                    <a:bodyPr/>
                    <a:lstStyle/>
                    <a:p>
                      <a:pPr algn="ctr"/>
                      <a:r>
                        <a:rPr kumimoji="1" lang="ja-JP" altLang="en-US" sz="1100" dirty="0"/>
                        <a:t>改訂者</a:t>
                      </a:r>
                      <a:endParaRPr kumimoji="1" lang="ja-JP" altLang="en-US" sz="11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63398317"/>
                  </a:ext>
                </a:extLst>
              </a:tr>
              <a:tr h="286747">
                <a:tc>
                  <a:txBody>
                    <a:bodyPr/>
                    <a:lstStyle/>
                    <a:p>
                      <a:pPr algn="r"/>
                      <a:r>
                        <a:rPr kumimoji="1" lang="ja-JP" altLang="en-US" sz="1100" dirty="0" smtClean="0">
                          <a:latin typeface="Meiryo UI" panose="020B0604030504040204" pitchFamily="50" charset="-128"/>
                          <a:ea typeface="Meiryo UI" panose="020B0604030504040204" pitchFamily="50" charset="-128"/>
                        </a:rPr>
                        <a:t>１</a:t>
                      </a:r>
                      <a:endParaRPr kumimoji="1" lang="ja-JP" altLang="en-US" sz="1100" dirty="0">
                        <a:latin typeface="Meiryo UI" panose="020B0604030504040204" pitchFamily="50" charset="-128"/>
                        <a:ea typeface="Meiryo UI" panose="020B0604030504040204" pitchFamily="50" charset="-128"/>
                      </a:endParaRPr>
                    </a:p>
                  </a:txBody>
                  <a:tcPr/>
                </a:tc>
                <a:tc>
                  <a:txBody>
                    <a:bodyPr/>
                    <a:lstStyle/>
                    <a:p>
                      <a:pPr algn="r"/>
                      <a:r>
                        <a:rPr kumimoji="1" lang="ja-JP" altLang="en-US" sz="1100" dirty="0" smtClean="0">
                          <a:latin typeface="Meiryo UI" panose="020B0604030504040204" pitchFamily="50" charset="-128"/>
                          <a:ea typeface="Meiryo UI" panose="020B0604030504040204" pitchFamily="50" charset="-128"/>
                        </a:rPr>
                        <a:t>１</a:t>
                      </a:r>
                      <a:endParaRPr kumimoji="1" lang="ja-JP" altLang="en-US" sz="1100" dirty="0">
                        <a:latin typeface="Meiryo UI" panose="020B0604030504040204" pitchFamily="50" charset="-128"/>
                        <a:ea typeface="Meiryo UI" panose="020B0604030504040204" pitchFamily="50" charset="-128"/>
                      </a:endParaRPr>
                    </a:p>
                  </a:txBody>
                  <a:tcPr/>
                </a:tc>
                <a:tc>
                  <a:txBody>
                    <a:bodyPr/>
                    <a:lstStyle/>
                    <a:p>
                      <a:r>
                        <a:rPr kumimoji="1" lang="ja-JP" altLang="en-US" sz="1100" dirty="0" smtClean="0">
                          <a:latin typeface="Meiryo UI" panose="020B0604030504040204" pitchFamily="50" charset="-128"/>
                          <a:ea typeface="Meiryo UI" panose="020B0604030504040204" pitchFamily="50" charset="-128"/>
                        </a:rPr>
                        <a:t>交付申請の追加</a:t>
                      </a:r>
                      <a:endParaRPr kumimoji="1" lang="ja-JP" altLang="en-US" sz="110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1100" dirty="0" smtClean="0">
                          <a:latin typeface="Meiryo UI" panose="020B0604030504040204" pitchFamily="50" charset="-128"/>
                          <a:ea typeface="Meiryo UI" panose="020B0604030504040204" pitchFamily="50" charset="-128"/>
                        </a:rPr>
                        <a:t>2020/3/6</a:t>
                      </a:r>
                      <a:endParaRPr kumimoji="1" lang="ja-JP" altLang="en-US" sz="1100" dirty="0">
                        <a:latin typeface="Meiryo UI" panose="020B0604030504040204" pitchFamily="50" charset="-128"/>
                        <a:ea typeface="Meiryo UI" panose="020B0604030504040204" pitchFamily="50" charset="-128"/>
                      </a:endParaRPr>
                    </a:p>
                  </a:txBody>
                  <a:tcPr/>
                </a:tc>
                <a:tc>
                  <a:txBody>
                    <a:bodyPr/>
                    <a:lstStyle/>
                    <a:p>
                      <a:pPr algn="ctr"/>
                      <a:r>
                        <a:rPr kumimoji="1" lang="ja-JP" altLang="en-US" sz="800" dirty="0" smtClean="0">
                          <a:latin typeface="Meiryo UI" panose="020B0604030504040204" pitchFamily="50" charset="-128"/>
                          <a:ea typeface="Meiryo UI" panose="020B0604030504040204" pitchFamily="50" charset="-128"/>
                        </a:rPr>
                        <a:t>技術・人材協力課</a:t>
                      </a:r>
                      <a:endParaRPr kumimoji="1" lang="ja-JP" altLang="en-US" sz="8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154356041"/>
                  </a:ext>
                </a:extLst>
              </a:tr>
              <a:tr h="286747">
                <a:tc>
                  <a:txBody>
                    <a:bodyPr/>
                    <a:lstStyle/>
                    <a:p>
                      <a:endParaRPr kumimoji="1" lang="ja-JP" altLang="en-US" sz="1100">
                        <a:latin typeface="Meiryo UI" panose="020B0604030504040204" pitchFamily="50" charset="-128"/>
                        <a:ea typeface="Meiryo UI" panose="020B0604030504040204" pitchFamily="50" charset="-128"/>
                      </a:endParaRPr>
                    </a:p>
                  </a:txBody>
                  <a:tcPr/>
                </a:tc>
                <a:tc>
                  <a:txBody>
                    <a:bodyPr/>
                    <a:lstStyle/>
                    <a:p>
                      <a:endParaRPr kumimoji="1" lang="ja-JP" altLang="en-US" sz="1100">
                        <a:latin typeface="Meiryo UI" panose="020B0604030504040204" pitchFamily="50" charset="-128"/>
                        <a:ea typeface="Meiryo UI" panose="020B0604030504040204" pitchFamily="50" charset="-128"/>
                      </a:endParaRPr>
                    </a:p>
                  </a:txBody>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862774552"/>
                  </a:ext>
                </a:extLst>
              </a:tr>
              <a:tr h="286747">
                <a:tc>
                  <a:txBody>
                    <a:bodyPr/>
                    <a:lstStyle/>
                    <a:p>
                      <a:endParaRPr kumimoji="1" lang="ja-JP" altLang="en-US" sz="1100">
                        <a:latin typeface="Meiryo UI" panose="020B0604030504040204" pitchFamily="50" charset="-128"/>
                        <a:ea typeface="Meiryo UI" panose="020B0604030504040204" pitchFamily="50" charset="-128"/>
                      </a:endParaRPr>
                    </a:p>
                  </a:txBody>
                  <a:tcPr/>
                </a:tc>
                <a:tc>
                  <a:txBody>
                    <a:bodyPr/>
                    <a:lstStyle/>
                    <a:p>
                      <a:endParaRPr kumimoji="1" lang="ja-JP" altLang="en-US" sz="1100">
                        <a:latin typeface="Meiryo UI" panose="020B0604030504040204" pitchFamily="50" charset="-128"/>
                        <a:ea typeface="Meiryo UI" panose="020B0604030504040204" pitchFamily="50" charset="-128"/>
                      </a:endParaRPr>
                    </a:p>
                  </a:txBody>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130578758"/>
                  </a:ext>
                </a:extLst>
              </a:tr>
              <a:tr h="286747">
                <a:tc>
                  <a:txBody>
                    <a:bodyPr/>
                    <a:lstStyle/>
                    <a:p>
                      <a:endParaRPr kumimoji="1" lang="ja-JP" altLang="en-US" sz="1100">
                        <a:latin typeface="Meiryo UI" panose="020B0604030504040204" pitchFamily="50" charset="-128"/>
                        <a:ea typeface="Meiryo UI" panose="020B0604030504040204" pitchFamily="50" charset="-128"/>
                      </a:endParaRPr>
                    </a:p>
                  </a:txBody>
                  <a:tcPr/>
                </a:tc>
                <a:tc>
                  <a:txBody>
                    <a:bodyPr/>
                    <a:lstStyle/>
                    <a:p>
                      <a:endParaRPr kumimoji="1" lang="ja-JP" altLang="en-US" sz="1100">
                        <a:latin typeface="Meiryo UI" panose="020B0604030504040204" pitchFamily="50" charset="-128"/>
                        <a:ea typeface="Meiryo UI" panose="020B0604030504040204" pitchFamily="50" charset="-128"/>
                      </a:endParaRPr>
                    </a:p>
                  </a:txBody>
                  <a:tcPr/>
                </a:tc>
                <a:tc>
                  <a:txBody>
                    <a:bodyPr/>
                    <a:lstStyle/>
                    <a:p>
                      <a:endParaRPr kumimoji="1" lang="ja-JP" altLang="en-US" sz="1100">
                        <a:latin typeface="Meiryo UI" panose="020B0604030504040204" pitchFamily="50" charset="-128"/>
                        <a:ea typeface="Meiryo UI" panose="020B0604030504040204" pitchFamily="50" charset="-128"/>
                      </a:endParaRPr>
                    </a:p>
                  </a:txBody>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222114564"/>
                  </a:ext>
                </a:extLst>
              </a:tr>
              <a:tr h="286747">
                <a:tc>
                  <a:txBody>
                    <a:bodyPr/>
                    <a:lstStyle/>
                    <a:p>
                      <a:endParaRPr kumimoji="1" lang="ja-JP" altLang="en-US" sz="1100">
                        <a:latin typeface="Meiryo UI" panose="020B0604030504040204" pitchFamily="50" charset="-128"/>
                        <a:ea typeface="Meiryo UI" panose="020B0604030504040204" pitchFamily="50" charset="-128"/>
                      </a:endParaRPr>
                    </a:p>
                  </a:txBody>
                  <a:tcPr/>
                </a:tc>
                <a:tc>
                  <a:txBody>
                    <a:bodyPr/>
                    <a:lstStyle/>
                    <a:p>
                      <a:endParaRPr kumimoji="1" lang="ja-JP" altLang="en-US" sz="1100">
                        <a:latin typeface="Meiryo UI" panose="020B0604030504040204" pitchFamily="50" charset="-128"/>
                        <a:ea typeface="Meiryo UI" panose="020B0604030504040204" pitchFamily="50" charset="-128"/>
                      </a:endParaRPr>
                    </a:p>
                  </a:txBody>
                  <a:tcPr/>
                </a:tc>
                <a:tc>
                  <a:txBody>
                    <a:bodyPr/>
                    <a:lstStyle/>
                    <a:p>
                      <a:endParaRPr kumimoji="1" lang="ja-JP" altLang="en-US" sz="1100">
                        <a:latin typeface="Meiryo UI" panose="020B0604030504040204" pitchFamily="50" charset="-128"/>
                        <a:ea typeface="Meiryo UI" panose="020B0604030504040204" pitchFamily="50" charset="-128"/>
                      </a:endParaRPr>
                    </a:p>
                  </a:txBody>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142867450"/>
                  </a:ext>
                </a:extLst>
              </a:tr>
            </a:tbl>
          </a:graphicData>
        </a:graphic>
      </p:graphicFrame>
    </p:spTree>
    <p:extLst>
      <p:ext uri="{BB962C8B-B14F-4D97-AF65-F5344CB8AC3E}">
        <p14:creationId xmlns:p14="http://schemas.microsoft.com/office/powerpoint/2010/main" val="30196439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4E2F314D-71A9-4BF3-8475-1E4C7C265734}"/>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6" name="タイトル 1">
            <a:extLst>
              <a:ext uri="{FF2B5EF4-FFF2-40B4-BE49-F238E27FC236}">
                <a16:creationId xmlns:a16="http://schemas.microsoft.com/office/drawing/2014/main" id="{9751454D-1836-40DE-B751-5CDCCA4D4A35}"/>
              </a:ext>
            </a:extLst>
          </p:cNvPr>
          <p:cNvSpPr txBox="1">
            <a:spLocks/>
          </p:cNvSpPr>
          <p:nvPr/>
        </p:nvSpPr>
        <p:spPr>
          <a:xfrm>
            <a:off x="735054" y="854073"/>
            <a:ext cx="5387891" cy="361951"/>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800" dirty="0">
                <a:latin typeface="メイリオ" panose="020B0604030504040204" pitchFamily="50" charset="-128"/>
                <a:ea typeface="メイリオ" panose="020B0604030504040204" pitchFamily="50" charset="-128"/>
              </a:rPr>
              <a:t>目次</a:t>
            </a:r>
            <a:endParaRPr lang="en-US" altLang="ja-JP" sz="1800" dirty="0">
              <a:latin typeface="メイリオ" panose="020B0604030504040204" pitchFamily="50" charset="-128"/>
              <a:ea typeface="メイリオ" panose="020B0604030504040204" pitchFamily="50" charset="-128"/>
            </a:endParaRPr>
          </a:p>
        </p:txBody>
      </p:sp>
      <p:sp>
        <p:nvSpPr>
          <p:cNvPr id="11" name="タイトル 1">
            <a:extLst>
              <a:ext uri="{FF2B5EF4-FFF2-40B4-BE49-F238E27FC236}">
                <a16:creationId xmlns:a16="http://schemas.microsoft.com/office/drawing/2014/main" id="{5772186E-51CC-684B-A9C0-EFAA4EA40C10}"/>
              </a:ext>
            </a:extLst>
          </p:cNvPr>
          <p:cNvSpPr txBox="1">
            <a:spLocks/>
          </p:cNvSpPr>
          <p:nvPr/>
        </p:nvSpPr>
        <p:spPr>
          <a:xfrm>
            <a:off x="1090818" y="1425785"/>
            <a:ext cx="5539963" cy="7953166"/>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nSpc>
                <a:spcPct val="200000"/>
              </a:lnSpc>
              <a:buFont typeface="+mj-lt"/>
              <a:buAutoNum type="arabicPeriod"/>
            </a:pPr>
            <a:r>
              <a:rPr lang="ja-JP" altLang="en-US" sz="1800" dirty="0">
                <a:latin typeface="Meiryo UI" panose="020B0604030504040204" pitchFamily="34" charset="-128"/>
                <a:ea typeface="Meiryo UI" panose="020B0604030504040204" pitchFamily="34" charset="-128"/>
              </a:rPr>
              <a:t>申請準備</a:t>
            </a:r>
            <a:endParaRPr lang="en-US" altLang="ja-JP" sz="1800" dirty="0">
              <a:latin typeface="Meiryo UI" panose="020B0604030504040204" pitchFamily="34" charset="-128"/>
              <a:ea typeface="Meiryo UI" panose="020B0604030504040204" pitchFamily="34" charset="-128"/>
            </a:endParaRPr>
          </a:p>
          <a:p>
            <a:pPr marL="342900" indent="-342900">
              <a:lnSpc>
                <a:spcPct val="200000"/>
              </a:lnSpc>
              <a:buFont typeface="+mj-lt"/>
              <a:buAutoNum type="arabicPeriod"/>
            </a:pPr>
            <a:r>
              <a:rPr lang="en-US" altLang="ja-JP" sz="1800" dirty="0" err="1">
                <a:latin typeface="Meiryo UI" panose="020B0604030504040204" pitchFamily="34" charset="-128"/>
                <a:ea typeface="Meiryo UI" panose="020B0604030504040204" pitchFamily="34" charset="-128"/>
              </a:rPr>
              <a:t>jGrants</a:t>
            </a:r>
            <a:r>
              <a:rPr lang="ja-JP" altLang="en-US" sz="1800" dirty="0">
                <a:latin typeface="Meiryo UI" panose="020B0604030504040204" pitchFamily="34" charset="-128"/>
                <a:ea typeface="Meiryo UI" panose="020B0604030504040204" pitchFamily="34" charset="-128"/>
              </a:rPr>
              <a:t>へログインする</a:t>
            </a:r>
            <a:endParaRPr lang="en-US" altLang="ja-JP" sz="1800" dirty="0">
              <a:latin typeface="Meiryo UI" panose="020B0604030504040204" pitchFamily="34" charset="-128"/>
              <a:ea typeface="Meiryo UI" panose="020B0604030504040204" pitchFamily="34" charset="-128"/>
            </a:endParaRPr>
          </a:p>
          <a:p>
            <a:pPr marL="342900" indent="-342900">
              <a:lnSpc>
                <a:spcPct val="200000"/>
              </a:lnSpc>
              <a:buFont typeface="+mj-lt"/>
              <a:buAutoNum type="arabicPeriod"/>
            </a:pPr>
            <a:r>
              <a:rPr lang="ja-JP" altLang="en-US" sz="1800" dirty="0">
                <a:latin typeface="Meiryo UI" panose="020B0604030504040204" pitchFamily="34" charset="-128"/>
                <a:ea typeface="Meiryo UI" panose="020B0604030504040204" pitchFamily="34" charset="-128"/>
              </a:rPr>
              <a:t>公募申請</a:t>
            </a:r>
            <a:endParaRPr lang="en-US" altLang="ja-JP" sz="1800" dirty="0">
              <a:latin typeface="Meiryo UI" panose="020B0604030504040204" pitchFamily="34" charset="-128"/>
              <a:ea typeface="Meiryo UI" panose="020B0604030504040204" pitchFamily="34" charset="-128"/>
            </a:endParaRPr>
          </a:p>
          <a:p>
            <a:pPr marL="342900" indent="-342900">
              <a:lnSpc>
                <a:spcPct val="200000"/>
              </a:lnSpc>
              <a:buFont typeface="+mj-lt"/>
              <a:buAutoNum type="arabicPeriod"/>
            </a:pPr>
            <a:r>
              <a:rPr lang="ja-JP" altLang="en-US" sz="1800" dirty="0">
                <a:latin typeface="Meiryo UI" panose="020B0604030504040204" pitchFamily="34" charset="-128"/>
                <a:ea typeface="Meiryo UI" panose="020B0604030504040204" pitchFamily="34" charset="-128"/>
              </a:rPr>
              <a:t>公募申請</a:t>
            </a:r>
            <a:r>
              <a:rPr lang="en-US" altLang="ja-JP" sz="1800" dirty="0">
                <a:latin typeface="Meiryo UI" panose="020B0604030504040204" pitchFamily="34" charset="-128"/>
                <a:ea typeface="Meiryo UI" panose="020B0604030504040204" pitchFamily="34" charset="-128"/>
              </a:rPr>
              <a:t> </a:t>
            </a:r>
            <a:r>
              <a:rPr lang="ja-JP" altLang="en-US" sz="1800" dirty="0">
                <a:latin typeface="Meiryo UI" panose="020B0604030504040204" pitchFamily="34" charset="-128"/>
                <a:ea typeface="Meiryo UI" panose="020B0604030504040204" pitchFamily="34" charset="-128"/>
              </a:rPr>
              <a:t>審査結果の</a:t>
            </a:r>
            <a:r>
              <a:rPr lang="ja-JP" altLang="en-US" sz="1800" dirty="0" smtClean="0">
                <a:latin typeface="Meiryo UI" panose="020B0604030504040204" pitchFamily="34" charset="-128"/>
                <a:ea typeface="Meiryo UI" panose="020B0604030504040204" pitchFamily="34" charset="-128"/>
              </a:rPr>
              <a:t>確認</a:t>
            </a:r>
            <a:endParaRPr lang="en-US" altLang="ja-JP" sz="1800" dirty="0">
              <a:latin typeface="Meiryo UI" panose="020B0604030504040204" pitchFamily="34" charset="-128"/>
              <a:ea typeface="Meiryo UI" panose="020B0604030504040204" pitchFamily="34" charset="-128"/>
            </a:endParaRPr>
          </a:p>
          <a:p>
            <a:pPr>
              <a:lnSpc>
                <a:spcPct val="200000"/>
              </a:lnSpc>
            </a:pPr>
            <a:r>
              <a:rPr lang="en-US" altLang="ja-JP" sz="1800" dirty="0" smtClean="0">
                <a:latin typeface="Meiryo UI" panose="020B0604030504040204" pitchFamily="34" charset="-128"/>
                <a:ea typeface="Meiryo UI" panose="020B0604030504040204" pitchFamily="34" charset="-128"/>
              </a:rPr>
              <a:t>5. </a:t>
            </a:r>
            <a:r>
              <a:rPr lang="en-US" altLang="ja-JP" sz="1800" dirty="0">
                <a:latin typeface="Meiryo UI" panose="020B0604030504040204" pitchFamily="34" charset="-128"/>
                <a:ea typeface="Meiryo UI" panose="020B0604030504040204" pitchFamily="34" charset="-128"/>
              </a:rPr>
              <a:t> </a:t>
            </a:r>
            <a:r>
              <a:rPr lang="ja-JP" altLang="en-US" sz="1800" dirty="0" smtClean="0">
                <a:latin typeface="Meiryo UI" panose="020B0604030504040204" pitchFamily="34" charset="-128"/>
                <a:ea typeface="Meiryo UI" panose="020B0604030504040204" pitchFamily="34" charset="-128"/>
              </a:rPr>
              <a:t>交付申請　　　　　　　　　　　　　　　　　　　　　　　　　　　　　　　　</a:t>
            </a:r>
            <a:endParaRPr lang="en-US" altLang="ja-JP" sz="1800" dirty="0" smtClean="0">
              <a:latin typeface="Meiryo UI" panose="020B0604030504040204" pitchFamily="34" charset="-128"/>
              <a:ea typeface="Meiryo UI" panose="020B0604030504040204" pitchFamily="34" charset="-128"/>
            </a:endParaRPr>
          </a:p>
          <a:p>
            <a:pPr>
              <a:lnSpc>
                <a:spcPct val="200000"/>
              </a:lnSpc>
            </a:pPr>
            <a:r>
              <a:rPr lang="en-US" altLang="ja-JP" sz="1800" dirty="0" smtClean="0">
                <a:latin typeface="Meiryo UI" panose="020B0604030504040204" pitchFamily="34" charset="-128"/>
                <a:ea typeface="Meiryo UI" panose="020B0604030504040204" pitchFamily="34" charset="-128"/>
              </a:rPr>
              <a:t>6.  </a:t>
            </a:r>
            <a:r>
              <a:rPr lang="ja-JP" altLang="en-US" sz="1800" dirty="0" smtClean="0">
                <a:latin typeface="Meiryo UI" panose="020B0604030504040204" pitchFamily="34" charset="-128"/>
                <a:ea typeface="Meiryo UI" panose="020B0604030504040204" pitchFamily="34" charset="-128"/>
              </a:rPr>
              <a:t>交付申請　審査結果の確認　　　　　　</a:t>
            </a:r>
            <a:endParaRPr lang="en-US" altLang="ja-JP" sz="1800" dirty="0">
              <a:latin typeface="Meiryo UI" panose="020B0604030504040204" pitchFamily="34" charset="-128"/>
              <a:ea typeface="Meiryo UI" panose="020B0604030504040204" pitchFamily="34" charset="-128"/>
            </a:endParaRPr>
          </a:p>
        </p:txBody>
      </p:sp>
      <p:sp>
        <p:nvSpPr>
          <p:cNvPr id="7" name="タイトル 1">
            <a:extLst>
              <a:ext uri="{FF2B5EF4-FFF2-40B4-BE49-F238E27FC236}">
                <a16:creationId xmlns:a16="http://schemas.microsoft.com/office/drawing/2014/main" id="{094C9D0C-1A54-43E2-B48C-3AD7F68412EE}"/>
              </a:ext>
            </a:extLst>
          </p:cNvPr>
          <p:cNvSpPr txBox="1">
            <a:spLocks/>
          </p:cNvSpPr>
          <p:nvPr/>
        </p:nvSpPr>
        <p:spPr>
          <a:xfrm>
            <a:off x="5015282" y="1425785"/>
            <a:ext cx="1539463" cy="7953166"/>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nSpc>
                <a:spcPct val="200000"/>
              </a:lnSpc>
            </a:pPr>
            <a:r>
              <a:rPr lang="en-US" altLang="ja-JP" sz="1800" b="1" dirty="0">
                <a:latin typeface="Meiryo UI" panose="020B0604030504040204" pitchFamily="34" charset="-128"/>
                <a:ea typeface="Meiryo UI" panose="020B0604030504040204" pitchFamily="34" charset="-128"/>
              </a:rPr>
              <a:t>P.4</a:t>
            </a:r>
          </a:p>
          <a:p>
            <a:pPr>
              <a:lnSpc>
                <a:spcPct val="200000"/>
              </a:lnSpc>
            </a:pPr>
            <a:r>
              <a:rPr lang="en-US" altLang="ja-JP" sz="1800" b="1" dirty="0" smtClean="0">
                <a:latin typeface="Meiryo UI" panose="020B0604030504040204" pitchFamily="34" charset="-128"/>
                <a:ea typeface="Meiryo UI" panose="020B0604030504040204" pitchFamily="34" charset="-128"/>
              </a:rPr>
              <a:t>P.13</a:t>
            </a:r>
            <a:endParaRPr lang="en-US" altLang="ja-JP" sz="1800" b="1" dirty="0">
              <a:latin typeface="Meiryo UI" panose="020B0604030504040204" pitchFamily="34" charset="-128"/>
              <a:ea typeface="Meiryo UI" panose="020B0604030504040204" pitchFamily="34" charset="-128"/>
            </a:endParaRPr>
          </a:p>
          <a:p>
            <a:pPr>
              <a:lnSpc>
                <a:spcPct val="200000"/>
              </a:lnSpc>
            </a:pPr>
            <a:r>
              <a:rPr lang="en-US" altLang="ja-JP" sz="1800" b="1" dirty="0" smtClean="0">
                <a:latin typeface="Meiryo UI" panose="020B0604030504040204" pitchFamily="34" charset="-128"/>
                <a:ea typeface="Meiryo UI" panose="020B0604030504040204" pitchFamily="34" charset="-128"/>
              </a:rPr>
              <a:t>P.16</a:t>
            </a:r>
          </a:p>
          <a:p>
            <a:pPr>
              <a:lnSpc>
                <a:spcPct val="200000"/>
              </a:lnSpc>
            </a:pPr>
            <a:r>
              <a:rPr lang="en-US" altLang="ja-JP" sz="1800" b="1" dirty="0" smtClean="0">
                <a:latin typeface="Meiryo UI" panose="020B0604030504040204" pitchFamily="34" charset="-128"/>
                <a:ea typeface="Meiryo UI" panose="020B0604030504040204" pitchFamily="34" charset="-128"/>
              </a:rPr>
              <a:t>P.34</a:t>
            </a:r>
          </a:p>
          <a:p>
            <a:pPr>
              <a:lnSpc>
                <a:spcPct val="200000"/>
              </a:lnSpc>
            </a:pPr>
            <a:r>
              <a:rPr lang="en-US" altLang="ja-JP" sz="1800" b="1" dirty="0" smtClean="0">
                <a:latin typeface="Meiryo UI" panose="020B0604030504040204" pitchFamily="34" charset="-128"/>
                <a:ea typeface="Meiryo UI" panose="020B0604030504040204" pitchFamily="34" charset="-128"/>
              </a:rPr>
              <a:t>P.37</a:t>
            </a:r>
            <a:endParaRPr lang="en-US" altLang="ja-JP" sz="1800" b="1" dirty="0">
              <a:latin typeface="Meiryo UI" panose="020B0604030504040204" pitchFamily="34" charset="-128"/>
              <a:ea typeface="Meiryo UI" panose="020B0604030504040204" pitchFamily="34" charset="-128"/>
            </a:endParaRPr>
          </a:p>
          <a:p>
            <a:pPr>
              <a:lnSpc>
                <a:spcPct val="200000"/>
              </a:lnSpc>
            </a:pPr>
            <a:r>
              <a:rPr lang="en-US" altLang="ja-JP" sz="1800" b="1" dirty="0" smtClean="0">
                <a:latin typeface="Meiryo UI" panose="020B0604030504040204" pitchFamily="34" charset="-128"/>
                <a:ea typeface="Meiryo UI" panose="020B0604030504040204" pitchFamily="34" charset="-128"/>
              </a:rPr>
              <a:t>P.53</a:t>
            </a:r>
            <a:endParaRPr lang="en-US" altLang="ja-JP" sz="1800" b="1" dirty="0">
              <a:latin typeface="Meiryo UI" panose="020B0604030504040204" pitchFamily="34" charset="-128"/>
              <a:ea typeface="Meiryo UI" panose="020B0604030504040204" pitchFamily="34" charset="-128"/>
            </a:endParaRPr>
          </a:p>
          <a:p>
            <a:pPr>
              <a:lnSpc>
                <a:spcPct val="200000"/>
              </a:lnSpc>
            </a:pPr>
            <a:endParaRPr lang="en-US" altLang="ja-JP" sz="1800" b="1" dirty="0" smtClean="0">
              <a:latin typeface="Meiryo UI" panose="020B0604030504040204" pitchFamily="34" charset="-128"/>
              <a:ea typeface="Meiryo UI" panose="020B0604030504040204" pitchFamily="34" charset="-128"/>
            </a:endParaRPr>
          </a:p>
          <a:p>
            <a:pPr>
              <a:lnSpc>
                <a:spcPct val="200000"/>
              </a:lnSpc>
            </a:pPr>
            <a:endParaRPr lang="en-US" altLang="ja-JP" sz="1800" b="1"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472486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D2AAB725-CADD-445B-9F2E-E1E296373354}"/>
              </a:ext>
            </a:extLst>
          </p:cNvPr>
          <p:cNvSpPr/>
          <p:nvPr/>
        </p:nvSpPr>
        <p:spPr>
          <a:xfrm>
            <a:off x="601503" y="2625884"/>
            <a:ext cx="5654993" cy="1155032"/>
          </a:xfrm>
          <a:prstGeom prst="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bg1"/>
                </a:solidFill>
                <a:latin typeface="Meiryo UI" panose="020B0604030504040204" pitchFamily="50" charset="-128"/>
                <a:ea typeface="Meiryo UI" panose="020B0604030504040204" pitchFamily="50" charset="-128"/>
              </a:rPr>
              <a:t>1. </a:t>
            </a:r>
            <a:r>
              <a:rPr kumimoji="1" lang="ja-JP" altLang="en-US" b="1" dirty="0">
                <a:solidFill>
                  <a:schemeClr val="bg1"/>
                </a:solidFill>
                <a:latin typeface="Meiryo UI" panose="020B0604030504040204" pitchFamily="50" charset="-128"/>
                <a:ea typeface="Meiryo UI" panose="020B0604030504040204" pitchFamily="50" charset="-128"/>
              </a:rPr>
              <a:t>申請準備</a:t>
            </a:r>
            <a:endParaRPr kumimoji="1" lang="en-US" altLang="ja-JP" b="1" dirty="0">
              <a:solidFill>
                <a:schemeClr val="bg1"/>
              </a:solidFill>
              <a:latin typeface="Meiryo UI" panose="020B0604030504040204" pitchFamily="50" charset="-128"/>
              <a:ea typeface="Meiryo UI" panose="020B0604030504040204" pitchFamily="50" charset="-128"/>
            </a:endParaRPr>
          </a:p>
        </p:txBody>
      </p:sp>
      <p:grpSp>
        <p:nvGrpSpPr>
          <p:cNvPr id="11" name="グループ化 10">
            <a:extLst>
              <a:ext uri="{FF2B5EF4-FFF2-40B4-BE49-F238E27FC236}">
                <a16:creationId xmlns:a16="http://schemas.microsoft.com/office/drawing/2014/main" id="{C91D8ED0-102E-4FA9-A650-63FEB31D4006}"/>
              </a:ext>
            </a:extLst>
          </p:cNvPr>
          <p:cNvGrpSpPr/>
          <p:nvPr/>
        </p:nvGrpSpPr>
        <p:grpSpPr>
          <a:xfrm>
            <a:off x="658368" y="4387335"/>
            <a:ext cx="1056132" cy="2181541"/>
            <a:chOff x="713232" y="4698231"/>
            <a:chExt cx="1056132" cy="2747264"/>
          </a:xfrm>
        </p:grpSpPr>
        <p:sp>
          <p:nvSpPr>
            <p:cNvPr id="2" name="楕円 1">
              <a:extLst>
                <a:ext uri="{FF2B5EF4-FFF2-40B4-BE49-F238E27FC236}">
                  <a16:creationId xmlns:a16="http://schemas.microsoft.com/office/drawing/2014/main" id="{0DB399C2-570E-4920-9262-9CA245A6C575}"/>
                </a:ext>
              </a:extLst>
            </p:cNvPr>
            <p:cNvSpPr/>
            <p:nvPr/>
          </p:nvSpPr>
          <p:spPr>
            <a:xfrm>
              <a:off x="713232" y="4698231"/>
              <a:ext cx="1056132" cy="786384"/>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１</a:t>
              </a:r>
            </a:p>
          </p:txBody>
        </p:sp>
        <p:sp>
          <p:nvSpPr>
            <p:cNvPr id="7" name="楕円 6">
              <a:extLst>
                <a:ext uri="{FF2B5EF4-FFF2-40B4-BE49-F238E27FC236}">
                  <a16:creationId xmlns:a16="http://schemas.microsoft.com/office/drawing/2014/main" id="{898EA398-380F-4AA1-880E-629CEC8A480E}"/>
                </a:ext>
              </a:extLst>
            </p:cNvPr>
            <p:cNvSpPr/>
            <p:nvPr/>
          </p:nvSpPr>
          <p:spPr>
            <a:xfrm>
              <a:off x="713232" y="5678671"/>
              <a:ext cx="1056132" cy="786384"/>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２</a:t>
              </a:r>
            </a:p>
          </p:txBody>
        </p:sp>
        <p:sp>
          <p:nvSpPr>
            <p:cNvPr id="8" name="楕円 7">
              <a:extLst>
                <a:ext uri="{FF2B5EF4-FFF2-40B4-BE49-F238E27FC236}">
                  <a16:creationId xmlns:a16="http://schemas.microsoft.com/office/drawing/2014/main" id="{C1D676E3-D5AC-48E8-B175-87470460149C}"/>
                </a:ext>
              </a:extLst>
            </p:cNvPr>
            <p:cNvSpPr/>
            <p:nvPr/>
          </p:nvSpPr>
          <p:spPr>
            <a:xfrm>
              <a:off x="713232" y="6659111"/>
              <a:ext cx="1056132" cy="786384"/>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３</a:t>
              </a:r>
            </a:p>
          </p:txBody>
        </p:sp>
      </p:grpSp>
      <p:sp>
        <p:nvSpPr>
          <p:cNvPr id="12" name="正方形/長方形 11">
            <a:extLst>
              <a:ext uri="{FF2B5EF4-FFF2-40B4-BE49-F238E27FC236}">
                <a16:creationId xmlns:a16="http://schemas.microsoft.com/office/drawing/2014/main" id="{58118633-3F1C-45A0-889B-9DE8D33A04D2}"/>
              </a:ext>
            </a:extLst>
          </p:cNvPr>
          <p:cNvSpPr/>
          <p:nvPr/>
        </p:nvSpPr>
        <p:spPr>
          <a:xfrm>
            <a:off x="2080260" y="5121775"/>
            <a:ext cx="3724868" cy="6463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kumimoji="1" lang="en-US" altLang="ja-JP" dirty="0" err="1">
                <a:solidFill>
                  <a:schemeClr val="tx1"/>
                </a:solidFill>
                <a:latin typeface="Meiryo UI" panose="020B0604030504040204" pitchFamily="50" charset="-128"/>
                <a:ea typeface="Meiryo UI" panose="020B0604030504040204" pitchFamily="50" charset="-128"/>
              </a:rPr>
              <a:t>jGrants</a:t>
            </a:r>
            <a:r>
              <a:rPr kumimoji="1" lang="ja-JP" altLang="en-US" dirty="0">
                <a:solidFill>
                  <a:schemeClr val="tx1"/>
                </a:solidFill>
                <a:latin typeface="Meiryo UI" panose="020B0604030504040204" pitchFamily="50" charset="-128"/>
                <a:ea typeface="Meiryo UI" panose="020B0604030504040204" pitchFamily="50" charset="-128"/>
              </a:rPr>
              <a:t>で公募要領等を確認し、</a:t>
            </a:r>
            <a:r>
              <a:rPr kumimoji="1" lang="en-US" altLang="ja-JP" dirty="0">
                <a:solidFill>
                  <a:schemeClr val="tx1"/>
                </a:solidFill>
                <a:latin typeface="Meiryo UI" panose="020B0604030504040204" pitchFamily="50" charset="-128"/>
                <a:ea typeface="Meiryo UI" panose="020B0604030504040204" pitchFamily="50" charset="-128"/>
              </a:rPr>
              <a:t/>
            </a:r>
            <a:br>
              <a:rPr kumimoji="1" lang="en-US" altLang="ja-JP" dirty="0">
                <a:solidFill>
                  <a:schemeClr val="tx1"/>
                </a:solidFill>
                <a:latin typeface="Meiryo UI" panose="020B0604030504040204" pitchFamily="50" charset="-128"/>
                <a:ea typeface="Meiryo UI" panose="020B0604030504040204" pitchFamily="50" charset="-128"/>
              </a:rPr>
            </a:br>
            <a:r>
              <a:rPr kumimoji="1" lang="ja-JP" altLang="en-US" dirty="0">
                <a:solidFill>
                  <a:schemeClr val="tx1"/>
                </a:solidFill>
                <a:latin typeface="Meiryo UI" panose="020B0604030504040204" pitchFamily="50" charset="-128"/>
                <a:ea typeface="Meiryo UI" panose="020B0604030504040204" pitchFamily="50" charset="-128"/>
              </a:rPr>
              <a:t>必要書類をダウンロードする</a:t>
            </a:r>
            <a:endParaRPr kumimoji="1" lang="en-US" altLang="ja-JP" dirty="0">
              <a:solidFill>
                <a:schemeClr val="tx1"/>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FA4B5EF6-9D0A-4B12-B5DB-0ECAC066EF94}"/>
              </a:ext>
            </a:extLst>
          </p:cNvPr>
          <p:cNvSpPr/>
          <p:nvPr/>
        </p:nvSpPr>
        <p:spPr>
          <a:xfrm>
            <a:off x="2080260" y="4485129"/>
            <a:ext cx="3724868"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kumimoji="1" lang="en-US" altLang="ja-JP" dirty="0" err="1">
                <a:solidFill>
                  <a:schemeClr val="tx1"/>
                </a:solidFill>
                <a:latin typeface="Meiryo UI" panose="020B0604030504040204" pitchFamily="50" charset="-128"/>
                <a:ea typeface="Meiryo UI" panose="020B0604030504040204" pitchFamily="50" charset="-128"/>
              </a:rPr>
              <a:t>gBizID</a:t>
            </a:r>
            <a:r>
              <a:rPr kumimoji="1" lang="ja-JP" altLang="en-US" dirty="0">
                <a:solidFill>
                  <a:schemeClr val="tx1"/>
                </a:solidFill>
                <a:latin typeface="Meiryo UI" panose="020B0604030504040204" pitchFamily="50" charset="-128"/>
                <a:ea typeface="Meiryo UI" panose="020B0604030504040204" pitchFamily="50" charset="-128"/>
              </a:rPr>
              <a:t>プライムを申請する</a:t>
            </a:r>
            <a:endParaRPr kumimoji="1" lang="en-US" altLang="ja-JP" dirty="0">
              <a:solidFill>
                <a:schemeClr val="tx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5B27527E-35C4-4D41-958A-7D268EEAF862}"/>
              </a:ext>
            </a:extLst>
          </p:cNvPr>
          <p:cNvSpPr/>
          <p:nvPr/>
        </p:nvSpPr>
        <p:spPr>
          <a:xfrm>
            <a:off x="2080260" y="6079186"/>
            <a:ext cx="3724868"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kumimoji="1" lang="ja-JP" altLang="en-US" dirty="0">
                <a:solidFill>
                  <a:schemeClr val="tx1"/>
                </a:solidFill>
                <a:latin typeface="Meiryo UI" panose="020B0604030504040204" pitchFamily="50" charset="-128"/>
                <a:ea typeface="Meiryo UI" panose="020B0604030504040204" pitchFamily="50" charset="-128"/>
              </a:rPr>
              <a:t>必要書類を準備する</a:t>
            </a:r>
            <a:endParaRPr kumimoji="1" lang="en-US" altLang="ja-JP" dirty="0">
              <a:solidFill>
                <a:schemeClr val="tx1"/>
              </a:solidFill>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06713BD9-6775-8144-A277-D318F7DC263F}"/>
              </a:ext>
            </a:extLst>
          </p:cNvPr>
          <p:cNvSpPr/>
          <p:nvPr/>
        </p:nvSpPr>
        <p:spPr>
          <a:xfrm>
            <a:off x="949463" y="7793817"/>
            <a:ext cx="5307033" cy="6463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kumimoji="1" lang="ja-JP" altLang="en-US" dirty="0">
                <a:solidFill>
                  <a:schemeClr val="tx1"/>
                </a:solidFill>
                <a:latin typeface="Meiryo UI" panose="020B0604030504040204" pitchFamily="50" charset="-128"/>
                <a:ea typeface="Meiryo UI" panose="020B0604030504040204" pitchFamily="50" charset="-128"/>
              </a:rPr>
              <a:t>（参考）</a:t>
            </a:r>
            <a:endParaRPr kumimoji="1" lang="en-US" altLang="ja-JP" dirty="0">
              <a:solidFill>
                <a:schemeClr val="tx1"/>
              </a:solidFill>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ü"/>
            </a:pPr>
            <a:r>
              <a:rPr kumimoji="1" lang="ja-JP" altLang="en-US" dirty="0">
                <a:solidFill>
                  <a:schemeClr val="tx1"/>
                </a:solidFill>
                <a:latin typeface="Meiryo UI" panose="020B0604030504040204" pitchFamily="50" charset="-128"/>
                <a:ea typeface="Meiryo UI" panose="020B0604030504040204" pitchFamily="50" charset="-128"/>
              </a:rPr>
              <a:t>補助金について事務局</a:t>
            </a:r>
            <a:r>
              <a:rPr kumimoji="1" lang="ja-JP" altLang="en-US" dirty="0" smtClean="0">
                <a:solidFill>
                  <a:schemeClr val="tx1"/>
                </a:solidFill>
                <a:latin typeface="Meiryo UI" panose="020B0604030504040204" pitchFamily="50" charset="-128"/>
                <a:ea typeface="Meiryo UI" panose="020B0604030504040204" pitchFamily="50" charset="-128"/>
              </a:rPr>
              <a:t>へ問い合わせたい</a:t>
            </a:r>
            <a:r>
              <a:rPr kumimoji="1" lang="ja-JP" altLang="en-US" dirty="0">
                <a:solidFill>
                  <a:schemeClr val="tx1"/>
                </a:solidFill>
                <a:latin typeface="Meiryo UI" panose="020B0604030504040204" pitchFamily="50" charset="-128"/>
                <a:ea typeface="Meiryo UI" panose="020B0604030504040204" pitchFamily="50" charset="-128"/>
              </a:rPr>
              <a:t>場合</a:t>
            </a:r>
            <a:endParaRPr kumimoji="1"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980531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AB0569-0DD6-44AC-B405-DAB038972782}"/>
              </a:ext>
            </a:extLst>
          </p:cNvPr>
          <p:cNvSpPr>
            <a:spLocks noGrp="1"/>
          </p:cNvSpPr>
          <p:nvPr>
            <p:ph type="title"/>
          </p:nvPr>
        </p:nvSpPr>
        <p:spPr/>
        <p:txBody>
          <a:bodyPr/>
          <a:lstStyle/>
          <a:p>
            <a:r>
              <a:rPr lang="en-US" altLang="ja-JP" b="1" dirty="0">
                <a:latin typeface="メイリオ" panose="020B0604030504040204" pitchFamily="50" charset="-128"/>
                <a:ea typeface="メイリオ" panose="020B0604030504040204" pitchFamily="50" charset="-128"/>
              </a:rPr>
              <a:t>1-1. </a:t>
            </a:r>
            <a:r>
              <a:rPr lang="en-US" altLang="ja-JP" b="1" dirty="0" err="1"/>
              <a:t>gBizID</a:t>
            </a:r>
            <a:r>
              <a:rPr lang="ja-JP" altLang="en-US" b="1"/>
              <a:t>プライムを申請する</a:t>
            </a:r>
            <a:endParaRPr kumimoji="1" lang="ja-JP" altLang="en-US" b="1" dirty="0"/>
          </a:p>
        </p:txBody>
      </p:sp>
      <p:sp>
        <p:nvSpPr>
          <p:cNvPr id="3" name="コンテンツ プレースホルダー 2">
            <a:extLst>
              <a:ext uri="{FF2B5EF4-FFF2-40B4-BE49-F238E27FC236}">
                <a16:creationId xmlns:a16="http://schemas.microsoft.com/office/drawing/2014/main" id="{BE5B59A4-B588-4A40-A5C3-FD9B6D7F154C}"/>
              </a:ext>
            </a:extLst>
          </p:cNvPr>
          <p:cNvSpPr>
            <a:spLocks noGrp="1"/>
          </p:cNvSpPr>
          <p:nvPr>
            <p:ph idx="1"/>
          </p:nvPr>
        </p:nvSpPr>
        <p:spPr>
          <a:xfrm>
            <a:off x="228600" y="905874"/>
            <a:ext cx="6438901" cy="698130"/>
          </a:xfrm>
          <a:solidFill>
            <a:schemeClr val="accent5">
              <a:lumMod val="20000"/>
              <a:lumOff val="80000"/>
            </a:schemeClr>
          </a:solidFill>
        </p:spPr>
        <p:txBody>
          <a:bodyPr/>
          <a:lstStyle/>
          <a:p>
            <a:pPr marL="171450" indent="-171450">
              <a:buFont typeface="Wingdings" panose="05000000000000000000" pitchFamily="2" charset="2"/>
              <a:buChar char="l"/>
            </a:pPr>
            <a:r>
              <a:rPr lang="ja-JP" altLang="en-US" b="1" dirty="0">
                <a:latin typeface="メイリオ" panose="020B0604030504040204" pitchFamily="50" charset="-128"/>
                <a:ea typeface="メイリオ" panose="020B0604030504040204" pitchFamily="50" charset="-128"/>
              </a:rPr>
              <a:t>補助金システム</a:t>
            </a:r>
            <a:r>
              <a:rPr lang="en-US" altLang="ja-JP" b="1" dirty="0" err="1">
                <a:latin typeface="メイリオ" panose="020B0604030504040204" pitchFamily="50" charset="-128"/>
                <a:ea typeface="メイリオ" panose="020B0604030504040204" pitchFamily="50" charset="-128"/>
              </a:rPr>
              <a:t>jGrants</a:t>
            </a:r>
            <a:r>
              <a:rPr lang="ja-JP" altLang="en-US" b="1" dirty="0">
                <a:latin typeface="メイリオ" panose="020B0604030504040204" pitchFamily="50" charset="-128"/>
                <a:ea typeface="メイリオ" panose="020B0604030504040204" pitchFamily="50" charset="-128"/>
              </a:rPr>
              <a:t>を使用するためには、</a:t>
            </a:r>
            <a:r>
              <a:rPr lang="en-US" altLang="ja-JP" b="1" dirty="0">
                <a:latin typeface="メイリオ" panose="020B0604030504040204" pitchFamily="50" charset="-128"/>
                <a:ea typeface="メイリオ" panose="020B0604030504040204" pitchFamily="50" charset="-128"/>
              </a:rPr>
              <a:t>G</a:t>
            </a:r>
            <a:r>
              <a:rPr lang="ja-JP" altLang="en-US" b="1" dirty="0">
                <a:latin typeface="メイリオ" panose="020B0604030504040204" pitchFamily="50" charset="-128"/>
                <a:ea typeface="メイリオ" panose="020B0604030504040204" pitchFamily="50" charset="-128"/>
              </a:rPr>
              <a:t>ビジネス</a:t>
            </a:r>
            <a:r>
              <a:rPr lang="en-US" altLang="ja-JP" b="1" dirty="0">
                <a:latin typeface="メイリオ" panose="020B0604030504040204" pitchFamily="50" charset="-128"/>
                <a:ea typeface="メイリオ" panose="020B0604030504040204" pitchFamily="50" charset="-128"/>
              </a:rPr>
              <a:t>ID</a:t>
            </a:r>
            <a:r>
              <a:rPr lang="ja-JP" altLang="en-US" b="1" dirty="0">
                <a:latin typeface="メイリオ" panose="020B0604030504040204" pitchFamily="50" charset="-128"/>
                <a:ea typeface="メイリオ" panose="020B0604030504040204" pitchFamily="50" charset="-128"/>
              </a:rPr>
              <a:t>（法人共通認証基盤）への事前登録が必要です。必要書類等を準備し、</a:t>
            </a:r>
            <a:r>
              <a:rPr lang="en-US" altLang="ja-JP" b="1" dirty="0" err="1">
                <a:latin typeface="メイリオ" panose="020B0604030504040204" pitchFamily="50" charset="-128"/>
                <a:ea typeface="メイリオ" panose="020B0604030504040204" pitchFamily="50" charset="-128"/>
              </a:rPr>
              <a:t>gBizID</a:t>
            </a:r>
            <a:r>
              <a:rPr lang="ja-JP" altLang="en-US" b="1" dirty="0">
                <a:latin typeface="メイリオ" panose="020B0604030504040204" pitchFamily="50" charset="-128"/>
                <a:ea typeface="メイリオ" panose="020B0604030504040204" pitchFamily="50" charset="-128"/>
              </a:rPr>
              <a:t>プライムを作成してください。</a:t>
            </a:r>
            <a:endParaRPr lang="en-US" altLang="ja-JP" b="1" dirty="0">
              <a:latin typeface="メイリオ" panose="020B0604030504040204" pitchFamily="50" charset="-128"/>
              <a:ea typeface="メイリオ" panose="020B0604030504040204" pitchFamily="50" charset="-128"/>
            </a:endParaRPr>
          </a:p>
          <a:p>
            <a:pPr marL="171450" indent="-171450">
              <a:buFont typeface="Wingdings" panose="05000000000000000000" pitchFamily="2" charset="2"/>
              <a:buChar char="l"/>
            </a:pPr>
            <a:r>
              <a:rPr lang="ja-JP" altLang="en-US" b="1" dirty="0">
                <a:latin typeface="メイリオ" panose="020B0604030504040204" pitchFamily="50" charset="-128"/>
                <a:ea typeface="メイリオ" panose="020B0604030504040204" pitchFamily="50" charset="-128"/>
              </a:rPr>
              <a:t>登録に</a:t>
            </a:r>
            <a:r>
              <a:rPr lang="ja-JP" altLang="en-US" b="1">
                <a:latin typeface="メイリオ" panose="020B0604030504040204" pitchFamily="50" charset="-128"/>
                <a:ea typeface="メイリオ" panose="020B0604030504040204" pitchFamily="50" charset="-128"/>
              </a:rPr>
              <a:t>は</a:t>
            </a:r>
            <a:r>
              <a:rPr lang="en-US" altLang="ja-JP" b="1" dirty="0">
                <a:latin typeface="メイリオ" panose="020B0604030504040204" pitchFamily="50" charset="-128"/>
                <a:ea typeface="メイリオ" panose="020B0604030504040204" pitchFamily="50" charset="-128"/>
              </a:rPr>
              <a:t>2〜3</a:t>
            </a:r>
            <a:r>
              <a:rPr lang="ja-JP" altLang="en-US" b="1">
                <a:latin typeface="メイリオ" panose="020B0604030504040204" pitchFamily="50" charset="-128"/>
                <a:ea typeface="メイリオ" panose="020B0604030504040204" pitchFamily="50" charset="-128"/>
              </a:rPr>
              <a:t>週間</a:t>
            </a:r>
            <a:r>
              <a:rPr lang="ja-JP" altLang="en-US" b="1" dirty="0">
                <a:latin typeface="メイリオ" panose="020B0604030504040204" pitchFamily="50" charset="-128"/>
                <a:ea typeface="メイリオ" panose="020B0604030504040204" pitchFamily="50" charset="-128"/>
              </a:rPr>
              <a:t>程度が必要です。公募〆切に余裕をもって手続きを実施してください。</a:t>
            </a:r>
            <a:endParaRPr kumimoji="1" lang="ja-JP" altLang="en-US" dirty="0"/>
          </a:p>
        </p:txBody>
      </p:sp>
      <p:sp>
        <p:nvSpPr>
          <p:cNvPr id="11" name="タイトル 1">
            <a:extLst>
              <a:ext uri="{FF2B5EF4-FFF2-40B4-BE49-F238E27FC236}">
                <a16:creationId xmlns:a16="http://schemas.microsoft.com/office/drawing/2014/main" id="{0D5658EF-3028-4548-B5DE-33D8F233950A}"/>
              </a:ext>
            </a:extLst>
          </p:cNvPr>
          <p:cNvSpPr txBox="1">
            <a:spLocks/>
          </p:cNvSpPr>
          <p:nvPr/>
        </p:nvSpPr>
        <p:spPr>
          <a:xfrm>
            <a:off x="471488" y="1621834"/>
            <a:ext cx="5848456" cy="4755490"/>
          </a:xfrm>
          <a:prstGeom prst="rect">
            <a:avLst/>
          </a:prstGeom>
        </p:spPr>
        <p:txBody>
          <a:bodyPr vert="horz" lIns="72000" tIns="45720" rIns="91440" bIns="45720" rtlCol="0" anchor="t" anchorCtr="0">
            <a:normAutofit fontScale="975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228600" indent="-228600">
              <a:lnSpc>
                <a:spcPct val="100000"/>
              </a:lnSpc>
              <a:buFont typeface="+mj-lt"/>
              <a:buAutoNum type="arabicPeriod"/>
            </a:pPr>
            <a:r>
              <a:rPr lang="en-US" altLang="ja-JP" sz="1200" b="1" dirty="0">
                <a:latin typeface="メイリオ" panose="020B0604030504040204" pitchFamily="50" charset="-128"/>
                <a:ea typeface="メイリオ" panose="020B0604030504040204" pitchFamily="50" charset="-128"/>
              </a:rPr>
              <a:t>G</a:t>
            </a:r>
            <a:r>
              <a:rPr lang="ja-JP" altLang="en-US" sz="1200" b="1" dirty="0">
                <a:latin typeface="メイリオ" panose="020B0604030504040204" pitchFamily="50" charset="-128"/>
                <a:ea typeface="メイリオ" panose="020B0604030504040204" pitchFamily="50" charset="-128"/>
              </a:rPr>
              <a:t>ビジネス</a:t>
            </a:r>
            <a:r>
              <a:rPr lang="en-US" altLang="ja-JP" sz="1200" b="1" dirty="0">
                <a:latin typeface="メイリオ" panose="020B0604030504040204" pitchFamily="50" charset="-128"/>
                <a:ea typeface="メイリオ" panose="020B0604030504040204" pitchFamily="50" charset="-128"/>
              </a:rPr>
              <a:t>ID</a:t>
            </a:r>
            <a:r>
              <a:rPr lang="ja-JP" altLang="en-US" sz="1200" b="1" dirty="0">
                <a:latin typeface="メイリオ" panose="020B0604030504040204" pitchFamily="50" charset="-128"/>
                <a:ea typeface="メイリオ" panose="020B0604030504040204" pitchFamily="50" charset="-128"/>
              </a:rPr>
              <a:t>とは</a:t>
            </a:r>
            <a:endParaRPr lang="en-US" altLang="ja-JP" sz="1200" b="1" dirty="0">
              <a:latin typeface="メイリオ" panose="020B0604030504040204" pitchFamily="50" charset="-128"/>
              <a:ea typeface="メイリオ" panose="020B0604030504040204" pitchFamily="50" charset="-128"/>
            </a:endParaRPr>
          </a:p>
          <a:p>
            <a:pPr marL="319088" indent="-95250">
              <a:lnSpc>
                <a:spcPct val="100000"/>
              </a:lnSpc>
              <a:buFont typeface="Arial" panose="020B0604020202020204" pitchFamily="34" charset="0"/>
              <a:buChar char="•"/>
            </a:pPr>
            <a:r>
              <a:rPr lang="ja-JP" altLang="en-US" sz="1000" dirty="0">
                <a:latin typeface="Meiryo UI" panose="020B0604030504040204" pitchFamily="34" charset="-128"/>
                <a:ea typeface="Meiryo UI" panose="020B0604030504040204" pitchFamily="34" charset="-128"/>
              </a:rPr>
              <a:t>法人版マイナンバーである法人番号を活用し、</a:t>
            </a:r>
            <a:r>
              <a:rPr lang="en-US" altLang="ja-JP" sz="1000" dirty="0">
                <a:latin typeface="Meiryo UI" panose="020B0604030504040204" pitchFamily="34" charset="-128"/>
                <a:ea typeface="Meiryo UI" panose="020B0604030504040204" pitchFamily="34" charset="-128"/>
              </a:rPr>
              <a:t>1</a:t>
            </a:r>
            <a:r>
              <a:rPr lang="ja-JP" altLang="en-US" sz="1000" dirty="0">
                <a:latin typeface="Meiryo UI" panose="020B0604030504040204" pitchFamily="34" charset="-128"/>
                <a:ea typeface="Meiryo UI" panose="020B0604030504040204" pitchFamily="34" charset="-128"/>
              </a:rPr>
              <a:t>つの</a:t>
            </a:r>
            <a:r>
              <a:rPr lang="en-US" altLang="ja-JP" sz="1000" dirty="0">
                <a:latin typeface="Meiryo UI" panose="020B0604030504040204" pitchFamily="34" charset="-128"/>
                <a:ea typeface="Meiryo UI" panose="020B0604030504040204" pitchFamily="34" charset="-128"/>
              </a:rPr>
              <a:t>ID</a:t>
            </a:r>
            <a:r>
              <a:rPr lang="ja-JP" altLang="en-US" sz="1000" dirty="0">
                <a:latin typeface="Meiryo UI" panose="020B0604030504040204" pitchFamily="34" charset="-128"/>
                <a:ea typeface="Meiryo UI" panose="020B0604030504040204" pitchFamily="34" charset="-128"/>
              </a:rPr>
              <a:t>・パスワードで様々な法人向け行政サービスにログインできるサービスです。</a:t>
            </a:r>
            <a:endParaRPr lang="en-US" altLang="ja-JP" sz="1000" dirty="0">
              <a:latin typeface="Meiryo UI" panose="020B0604030504040204" pitchFamily="34" charset="-128"/>
              <a:ea typeface="Meiryo UI" panose="020B0604030504040204" pitchFamily="34" charset="-128"/>
            </a:endParaRPr>
          </a:p>
          <a:p>
            <a:pPr marL="319088" indent="-95250">
              <a:lnSpc>
                <a:spcPct val="100000"/>
              </a:lnSpc>
              <a:buFont typeface="Arial" panose="020B0604020202020204" pitchFamily="34" charset="0"/>
              <a:buChar char="•"/>
            </a:pPr>
            <a:r>
              <a:rPr lang="ja-JP" altLang="en-US" sz="1000" dirty="0">
                <a:latin typeface="Meiryo UI" panose="020B0604030504040204" pitchFamily="34" charset="-128"/>
                <a:ea typeface="Meiryo UI" panose="020B0604030504040204" pitchFamily="34" charset="-128"/>
              </a:rPr>
              <a:t>今後、補助金手続だけでなく、申請や届出等の手続でも同一の</a:t>
            </a:r>
            <a:r>
              <a:rPr lang="en-US" altLang="ja-JP" sz="1000" dirty="0">
                <a:latin typeface="Meiryo UI" panose="020B0604030504040204" pitchFamily="34" charset="-128"/>
                <a:ea typeface="Meiryo UI" panose="020B0604030504040204" pitchFamily="34" charset="-128"/>
              </a:rPr>
              <a:t>ID</a:t>
            </a:r>
            <a:r>
              <a:rPr lang="ja-JP" altLang="en-US" sz="1000" dirty="0">
                <a:latin typeface="Meiryo UI" panose="020B0604030504040204" pitchFamily="34" charset="-128"/>
                <a:ea typeface="Meiryo UI" panose="020B0604030504040204" pitchFamily="34" charset="-128"/>
              </a:rPr>
              <a:t>とパスワードで手続が行えるようになる予定です。</a:t>
            </a:r>
            <a:endParaRPr lang="en-US" altLang="ja-JP" sz="1000" dirty="0">
              <a:latin typeface="Meiryo UI" panose="020B0604030504040204" pitchFamily="34" charset="-128"/>
              <a:ea typeface="Meiryo UI" panose="020B0604030504040204" pitchFamily="34" charset="-128"/>
            </a:endParaRPr>
          </a:p>
          <a:p>
            <a:pPr marL="319088" indent="-95250">
              <a:lnSpc>
                <a:spcPct val="100000"/>
              </a:lnSpc>
              <a:buFont typeface="Arial" panose="020B0604020202020204" pitchFamily="34" charset="0"/>
              <a:buChar char="•"/>
            </a:pPr>
            <a:endParaRPr lang="en-US" altLang="ja-JP" sz="1000" dirty="0">
              <a:latin typeface="Meiryo UI" panose="020B0604030504040204" pitchFamily="34" charset="-128"/>
              <a:ea typeface="Meiryo UI" panose="020B0604030504040204" pitchFamily="34" charset="-128"/>
            </a:endParaRPr>
          </a:p>
          <a:p>
            <a:pPr marL="239713" indent="-228600">
              <a:lnSpc>
                <a:spcPct val="100000"/>
              </a:lnSpc>
              <a:buFont typeface="+mj-lt"/>
              <a:buAutoNum type="arabicPeriod" startAt="2"/>
            </a:pPr>
            <a:r>
              <a:rPr lang="en-US" altLang="ja-JP" sz="1200" b="1" dirty="0" err="1">
                <a:solidFill>
                  <a:prstClr val="black"/>
                </a:solidFill>
                <a:latin typeface="Meiryo UI" panose="020B0604030504040204" pitchFamily="34" charset="-128"/>
                <a:ea typeface="Meiryo UI" panose="020B0604030504040204" pitchFamily="34" charset="-128"/>
              </a:rPr>
              <a:t>jGrants</a:t>
            </a:r>
            <a:r>
              <a:rPr lang="ja-JP" altLang="en-US" sz="1200" b="1" dirty="0" err="1">
                <a:solidFill>
                  <a:prstClr val="black"/>
                </a:solidFill>
                <a:latin typeface="Meiryo UI" panose="020B0604030504040204" pitchFamily="34" charset="-128"/>
                <a:ea typeface="Meiryo UI" panose="020B0604030504040204" pitchFamily="34" charset="-128"/>
              </a:rPr>
              <a:t>での</a:t>
            </a:r>
            <a:r>
              <a:rPr lang="ja-JP" altLang="en-US" sz="1200" b="1" dirty="0">
                <a:solidFill>
                  <a:prstClr val="black"/>
                </a:solidFill>
                <a:latin typeface="Meiryo UI" panose="020B0604030504040204" pitchFamily="34" charset="-128"/>
                <a:ea typeface="Meiryo UI" panose="020B0604030504040204" pitchFamily="34" charset="-128"/>
              </a:rPr>
              <a:t>申請に必要なアカウントの種類</a:t>
            </a:r>
            <a:endParaRPr lang="en-US" altLang="ja-JP" sz="1200" b="1" dirty="0">
              <a:latin typeface="Meiryo UI" panose="020B0604030504040204" pitchFamily="34" charset="-128"/>
              <a:ea typeface="Meiryo UI" panose="020B0604030504040204" pitchFamily="34" charset="-128"/>
            </a:endParaRPr>
          </a:p>
          <a:p>
            <a:pPr marL="319088" indent="-95250">
              <a:lnSpc>
                <a:spcPct val="100000"/>
              </a:lnSpc>
              <a:buFont typeface="Arial" panose="020B0604020202020204" pitchFamily="34" charset="0"/>
              <a:buChar char="•"/>
            </a:pPr>
            <a:r>
              <a:rPr lang="en-US" altLang="ja-JP" sz="1000" dirty="0">
                <a:latin typeface="Meiryo UI" panose="020B0604030504040204" pitchFamily="34" charset="-128"/>
                <a:ea typeface="Meiryo UI" panose="020B0604030504040204" pitchFamily="34" charset="-128"/>
              </a:rPr>
              <a:t>G</a:t>
            </a:r>
            <a:r>
              <a:rPr lang="ja-JP" altLang="en-US" sz="1000" dirty="0">
                <a:latin typeface="Meiryo UI" panose="020B0604030504040204" pitchFamily="34" charset="-128"/>
                <a:ea typeface="Meiryo UI" panose="020B0604030504040204" pitchFamily="34" charset="-128"/>
              </a:rPr>
              <a:t>ビジネス</a:t>
            </a:r>
            <a:r>
              <a:rPr lang="en-US" altLang="ja-JP" sz="1000" dirty="0">
                <a:latin typeface="Meiryo UI" panose="020B0604030504040204" pitchFamily="34" charset="-128"/>
                <a:ea typeface="Meiryo UI" panose="020B0604030504040204" pitchFamily="34" charset="-128"/>
              </a:rPr>
              <a:t>ID</a:t>
            </a:r>
            <a:r>
              <a:rPr lang="ja-JP" altLang="en-US" sz="1000" dirty="0">
                <a:latin typeface="Meiryo UI" panose="020B0604030504040204" pitchFamily="34" charset="-128"/>
                <a:ea typeface="Meiryo UI" panose="020B0604030504040204" pitchFamily="34" charset="-128"/>
              </a:rPr>
              <a:t>には</a:t>
            </a:r>
            <a:r>
              <a:rPr lang="en-US" altLang="ja-JP" sz="1000" dirty="0">
                <a:latin typeface="Meiryo UI" panose="020B0604030504040204" pitchFamily="34" charset="-128"/>
                <a:ea typeface="Meiryo UI" panose="020B0604030504040204" pitchFamily="34" charset="-128"/>
              </a:rPr>
              <a:t>3</a:t>
            </a:r>
            <a:r>
              <a:rPr lang="ja-JP" altLang="en-US" sz="1000" dirty="0">
                <a:latin typeface="Meiryo UI" panose="020B0604030504040204" pitchFamily="34" charset="-128"/>
                <a:ea typeface="Meiryo UI" panose="020B0604030504040204" pitchFamily="34" charset="-128"/>
              </a:rPr>
              <a:t>種類のアカウントがありますが、補助金の電子申請を行う場合は、「</a:t>
            </a:r>
            <a:r>
              <a:rPr lang="en-US" altLang="ja-JP" sz="1000" dirty="0">
                <a:latin typeface="Meiryo UI" panose="020B0604030504040204" pitchFamily="34" charset="-128"/>
                <a:ea typeface="Meiryo UI" panose="020B0604030504040204" pitchFamily="34" charset="-128"/>
              </a:rPr>
              <a:t>②</a:t>
            </a:r>
            <a:r>
              <a:rPr lang="en-US" altLang="ja-JP" sz="1000" dirty="0" err="1">
                <a:latin typeface="Meiryo UI" panose="020B0604030504040204" pitchFamily="34" charset="-128"/>
                <a:ea typeface="Meiryo UI" panose="020B0604030504040204" pitchFamily="34" charset="-128"/>
              </a:rPr>
              <a:t>gBizID</a:t>
            </a:r>
            <a:r>
              <a:rPr lang="ja-JP" altLang="en-US" sz="1000" dirty="0">
                <a:latin typeface="Meiryo UI" panose="020B0604030504040204" pitchFamily="34" charset="-128"/>
                <a:ea typeface="Meiryo UI" panose="020B0604030504040204" pitchFamily="34" charset="-128"/>
              </a:rPr>
              <a:t>プライム」でアカウントを作成してください。他の種類では、補助金の電子申請は実施できません。</a:t>
            </a:r>
            <a:endParaRPr lang="en-US" altLang="ja-JP" sz="1000" dirty="0">
              <a:latin typeface="Meiryo UI" panose="020B0604030504040204" pitchFamily="34" charset="-128"/>
              <a:ea typeface="Meiryo UI" panose="020B0604030504040204" pitchFamily="34" charset="-128"/>
            </a:endParaRPr>
          </a:p>
          <a:p>
            <a:pPr marL="909638" lvl="1" indent="-228600">
              <a:buFont typeface="+mj-ea"/>
              <a:buAutoNum type="circleNumDbPlain"/>
            </a:pPr>
            <a:r>
              <a:rPr lang="en-US" altLang="ja-JP" sz="1000" dirty="0" err="1">
                <a:latin typeface="メイリオ" panose="020B0604030504040204" pitchFamily="50" charset="-128"/>
                <a:ea typeface="メイリオ" panose="020B0604030504040204" pitchFamily="50" charset="-128"/>
              </a:rPr>
              <a:t>gBizID</a:t>
            </a:r>
            <a:r>
              <a:rPr lang="ja-JP" altLang="en-US" sz="1000" dirty="0">
                <a:latin typeface="メイリオ" panose="020B0604030504040204" pitchFamily="50" charset="-128"/>
                <a:ea typeface="メイリオ" panose="020B0604030504040204" pitchFamily="50" charset="-128"/>
              </a:rPr>
              <a:t>エントリー</a:t>
            </a:r>
            <a:r>
              <a:rPr lang="en-US" altLang="ja-JP" sz="1000" b="1" dirty="0">
                <a:latin typeface="メイリオ" panose="020B0604030504040204" pitchFamily="50" charset="-128"/>
                <a:ea typeface="メイリオ" panose="020B0604030504040204" pitchFamily="50" charset="-128"/>
              </a:rPr>
              <a:t/>
            </a:r>
            <a:br>
              <a:rPr lang="en-US" altLang="ja-JP" sz="1000" b="1" dirty="0">
                <a:latin typeface="メイリオ" panose="020B0604030504040204" pitchFamily="50" charset="-128"/>
                <a:ea typeface="メイリオ" panose="020B0604030504040204" pitchFamily="50" charset="-128"/>
              </a:rPr>
            </a:br>
            <a:r>
              <a:rPr lang="ja-JP" altLang="en-US" sz="1000" dirty="0">
                <a:latin typeface="メイリオ" panose="020B0604030504040204" pitchFamily="50" charset="-128"/>
                <a:ea typeface="メイリオ" panose="020B0604030504040204" pitchFamily="50" charset="-128"/>
              </a:rPr>
              <a:t>オンラインで即⽇作成可能なアカウント。</a:t>
            </a:r>
            <a:endParaRPr lang="en-US" altLang="ja-JP" sz="1000" dirty="0">
              <a:latin typeface="メイリオ" panose="020B0604030504040204" pitchFamily="50" charset="-128"/>
              <a:ea typeface="メイリオ" panose="020B0604030504040204" pitchFamily="50" charset="-128"/>
            </a:endParaRPr>
          </a:p>
          <a:p>
            <a:pPr marL="909638" lvl="1" indent="-228600">
              <a:buFont typeface="+mj-ea"/>
              <a:buAutoNum type="circleNumDbPlain"/>
            </a:pPr>
            <a:r>
              <a:rPr lang="en-US" altLang="ja-JP" sz="1000" b="1" dirty="0" err="1">
                <a:solidFill>
                  <a:srgbClr val="FF0000"/>
                </a:solidFill>
                <a:latin typeface="メイリオ" panose="020B0604030504040204" pitchFamily="50" charset="-128"/>
                <a:ea typeface="メイリオ" panose="020B0604030504040204" pitchFamily="50" charset="-128"/>
              </a:rPr>
              <a:t>gBizID</a:t>
            </a:r>
            <a:r>
              <a:rPr lang="ja-JP" altLang="en-US" sz="1000" b="1" dirty="0">
                <a:solidFill>
                  <a:srgbClr val="FF0000"/>
                </a:solidFill>
                <a:latin typeface="メイリオ" panose="020B0604030504040204" pitchFamily="50" charset="-128"/>
                <a:ea typeface="メイリオ" panose="020B0604030504040204" pitchFamily="50" charset="-128"/>
              </a:rPr>
              <a:t>プライム</a:t>
            </a:r>
            <a:r>
              <a:rPr lang="en-US" altLang="ja-JP" sz="1000" b="1" dirty="0">
                <a:latin typeface="メイリオ" panose="020B0604030504040204" pitchFamily="50" charset="-128"/>
                <a:ea typeface="メイリオ" panose="020B0604030504040204" pitchFamily="50" charset="-128"/>
              </a:rPr>
              <a:t/>
            </a:r>
            <a:br>
              <a:rPr lang="en-US" altLang="ja-JP" sz="1000" b="1" dirty="0">
                <a:latin typeface="メイリオ" panose="020B0604030504040204" pitchFamily="50" charset="-128"/>
                <a:ea typeface="メイリオ" panose="020B0604030504040204" pitchFamily="50" charset="-128"/>
              </a:rPr>
            </a:br>
            <a:r>
              <a:rPr lang="ja-JP" altLang="en-US" sz="1000" dirty="0">
                <a:latin typeface="メイリオ" panose="020B0604030504040204" pitchFamily="50" charset="-128"/>
                <a:ea typeface="メイリオ" panose="020B0604030504040204" pitchFamily="50" charset="-128"/>
              </a:rPr>
              <a:t>印鑑証明書（</a:t>
            </a: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）と登録印鑑で押印した申請書を運⽤センターに郵送し、審査ののち作成される、法⼈代表者、もしくは個⼈事業主のアカウント。</a:t>
            </a:r>
            <a:endParaRPr lang="en-US" altLang="ja-JP" sz="1000" dirty="0">
              <a:latin typeface="メイリオ" panose="020B0604030504040204" pitchFamily="50" charset="-128"/>
              <a:ea typeface="メイリオ" panose="020B0604030504040204" pitchFamily="50" charset="-128"/>
            </a:endParaRPr>
          </a:p>
          <a:p>
            <a:pPr marL="909638" lvl="1" indent="-228600">
              <a:buFont typeface="+mj-ea"/>
              <a:buAutoNum type="circleNumDbPlain"/>
            </a:pPr>
            <a:r>
              <a:rPr lang="en-US" altLang="ja-JP" sz="1000" dirty="0" err="1">
                <a:latin typeface="メイリオ" panose="020B0604030504040204" pitchFamily="50" charset="-128"/>
                <a:ea typeface="メイリオ" panose="020B0604030504040204" pitchFamily="50" charset="-128"/>
              </a:rPr>
              <a:t>gBizID</a:t>
            </a:r>
            <a:r>
              <a:rPr lang="ja-JP" altLang="en-US" sz="1000" dirty="0">
                <a:latin typeface="メイリオ" panose="020B0604030504040204" pitchFamily="50" charset="-128"/>
                <a:ea typeface="メイリオ" panose="020B0604030504040204" pitchFamily="50" charset="-128"/>
              </a:rPr>
              <a:t>メンバー</a:t>
            </a:r>
            <a:r>
              <a:rPr lang="en-US" altLang="ja-JP" sz="1000" b="1" dirty="0">
                <a:latin typeface="メイリオ" panose="020B0604030504040204" pitchFamily="50" charset="-128"/>
                <a:ea typeface="メイリオ" panose="020B0604030504040204" pitchFamily="50" charset="-128"/>
              </a:rPr>
              <a:t/>
            </a:r>
            <a:br>
              <a:rPr lang="en-US" altLang="ja-JP" sz="1000" b="1" dirty="0">
                <a:latin typeface="メイリオ" panose="020B0604030504040204" pitchFamily="50" charset="-128"/>
                <a:ea typeface="メイリオ" panose="020B0604030504040204" pitchFamily="50" charset="-128"/>
              </a:rPr>
            </a:br>
            <a:r>
              <a:rPr lang="ja-JP" altLang="en-US" sz="1000" dirty="0">
                <a:latin typeface="メイリオ" panose="020B0604030504040204" pitchFamily="50" charset="-128"/>
                <a:ea typeface="メイリオ" panose="020B0604030504040204" pitchFamily="50" charset="-128"/>
              </a:rPr>
              <a:t>組織の従業員⽤のアカウントとして、</a:t>
            </a:r>
            <a:r>
              <a:rPr lang="en-US" altLang="ja-JP" sz="1000" dirty="0" err="1">
                <a:latin typeface="メイリオ" panose="020B0604030504040204" pitchFamily="50" charset="-128"/>
                <a:ea typeface="メイリオ" panose="020B0604030504040204" pitchFamily="50" charset="-128"/>
              </a:rPr>
              <a:t>gBiz</a:t>
            </a:r>
            <a:r>
              <a:rPr lang="ja-JP" altLang="en-US" sz="1000" dirty="0">
                <a:latin typeface="メイリオ" panose="020B0604030504040204" pitchFamily="50" charset="-128"/>
                <a:ea typeface="メイリオ" panose="020B0604030504040204" pitchFamily="50" charset="-128"/>
              </a:rPr>
              <a:t>プライムの利⽤者が⾃⾝のマイページで作成するアカウント。</a:t>
            </a:r>
            <a:endParaRPr lang="en-US" altLang="ja-JP" sz="1000" dirty="0">
              <a:latin typeface="メイリオ" panose="020B0604030504040204" pitchFamily="50" charset="-128"/>
              <a:ea typeface="メイリオ" panose="020B0604030504040204" pitchFamily="50" charset="-128"/>
            </a:endParaRPr>
          </a:p>
          <a:p>
            <a:pPr marL="681038" lvl="1"/>
            <a:endParaRPr lang="en-US" altLang="ja-JP" sz="1000" dirty="0">
              <a:solidFill>
                <a:srgbClr val="222222"/>
              </a:solidFill>
              <a:latin typeface="メイリオ" panose="020B0604030504040204" pitchFamily="50" charset="-128"/>
              <a:ea typeface="メイリオ" panose="020B0604030504040204" pitchFamily="50" charset="-128"/>
            </a:endParaRPr>
          </a:p>
          <a:p>
            <a:pPr marL="681038" lvl="1"/>
            <a:r>
              <a:rPr lang="en-US" altLang="ja-JP" sz="1000" dirty="0">
                <a:solidFill>
                  <a:srgbClr val="222222"/>
                </a:solidFill>
                <a:latin typeface="メイリオ" panose="020B0604030504040204" pitchFamily="50" charset="-128"/>
                <a:ea typeface="メイリオ" panose="020B0604030504040204" pitchFamily="50" charset="-128"/>
              </a:rPr>
              <a:t>※</a:t>
            </a:r>
            <a:r>
              <a:rPr lang="ja-JP" altLang="en-US" sz="1000" dirty="0">
                <a:solidFill>
                  <a:srgbClr val="222222"/>
                </a:solidFill>
                <a:latin typeface="メイリオ" panose="020B0604030504040204" pitchFamily="50" charset="-128"/>
                <a:ea typeface="メイリオ" panose="020B0604030504040204" pitchFamily="50" charset="-128"/>
              </a:rPr>
              <a:t>個⼈事業主は、印鑑登録証明書が必要です。</a:t>
            </a:r>
            <a:endParaRPr lang="en-US" altLang="ja-JP" sz="1000" dirty="0">
              <a:solidFill>
                <a:srgbClr val="222222"/>
              </a:solidFill>
              <a:latin typeface="メイリオ" panose="020B0604030504040204" pitchFamily="50" charset="-128"/>
              <a:ea typeface="メイリオ" panose="020B0604030504040204" pitchFamily="50" charset="-128"/>
            </a:endParaRPr>
          </a:p>
          <a:p>
            <a:pPr marL="681038" lvl="1"/>
            <a:endParaRPr lang="ja-JP" altLang="en-US" sz="1000" dirty="0">
              <a:latin typeface="メイリオ" panose="020B0604030504040204" pitchFamily="50" charset="-128"/>
              <a:ea typeface="メイリオ" panose="020B0604030504040204" pitchFamily="50" charset="-128"/>
            </a:endParaRPr>
          </a:p>
          <a:p>
            <a:pPr marL="239713" indent="-228600">
              <a:buFont typeface="+mj-lt"/>
              <a:buAutoNum type="arabicPeriod" startAt="3"/>
            </a:pPr>
            <a:r>
              <a:rPr lang="en-US" altLang="ja-JP" sz="1200" b="1" dirty="0">
                <a:latin typeface="Meiryo UI" panose="020B0604030504040204" pitchFamily="34" charset="-128"/>
                <a:ea typeface="Meiryo UI" panose="020B0604030504040204" pitchFamily="34" charset="-128"/>
              </a:rPr>
              <a:t>G</a:t>
            </a:r>
            <a:r>
              <a:rPr lang="ja-JP" altLang="en-US" sz="1200" b="1" dirty="0">
                <a:latin typeface="Meiryo UI" panose="020B0604030504040204" pitchFamily="34" charset="-128"/>
                <a:ea typeface="Meiryo UI" panose="020B0604030504040204" pitchFamily="34" charset="-128"/>
              </a:rPr>
              <a:t>ビジネス</a:t>
            </a:r>
            <a:r>
              <a:rPr lang="en-US" altLang="ja-JP" sz="1200" b="1" dirty="0">
                <a:latin typeface="Meiryo UI" panose="020B0604030504040204" pitchFamily="34" charset="-128"/>
                <a:ea typeface="Meiryo UI" panose="020B0604030504040204" pitchFamily="34" charset="-128"/>
              </a:rPr>
              <a:t>ID</a:t>
            </a:r>
            <a:r>
              <a:rPr lang="ja-JP" altLang="en-US" sz="1200" b="1" dirty="0">
                <a:latin typeface="Meiryo UI" panose="020B0604030504040204" pitchFamily="34" charset="-128"/>
                <a:ea typeface="Meiryo UI" panose="020B0604030504040204" pitchFamily="34" charset="-128"/>
              </a:rPr>
              <a:t>の申請</a:t>
            </a:r>
            <a:endParaRPr lang="en-US" altLang="ja-JP" sz="1200" b="1" dirty="0">
              <a:latin typeface="Meiryo UI" panose="020B0604030504040204" pitchFamily="34" charset="-128"/>
              <a:ea typeface="Meiryo UI" panose="020B0604030504040204" pitchFamily="34" charset="-128"/>
            </a:endParaRPr>
          </a:p>
          <a:p>
            <a:pPr marL="319088" indent="-95250">
              <a:lnSpc>
                <a:spcPct val="100000"/>
              </a:lnSpc>
              <a:buFont typeface="Arial" panose="020B0604020202020204" pitchFamily="34" charset="0"/>
              <a:buChar char="•"/>
            </a:pPr>
            <a:r>
              <a:rPr lang="en-US" altLang="ja-JP" sz="1000" dirty="0">
                <a:latin typeface="Meiryo UI" panose="020B0604030504040204" pitchFamily="34" charset="-128"/>
                <a:ea typeface="Meiryo UI" panose="020B0604030504040204" pitchFamily="34" charset="-128"/>
              </a:rPr>
              <a:t>G</a:t>
            </a:r>
            <a:r>
              <a:rPr lang="ja-JP" altLang="en-US" sz="1000" dirty="0">
                <a:latin typeface="Meiryo UI" panose="020B0604030504040204" pitchFamily="34" charset="-128"/>
                <a:ea typeface="Meiryo UI" panose="020B0604030504040204" pitchFamily="34" charset="-128"/>
              </a:rPr>
              <a:t>ビジネス</a:t>
            </a:r>
            <a:r>
              <a:rPr lang="en-US" altLang="ja-JP" sz="1000" dirty="0">
                <a:latin typeface="Meiryo UI" panose="020B0604030504040204" pitchFamily="34" charset="-128"/>
                <a:ea typeface="Meiryo UI" panose="020B0604030504040204" pitchFamily="34" charset="-128"/>
              </a:rPr>
              <a:t>ID</a:t>
            </a:r>
            <a:r>
              <a:rPr lang="ja-JP" altLang="en-US" sz="1000" dirty="0" err="1">
                <a:latin typeface="Meiryo UI" panose="020B0604030504040204" pitchFamily="34" charset="-128"/>
                <a:ea typeface="Meiryo UI" panose="020B0604030504040204" pitchFamily="34" charset="-128"/>
              </a:rPr>
              <a:t>への</a:t>
            </a:r>
            <a:r>
              <a:rPr lang="ja-JP" altLang="en-US" sz="1000" dirty="0">
                <a:latin typeface="Meiryo UI" panose="020B0604030504040204" pitchFamily="34" charset="-128"/>
                <a:ea typeface="Meiryo UI" panose="020B0604030504040204" pitchFamily="34" charset="-128"/>
              </a:rPr>
              <a:t>登録は下記の</a:t>
            </a:r>
            <a:r>
              <a:rPr lang="en-US" altLang="ja-JP" sz="1000" dirty="0">
                <a:latin typeface="Meiryo UI" panose="020B0604030504040204" pitchFamily="34" charset="-128"/>
                <a:ea typeface="Meiryo UI" panose="020B0604030504040204" pitchFamily="34" charset="-128"/>
              </a:rPr>
              <a:t>URL</a:t>
            </a:r>
            <a:r>
              <a:rPr lang="ja-JP" altLang="en-US" sz="1000" dirty="0">
                <a:latin typeface="Meiryo UI" panose="020B0604030504040204" pitchFamily="34" charset="-128"/>
                <a:ea typeface="Meiryo UI" panose="020B0604030504040204" pitchFamily="34" charset="-128"/>
              </a:rPr>
              <a:t>から実施してください。</a:t>
            </a:r>
            <a:endParaRPr lang="en-US" altLang="ja-JP" sz="1000" dirty="0">
              <a:latin typeface="Meiryo UI" panose="020B0604030504040204" pitchFamily="34" charset="-128"/>
              <a:ea typeface="Meiryo UI" panose="020B0604030504040204" pitchFamily="34" charset="-128"/>
            </a:endParaRPr>
          </a:p>
          <a:p>
            <a:pPr marL="355600" lvl="1"/>
            <a:r>
              <a:rPr lang="en-US" altLang="ja-JP" sz="1000" dirty="0">
                <a:latin typeface="Meiryo UI" panose="020B0604030504040204" pitchFamily="34" charset="-128"/>
                <a:ea typeface="Meiryo UI" panose="020B0604030504040204" pitchFamily="34" charset="-128"/>
              </a:rPr>
              <a:t>TOP</a:t>
            </a:r>
            <a:r>
              <a:rPr lang="ja-JP" altLang="en-US" sz="1000" dirty="0">
                <a:latin typeface="Meiryo UI" panose="020B0604030504040204" pitchFamily="34" charset="-128"/>
                <a:ea typeface="Meiryo UI" panose="020B0604030504040204" pitchFamily="34" charset="-128"/>
              </a:rPr>
              <a:t>ページ：</a:t>
            </a:r>
            <a:r>
              <a:rPr lang="en-US" altLang="ja-JP" sz="1000" dirty="0">
                <a:latin typeface="Meiryo UI" panose="020B0604030504040204" pitchFamily="34" charset="-128"/>
                <a:ea typeface="Meiryo UI" panose="020B0604030504040204" pitchFamily="34" charset="-128"/>
              </a:rPr>
              <a:t>https://gbiz-id.go.jp/top/</a:t>
            </a:r>
          </a:p>
          <a:p>
            <a:pPr marL="355600" lvl="1"/>
            <a:r>
              <a:rPr lang="ja-JP" altLang="en-US" sz="1000" dirty="0">
                <a:latin typeface="Meiryo UI" panose="020B0604030504040204" pitchFamily="34" charset="-128"/>
                <a:ea typeface="Meiryo UI" panose="020B0604030504040204" pitchFamily="34" charset="-128"/>
              </a:rPr>
              <a:t>マニュアル：</a:t>
            </a:r>
            <a:r>
              <a:rPr lang="en" altLang="ja-JP" sz="1000" dirty="0">
                <a:latin typeface="Meiryo UI" panose="020B0604030504040204" pitchFamily="34" charset="-128"/>
                <a:ea typeface="Meiryo UI" panose="020B0604030504040204" pitchFamily="34" charset="-128"/>
              </a:rPr>
              <a:t> https://gbiz-id.go.jp/top/manual/pdf/QuickManual_Prime_Ver1.1.pdf</a:t>
            </a:r>
            <a:endParaRPr lang="en-US" altLang="ja-JP" sz="1000" dirty="0">
              <a:latin typeface="Meiryo UI" panose="020B0604030504040204" pitchFamily="34" charset="-128"/>
              <a:ea typeface="Meiryo UI" panose="020B0604030504040204" pitchFamily="34" charset="-128"/>
            </a:endParaRPr>
          </a:p>
          <a:p>
            <a:pPr marL="223838">
              <a:lnSpc>
                <a:spcPct val="100000"/>
              </a:lnSpc>
            </a:pPr>
            <a:endParaRPr lang="en-US" altLang="ja-JP" sz="1000" dirty="0">
              <a:latin typeface="Meiryo UI" panose="020B0604030504040204" pitchFamily="34" charset="-128"/>
              <a:ea typeface="Meiryo UI" panose="020B0604030504040204" pitchFamily="34" charset="-128"/>
            </a:endParaRPr>
          </a:p>
          <a:p>
            <a:pPr marL="223838" lvl="0" defTabSz="457200">
              <a:lnSpc>
                <a:spcPct val="100000"/>
              </a:lnSpc>
              <a:spcBef>
                <a:spcPts val="0"/>
              </a:spcBef>
            </a:pPr>
            <a:r>
              <a:rPr kumimoji="0" lang="en-US" altLang="ja-JP" sz="1000" dirty="0">
                <a:solidFill>
                  <a:prstClr val="black"/>
                </a:solidFill>
                <a:latin typeface="Meiryo UI" panose="020B0604030504040204" pitchFamily="34" charset="-128"/>
                <a:ea typeface="Meiryo UI" panose="020B0604030504040204" pitchFamily="34" charset="-128"/>
                <a:cs typeface="+mn-cs"/>
              </a:rPr>
              <a:t/>
            </a:r>
            <a:br>
              <a:rPr kumimoji="0" lang="en-US" altLang="ja-JP" sz="1000" dirty="0">
                <a:solidFill>
                  <a:prstClr val="black"/>
                </a:solidFill>
                <a:latin typeface="Meiryo UI" panose="020B0604030504040204" pitchFamily="34" charset="-128"/>
                <a:ea typeface="Meiryo UI" panose="020B0604030504040204" pitchFamily="34" charset="-128"/>
                <a:cs typeface="+mn-cs"/>
              </a:rPr>
            </a:br>
            <a:r>
              <a:rPr kumimoji="0" lang="en-US" altLang="ja-JP" sz="1000" dirty="0">
                <a:solidFill>
                  <a:prstClr val="black"/>
                </a:solidFill>
                <a:latin typeface="Meiryo UI" panose="020B0604030504040204" pitchFamily="34" charset="-128"/>
                <a:ea typeface="Meiryo UI" panose="020B0604030504040204" pitchFamily="34" charset="-128"/>
                <a:cs typeface="+mn-cs"/>
              </a:rPr>
              <a:t>G</a:t>
            </a:r>
            <a:r>
              <a:rPr kumimoji="0" lang="ja-JP" altLang="en-US" sz="1000" dirty="0">
                <a:solidFill>
                  <a:prstClr val="black"/>
                </a:solidFill>
                <a:latin typeface="Meiryo UI" panose="020B0604030504040204" pitchFamily="34" charset="-128"/>
                <a:ea typeface="Meiryo UI" panose="020B0604030504040204" pitchFamily="34" charset="-128"/>
                <a:cs typeface="+mn-cs"/>
              </a:rPr>
              <a:t>ビジネス</a:t>
            </a:r>
            <a:r>
              <a:rPr kumimoji="0" lang="en-US" altLang="ja-JP" sz="1000" dirty="0">
                <a:solidFill>
                  <a:prstClr val="black"/>
                </a:solidFill>
                <a:latin typeface="Meiryo UI" panose="020B0604030504040204" pitchFamily="34" charset="-128"/>
                <a:ea typeface="Meiryo UI" panose="020B0604030504040204" pitchFamily="34" charset="-128"/>
                <a:cs typeface="+mn-cs"/>
              </a:rPr>
              <a:t>ID</a:t>
            </a:r>
            <a:r>
              <a:rPr kumimoji="0" lang="ja-JP" altLang="en-US" sz="1000" dirty="0">
                <a:solidFill>
                  <a:prstClr val="black"/>
                </a:solidFill>
                <a:latin typeface="Meiryo UI" panose="020B0604030504040204" pitchFamily="34" charset="-128"/>
                <a:ea typeface="Meiryo UI" panose="020B0604030504040204" pitchFamily="34" charset="-128"/>
                <a:cs typeface="+mn-cs"/>
              </a:rPr>
              <a:t>の発行には、</a:t>
            </a:r>
            <a:r>
              <a:rPr kumimoji="0" lang="en-US" altLang="ja-JP" sz="1000" b="1" u="dbl" dirty="0">
                <a:solidFill>
                  <a:prstClr val="black"/>
                </a:solidFill>
                <a:latin typeface="Meiryo UI" panose="020B0604030504040204" pitchFamily="34" charset="-128"/>
                <a:ea typeface="Meiryo UI" panose="020B0604030504040204" pitchFamily="34" charset="-128"/>
                <a:cs typeface="+mn-cs"/>
              </a:rPr>
              <a:t>2~3</a:t>
            </a:r>
            <a:r>
              <a:rPr kumimoji="0" lang="ja-JP" altLang="en-US" sz="1000" b="1" u="dbl" dirty="0">
                <a:solidFill>
                  <a:prstClr val="black"/>
                </a:solidFill>
                <a:latin typeface="Meiryo UI" panose="020B0604030504040204" pitchFamily="34" charset="-128"/>
                <a:ea typeface="Meiryo UI" panose="020B0604030504040204" pitchFamily="34" charset="-128"/>
                <a:cs typeface="+mn-cs"/>
              </a:rPr>
              <a:t>週間かかりますので</a:t>
            </a:r>
            <a:r>
              <a:rPr kumimoji="0" lang="ja-JP" altLang="en-US" sz="1000" dirty="0">
                <a:solidFill>
                  <a:prstClr val="black"/>
                </a:solidFill>
                <a:latin typeface="Meiryo UI" panose="020B0604030504040204" pitchFamily="34" charset="-128"/>
                <a:ea typeface="Meiryo UI" panose="020B0604030504040204" pitchFamily="34" charset="-128"/>
                <a:cs typeface="+mn-cs"/>
              </a:rPr>
              <a:t>、申請期日に対して余裕を持って事前登録をお願いします。</a:t>
            </a:r>
            <a:endParaRPr kumimoji="0" lang="en-US" altLang="ja-JP" sz="1000" dirty="0">
              <a:solidFill>
                <a:prstClr val="black"/>
              </a:solidFill>
              <a:latin typeface="Meiryo UI" panose="020B0604030504040204" pitchFamily="34" charset="-128"/>
              <a:ea typeface="Meiryo UI" panose="020B0604030504040204" pitchFamily="34" charset="-128"/>
              <a:cs typeface="+mn-cs"/>
            </a:endParaRPr>
          </a:p>
          <a:p>
            <a:pPr marL="223838">
              <a:lnSpc>
                <a:spcPct val="100000"/>
              </a:lnSpc>
            </a:pPr>
            <a:endParaRPr lang="ja-JP" altLang="en-US" sz="1000" dirty="0">
              <a:latin typeface="Meiryo UI" panose="020B0604030504040204" pitchFamily="34" charset="-128"/>
              <a:ea typeface="Meiryo UI" panose="020B0604030504040204" pitchFamily="34" charset="-128"/>
            </a:endParaRPr>
          </a:p>
        </p:txBody>
      </p:sp>
      <p:grpSp>
        <p:nvGrpSpPr>
          <p:cNvPr id="7" name="グループ化 6">
            <a:extLst>
              <a:ext uri="{FF2B5EF4-FFF2-40B4-BE49-F238E27FC236}">
                <a16:creationId xmlns:a16="http://schemas.microsoft.com/office/drawing/2014/main" id="{0FA02B19-0F18-7C40-BC4F-10268EDB3EE0}"/>
              </a:ext>
            </a:extLst>
          </p:cNvPr>
          <p:cNvGrpSpPr/>
          <p:nvPr/>
        </p:nvGrpSpPr>
        <p:grpSpPr>
          <a:xfrm>
            <a:off x="209550" y="6494145"/>
            <a:ext cx="6438900" cy="400110"/>
            <a:chOff x="333708" y="6930878"/>
            <a:chExt cx="5730145" cy="400110"/>
          </a:xfrm>
        </p:grpSpPr>
        <p:sp>
          <p:nvSpPr>
            <p:cNvPr id="8" name="正方形/長方形 7">
              <a:extLst>
                <a:ext uri="{FF2B5EF4-FFF2-40B4-BE49-F238E27FC236}">
                  <a16:creationId xmlns:a16="http://schemas.microsoft.com/office/drawing/2014/main" id="{AAB729AC-3281-B646-BAEC-40DDFFBBC58F}"/>
                </a:ext>
              </a:extLst>
            </p:cNvPr>
            <p:cNvSpPr/>
            <p:nvPr/>
          </p:nvSpPr>
          <p:spPr>
            <a:xfrm>
              <a:off x="699329" y="6930878"/>
              <a:ext cx="5364524" cy="400110"/>
            </a:xfrm>
            <a:prstGeom prst="rect">
              <a:avLst/>
            </a:prstGeom>
          </p:spPr>
          <p:txBody>
            <a:bodyPr wrap="square">
              <a:spAutoFit/>
            </a:bodyPr>
            <a:lstStyle/>
            <a:p>
              <a:r>
                <a:rPr lang="en-US" altLang="ja-JP" sz="1000" dirty="0">
                  <a:solidFill>
                    <a:srgbClr val="FF0000"/>
                  </a:solidFill>
                  <a:latin typeface="Meiryo UI" panose="020B0604030504040204" pitchFamily="34" charset="-128"/>
                  <a:ea typeface="Meiryo UI" panose="020B0604030504040204" pitchFamily="34" charset="-128"/>
                </a:rPr>
                <a:t>G</a:t>
              </a:r>
              <a:r>
                <a:rPr lang="ja-JP" altLang="en-US" sz="1000" dirty="0">
                  <a:solidFill>
                    <a:srgbClr val="FF0000"/>
                  </a:solidFill>
                  <a:latin typeface="Meiryo UI" panose="020B0604030504040204" pitchFamily="34" charset="-128"/>
                  <a:ea typeface="Meiryo UI" panose="020B0604030504040204" pitchFamily="34" charset="-128"/>
                </a:rPr>
                <a:t>ビジネス</a:t>
              </a:r>
              <a:r>
                <a:rPr lang="en-US" altLang="ja-JP" sz="1000" dirty="0">
                  <a:solidFill>
                    <a:srgbClr val="FF0000"/>
                  </a:solidFill>
                  <a:latin typeface="Meiryo UI" panose="020B0604030504040204" pitchFamily="34" charset="-128"/>
                  <a:ea typeface="Meiryo UI" panose="020B0604030504040204" pitchFamily="34" charset="-128"/>
                </a:rPr>
                <a:t>ID</a:t>
              </a:r>
              <a:r>
                <a:rPr lang="ja-JP" altLang="en-US" sz="1000" dirty="0">
                  <a:solidFill>
                    <a:srgbClr val="FF0000"/>
                  </a:solidFill>
                  <a:latin typeface="Meiryo UI" panose="020B0604030504040204" pitchFamily="34" charset="-128"/>
                  <a:ea typeface="Meiryo UI" panose="020B0604030504040204" pitchFamily="34" charset="-128"/>
                </a:rPr>
                <a:t>の発行には、</a:t>
              </a:r>
              <a:r>
                <a:rPr lang="en-US" altLang="ja-JP" sz="1000" b="1" u="dbl" dirty="0">
                  <a:solidFill>
                    <a:srgbClr val="FF0000"/>
                  </a:solidFill>
                  <a:latin typeface="Meiryo UI" panose="020B0604030504040204" pitchFamily="34" charset="-128"/>
                  <a:ea typeface="Meiryo UI" panose="020B0604030504040204" pitchFamily="34" charset="-128"/>
                </a:rPr>
                <a:t>2~3</a:t>
              </a:r>
              <a:r>
                <a:rPr lang="ja-JP" altLang="en-US" sz="1000" b="1" u="dbl" dirty="0">
                  <a:solidFill>
                    <a:srgbClr val="FF0000"/>
                  </a:solidFill>
                  <a:latin typeface="Meiryo UI" panose="020B0604030504040204" pitchFamily="34" charset="-128"/>
                  <a:ea typeface="Meiryo UI" panose="020B0604030504040204" pitchFamily="34" charset="-128"/>
                </a:rPr>
                <a:t>週間かかりますので</a:t>
              </a:r>
              <a:r>
                <a:rPr lang="ja-JP" altLang="en-US" sz="1000" dirty="0">
                  <a:solidFill>
                    <a:srgbClr val="FF0000"/>
                  </a:solidFill>
                  <a:latin typeface="Meiryo UI" panose="020B0604030504040204" pitchFamily="34" charset="-128"/>
                  <a:ea typeface="Meiryo UI" panose="020B0604030504040204" pitchFamily="34" charset="-128"/>
                </a:rPr>
                <a:t>、申請期日に対して余裕を持って事前登録をお願いします。</a:t>
              </a:r>
              <a:endParaRPr lang="en-US" altLang="ja-JP" sz="1000" dirty="0">
                <a:solidFill>
                  <a:srgbClr val="FF0000"/>
                </a:solidFill>
                <a:latin typeface="Meiryo UI" panose="020B0604030504040204" pitchFamily="34" charset="-128"/>
                <a:ea typeface="Meiryo UI" panose="020B0604030504040204" pitchFamily="34" charset="-128"/>
              </a:endParaRPr>
            </a:p>
            <a:p>
              <a:r>
                <a:rPr lang="en-US" altLang="ja-JP" sz="1000" b="1" u="sng" dirty="0">
                  <a:solidFill>
                    <a:srgbClr val="FF0000"/>
                  </a:solidFill>
                  <a:latin typeface="Meiryo UI" panose="020B0604030504040204" pitchFamily="34" charset="-128"/>
                  <a:ea typeface="Meiryo UI" panose="020B0604030504040204" pitchFamily="34" charset="-128"/>
                </a:rPr>
                <a:t>G</a:t>
              </a:r>
              <a:r>
                <a:rPr lang="ja-JP" altLang="en-US" sz="1000" b="1" u="sng" dirty="0">
                  <a:solidFill>
                    <a:srgbClr val="FF0000"/>
                  </a:solidFill>
                  <a:latin typeface="Meiryo UI" panose="020B0604030504040204" pitchFamily="34" charset="-128"/>
                  <a:ea typeface="Meiryo UI" panose="020B0604030504040204" pitchFamily="34" charset="-128"/>
                </a:rPr>
                <a:t>ビジネス</a:t>
              </a:r>
              <a:r>
                <a:rPr lang="en-US" altLang="ja-JP" sz="1000" b="1" u="sng" dirty="0">
                  <a:solidFill>
                    <a:srgbClr val="FF0000"/>
                  </a:solidFill>
                  <a:latin typeface="Meiryo UI" panose="020B0604030504040204" pitchFamily="34" charset="-128"/>
                  <a:ea typeface="Meiryo UI" panose="020B0604030504040204" pitchFamily="34" charset="-128"/>
                </a:rPr>
                <a:t>ID</a:t>
              </a:r>
              <a:r>
                <a:rPr lang="ja-JP" altLang="en-US" sz="1000" b="1" u="sng" dirty="0">
                  <a:solidFill>
                    <a:srgbClr val="FF0000"/>
                  </a:solidFill>
                  <a:latin typeface="Meiryo UI" panose="020B0604030504040204" pitchFamily="34" charset="-128"/>
                  <a:ea typeface="Meiryo UI" panose="020B0604030504040204" pitchFamily="34" charset="-128"/>
                </a:rPr>
                <a:t>の発行が間に合わないことに伴う申請期日の猶予は想定してございません</a:t>
              </a:r>
              <a:r>
                <a:rPr lang="ja-JP" altLang="en-US" sz="1000" dirty="0">
                  <a:solidFill>
                    <a:srgbClr val="FF0000"/>
                  </a:solidFill>
                  <a:latin typeface="Meiryo UI" panose="020B0604030504040204" pitchFamily="34" charset="-128"/>
                  <a:ea typeface="Meiryo UI" panose="020B0604030504040204" pitchFamily="34" charset="-128"/>
                </a:rPr>
                <a:t>ので、ご注意ください。</a:t>
              </a:r>
              <a:endParaRPr lang="en-US" altLang="ja-JP" sz="1000" dirty="0">
                <a:solidFill>
                  <a:srgbClr val="FF0000"/>
                </a:solidFill>
                <a:latin typeface="Meiryo UI" panose="020B0604030504040204" pitchFamily="34" charset="-128"/>
                <a:ea typeface="Meiryo UI" panose="020B0604030504040204" pitchFamily="34" charset="-128"/>
              </a:endParaRPr>
            </a:p>
          </p:txBody>
        </p:sp>
        <p:pic>
          <p:nvPicPr>
            <p:cNvPr id="9" name="グラフィックス 8" descr="警告">
              <a:extLst>
                <a:ext uri="{FF2B5EF4-FFF2-40B4-BE49-F238E27FC236}">
                  <a16:creationId xmlns:a16="http://schemas.microsoft.com/office/drawing/2014/main" id="{BDB46A98-DD12-C541-AC61-563B02309C7D}"/>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333708" y="6992449"/>
              <a:ext cx="307746" cy="307746"/>
            </a:xfrm>
            <a:prstGeom prst="rect">
              <a:avLst/>
            </a:prstGeom>
          </p:spPr>
        </p:pic>
      </p:grpSp>
    </p:spTree>
    <p:extLst>
      <p:ext uri="{BB962C8B-B14F-4D97-AF65-F5344CB8AC3E}">
        <p14:creationId xmlns:p14="http://schemas.microsoft.com/office/powerpoint/2010/main" val="2855944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60304D-DC13-48FE-AE87-D873913758CE}"/>
              </a:ext>
            </a:extLst>
          </p:cNvPr>
          <p:cNvSpPr>
            <a:spLocks noGrp="1"/>
          </p:cNvSpPr>
          <p:nvPr>
            <p:ph type="title"/>
          </p:nvPr>
        </p:nvSpPr>
        <p:spPr/>
        <p:txBody>
          <a:bodyPr/>
          <a:lstStyle/>
          <a:p>
            <a:r>
              <a:rPr lang="en-US" altLang="ja-JP" b="1" dirty="0">
                <a:latin typeface="メイリオ" panose="020B0604030504040204" pitchFamily="50" charset="-128"/>
                <a:ea typeface="メイリオ" panose="020B0604030504040204" pitchFamily="50" charset="-128"/>
              </a:rPr>
              <a:t>1-1. </a:t>
            </a:r>
            <a:r>
              <a:rPr lang="en-US" altLang="ja-JP" b="1" dirty="0" err="1"/>
              <a:t>gBizID</a:t>
            </a:r>
            <a:r>
              <a:rPr lang="ja-JP" altLang="en-US" b="1"/>
              <a:t>プライムを申請する</a:t>
            </a:r>
            <a:endParaRPr kumimoji="1" lang="ja-JP" altLang="en-US"/>
          </a:p>
        </p:txBody>
      </p:sp>
      <p:sp>
        <p:nvSpPr>
          <p:cNvPr id="5" name="コンテンツ プレースホルダー 4">
            <a:extLst>
              <a:ext uri="{FF2B5EF4-FFF2-40B4-BE49-F238E27FC236}">
                <a16:creationId xmlns:a16="http://schemas.microsoft.com/office/drawing/2014/main" id="{3B1E9C2A-84A9-F840-8D43-6CB52A175864}"/>
              </a:ext>
            </a:extLst>
          </p:cNvPr>
          <p:cNvSpPr>
            <a:spLocks noGrp="1"/>
          </p:cNvSpPr>
          <p:nvPr>
            <p:ph idx="1"/>
          </p:nvPr>
        </p:nvSpPr>
        <p:spPr>
          <a:xfrm>
            <a:off x="1143000" y="905874"/>
            <a:ext cx="5524501" cy="424722"/>
          </a:xfrm>
        </p:spPr>
        <p:txBody>
          <a:bodyPr/>
          <a:lstStyle/>
          <a:p>
            <a:r>
              <a:rPr lang="en-US" altLang="ja-JP" dirty="0"/>
              <a:t>G</a:t>
            </a:r>
            <a:r>
              <a:rPr lang="ja-JP" altLang="en-US" dirty="0"/>
              <a:t>ビジネス</a:t>
            </a:r>
            <a:r>
              <a:rPr lang="en-US" altLang="ja-JP" dirty="0"/>
              <a:t>ID</a:t>
            </a:r>
            <a:r>
              <a:rPr lang="ja-JP" altLang="en-US" dirty="0"/>
              <a:t>のトップページ（</a:t>
            </a:r>
            <a:r>
              <a:rPr lang="en-US" altLang="ja-JP" dirty="0">
                <a:latin typeface="Meiryo UI" panose="020B0604030504040204" pitchFamily="34" charset="-128"/>
                <a:ea typeface="Meiryo UI" panose="020B0604030504040204" pitchFamily="34" charset="-128"/>
              </a:rPr>
              <a:t>https://gbiz-id.go.jp/top/</a:t>
            </a:r>
            <a:r>
              <a:rPr lang="ja-JP" altLang="en-US" dirty="0"/>
              <a:t>）にアクセスし、</a:t>
            </a:r>
            <a:r>
              <a:rPr lang="en-US" altLang="ja-JP" dirty="0" err="1"/>
              <a:t>gBizID</a:t>
            </a:r>
            <a:r>
              <a:rPr lang="ja-JP" altLang="en-US" dirty="0"/>
              <a:t>プライム作成を押下します。</a:t>
            </a:r>
          </a:p>
        </p:txBody>
      </p:sp>
      <p:grpSp>
        <p:nvGrpSpPr>
          <p:cNvPr id="24" name="グループ化 23">
            <a:extLst>
              <a:ext uri="{FF2B5EF4-FFF2-40B4-BE49-F238E27FC236}">
                <a16:creationId xmlns:a16="http://schemas.microsoft.com/office/drawing/2014/main" id="{0DB2D259-7114-1142-B7EF-A35675A419FD}"/>
              </a:ext>
            </a:extLst>
          </p:cNvPr>
          <p:cNvGrpSpPr/>
          <p:nvPr/>
        </p:nvGrpSpPr>
        <p:grpSpPr>
          <a:xfrm>
            <a:off x="1306287" y="1345753"/>
            <a:ext cx="3879606" cy="2033045"/>
            <a:chOff x="1299861" y="1578617"/>
            <a:chExt cx="4258277" cy="2459984"/>
          </a:xfrm>
        </p:grpSpPr>
        <p:pic>
          <p:nvPicPr>
            <p:cNvPr id="9" name="図 8">
              <a:extLst>
                <a:ext uri="{FF2B5EF4-FFF2-40B4-BE49-F238E27FC236}">
                  <a16:creationId xmlns:a16="http://schemas.microsoft.com/office/drawing/2014/main" id="{D31153E1-1935-CD4C-BB8C-72174D81F3C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299861" y="1578617"/>
              <a:ext cx="4258277" cy="2459984"/>
            </a:xfrm>
            <a:prstGeom prst="rect">
              <a:avLst/>
            </a:prstGeom>
            <a:ln>
              <a:solidFill>
                <a:schemeClr val="tx1"/>
              </a:solidFill>
            </a:ln>
          </p:spPr>
        </p:pic>
        <p:sp>
          <p:nvSpPr>
            <p:cNvPr id="17" name="正方形/長方形 16">
              <a:extLst>
                <a:ext uri="{FF2B5EF4-FFF2-40B4-BE49-F238E27FC236}">
                  <a16:creationId xmlns:a16="http://schemas.microsoft.com/office/drawing/2014/main" id="{A77F641E-1FBC-7747-8FF5-335F1463EE98}"/>
                </a:ext>
              </a:extLst>
            </p:cNvPr>
            <p:cNvSpPr/>
            <p:nvPr/>
          </p:nvSpPr>
          <p:spPr>
            <a:xfrm>
              <a:off x="2053834" y="3385459"/>
              <a:ext cx="1255422" cy="3918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21" name="図 20">
            <a:extLst>
              <a:ext uri="{FF2B5EF4-FFF2-40B4-BE49-F238E27FC236}">
                <a16:creationId xmlns:a16="http://schemas.microsoft.com/office/drawing/2014/main" id="{484EBCD8-1ED1-9A4D-BB0B-60635447A97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306288" y="4432085"/>
            <a:ext cx="3879605" cy="2180831"/>
          </a:xfrm>
          <a:prstGeom prst="rect">
            <a:avLst/>
          </a:prstGeom>
          <a:ln>
            <a:solidFill>
              <a:schemeClr val="tx1"/>
            </a:solidFill>
          </a:ln>
        </p:spPr>
      </p:pic>
      <p:sp>
        <p:nvSpPr>
          <p:cNvPr id="22" name="コンテンツ プレースホルダー 4">
            <a:extLst>
              <a:ext uri="{FF2B5EF4-FFF2-40B4-BE49-F238E27FC236}">
                <a16:creationId xmlns:a16="http://schemas.microsoft.com/office/drawing/2014/main" id="{DB24D16F-2907-784E-9531-F93D0EE523DC}"/>
              </a:ext>
            </a:extLst>
          </p:cNvPr>
          <p:cNvSpPr txBox="1">
            <a:spLocks/>
          </p:cNvSpPr>
          <p:nvPr/>
        </p:nvSpPr>
        <p:spPr>
          <a:xfrm>
            <a:off x="1235242" y="3593196"/>
            <a:ext cx="5524501" cy="590921"/>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en-US" altLang="ja-JP" dirty="0" err="1"/>
              <a:t>gBizID</a:t>
            </a:r>
            <a:r>
              <a:rPr lang="ja-JP" altLang="en-US" dirty="0"/>
              <a:t>プライム申請書作成画面が表示されるので、必要事項を入力して申請を行います。</a:t>
            </a:r>
            <a:r>
              <a:rPr lang="en-US" altLang="ja-JP" dirty="0"/>
              <a:t/>
            </a:r>
            <a:br>
              <a:rPr lang="en-US" altLang="ja-JP" dirty="0"/>
            </a:br>
            <a:r>
              <a:rPr lang="ja-JP" altLang="en-US" dirty="0"/>
              <a:t>詳しい申請方法については、マニュアルを参照してください。</a:t>
            </a:r>
            <a:r>
              <a:rPr lang="en-US" altLang="ja-JP" dirty="0"/>
              <a:t>(</a:t>
            </a:r>
            <a:r>
              <a:rPr lang="ja-JP" altLang="en-US" dirty="0"/>
              <a:t>トップページからも参照可能）</a:t>
            </a:r>
            <a:r>
              <a:rPr lang="en-US" altLang="ja-JP" dirty="0"/>
              <a:t/>
            </a:r>
            <a:br>
              <a:rPr lang="en-US" altLang="ja-JP" dirty="0"/>
            </a:br>
            <a:r>
              <a:rPr lang="en-US" altLang="ja-JP" dirty="0">
                <a:latin typeface="Meiryo UI" panose="020B0604030504040204" pitchFamily="34" charset="-128"/>
                <a:ea typeface="Meiryo UI" panose="020B0604030504040204" pitchFamily="34" charset="-128"/>
              </a:rPr>
              <a:t>https://gbiz-id.go.jp/top/manual/pdf/QuickManual_Prime_Ver1.1.pdf</a:t>
            </a:r>
            <a:endParaRPr lang="en-US" altLang="ja-JP" dirty="0"/>
          </a:p>
        </p:txBody>
      </p:sp>
      <p:sp>
        <p:nvSpPr>
          <p:cNvPr id="23" name="コンテンツ プレースホルダー 4">
            <a:extLst>
              <a:ext uri="{FF2B5EF4-FFF2-40B4-BE49-F238E27FC236}">
                <a16:creationId xmlns:a16="http://schemas.microsoft.com/office/drawing/2014/main" id="{AF34FF74-90D7-2541-8F69-E01EFF2A5E1C}"/>
              </a:ext>
            </a:extLst>
          </p:cNvPr>
          <p:cNvSpPr txBox="1">
            <a:spLocks/>
          </p:cNvSpPr>
          <p:nvPr/>
        </p:nvSpPr>
        <p:spPr>
          <a:xfrm>
            <a:off x="107861" y="6954772"/>
            <a:ext cx="6438901" cy="3970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182563" indent="-182563"/>
            <a:r>
              <a:rPr lang="en-US" altLang="ja-JP" sz="1100" dirty="0"/>
              <a:t>※</a:t>
            </a:r>
            <a:r>
              <a:rPr lang="ja-JP" altLang="en-US" sz="1100"/>
              <a:t>マニュアルは、下記のように「マニュアル」→「利用者向けマニュアル」→「</a:t>
            </a:r>
            <a:r>
              <a:rPr lang="en-US" altLang="ja-JP" sz="1100" dirty="0"/>
              <a:t>G</a:t>
            </a:r>
            <a:r>
              <a:rPr lang="ja-JP" altLang="en-US" sz="1100"/>
              <a:t>ビズ</a:t>
            </a:r>
            <a:r>
              <a:rPr lang="en-US" altLang="ja-JP" sz="1100" dirty="0"/>
              <a:t>ID</a:t>
            </a:r>
            <a:r>
              <a:rPr lang="ja-JP" altLang="en-US" sz="1100"/>
              <a:t>クイックマニュアル</a:t>
            </a:r>
            <a:r>
              <a:rPr lang="en-US" altLang="ja-JP" sz="1100" dirty="0" err="1"/>
              <a:t>gBizID</a:t>
            </a:r>
            <a:r>
              <a:rPr lang="ja-JP" altLang="en-US" sz="1100"/>
              <a:t>プライム編」からも参照できます。</a:t>
            </a:r>
            <a:endParaRPr lang="en-US" altLang="ja-JP" sz="1100" dirty="0"/>
          </a:p>
        </p:txBody>
      </p:sp>
      <p:pic>
        <p:nvPicPr>
          <p:cNvPr id="26" name="図 25">
            <a:extLst>
              <a:ext uri="{FF2B5EF4-FFF2-40B4-BE49-F238E27FC236}">
                <a16:creationId xmlns:a16="http://schemas.microsoft.com/office/drawing/2014/main" id="{F994B43C-A2A0-8145-8299-91F8E9DFC20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391730" y="7446874"/>
            <a:ext cx="3871161" cy="1719651"/>
          </a:xfrm>
          <a:prstGeom prst="rect">
            <a:avLst/>
          </a:prstGeom>
          <a:ln>
            <a:solidFill>
              <a:schemeClr val="tx1"/>
            </a:solidFill>
          </a:ln>
        </p:spPr>
      </p:pic>
      <p:sp>
        <p:nvSpPr>
          <p:cNvPr id="27" name="正方形/長方形 26">
            <a:extLst>
              <a:ext uri="{FF2B5EF4-FFF2-40B4-BE49-F238E27FC236}">
                <a16:creationId xmlns:a16="http://schemas.microsoft.com/office/drawing/2014/main" id="{4676A912-8E5A-E04F-9647-921E3D8815EB}"/>
              </a:ext>
            </a:extLst>
          </p:cNvPr>
          <p:cNvSpPr/>
          <p:nvPr/>
        </p:nvSpPr>
        <p:spPr>
          <a:xfrm>
            <a:off x="3147153" y="7551860"/>
            <a:ext cx="708653" cy="15108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F02FDCB-7DFC-6A40-AF95-EAA35F47BABD}"/>
              </a:ext>
            </a:extLst>
          </p:cNvPr>
          <p:cNvSpPr/>
          <p:nvPr/>
        </p:nvSpPr>
        <p:spPr>
          <a:xfrm>
            <a:off x="1600030" y="8819465"/>
            <a:ext cx="1519060" cy="15108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四角形: 角を丸くする 10">
            <a:extLst>
              <a:ext uri="{FF2B5EF4-FFF2-40B4-BE49-F238E27FC236}">
                <a16:creationId xmlns:a16="http://schemas.microsoft.com/office/drawing/2014/main" id="{20220CB9-EC19-3449-BD8E-E719BBCBDC3E}"/>
              </a:ext>
            </a:extLst>
          </p:cNvPr>
          <p:cNvSpPr/>
          <p:nvPr/>
        </p:nvSpPr>
        <p:spPr>
          <a:xfrm>
            <a:off x="228600" y="905874"/>
            <a:ext cx="914400" cy="35343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sp>
        <p:nvSpPr>
          <p:cNvPr id="30" name="四角形: 角を丸くする 10">
            <a:extLst>
              <a:ext uri="{FF2B5EF4-FFF2-40B4-BE49-F238E27FC236}">
                <a16:creationId xmlns:a16="http://schemas.microsoft.com/office/drawing/2014/main" id="{76B431F2-F93C-3541-AAA6-E9F3AD21DEFC}"/>
              </a:ext>
            </a:extLst>
          </p:cNvPr>
          <p:cNvSpPr/>
          <p:nvPr/>
        </p:nvSpPr>
        <p:spPr>
          <a:xfrm>
            <a:off x="228600" y="3605441"/>
            <a:ext cx="914400" cy="521873"/>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2</a:t>
            </a:r>
            <a:endParaRPr kumimoji="1" lang="ja-JP" altLang="en-US"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88475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図 32">
            <a:extLst>
              <a:ext uri="{FF2B5EF4-FFF2-40B4-BE49-F238E27FC236}">
                <a16:creationId xmlns:a16="http://schemas.microsoft.com/office/drawing/2014/main" id="{4DC148A1-F3F4-1B41-95A3-2AEDEC2CD4B2}"/>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70913" y="3434222"/>
            <a:ext cx="4454583" cy="6261676"/>
          </a:xfrm>
          <a:prstGeom prst="rect">
            <a:avLst/>
          </a:prstGeom>
          <a:ln>
            <a:solidFill>
              <a:schemeClr val="tx1"/>
            </a:solidFill>
          </a:ln>
        </p:spPr>
      </p:pic>
      <p:sp>
        <p:nvSpPr>
          <p:cNvPr id="3" name="タイトル 2">
            <a:extLst>
              <a:ext uri="{FF2B5EF4-FFF2-40B4-BE49-F238E27FC236}">
                <a16:creationId xmlns:a16="http://schemas.microsoft.com/office/drawing/2014/main" id="{C97139F1-49E7-9043-B01B-ED068C937BCD}"/>
              </a:ext>
            </a:extLst>
          </p:cNvPr>
          <p:cNvSpPr>
            <a:spLocks noGrp="1"/>
          </p:cNvSpPr>
          <p:nvPr>
            <p:ph type="title"/>
          </p:nvPr>
        </p:nvSpPr>
        <p:spPr/>
        <p:txBody>
          <a:bodyPr/>
          <a:lstStyle/>
          <a:p>
            <a:r>
              <a:rPr lang="en-US" altLang="ja-JP" dirty="0">
                <a:latin typeface="メイリオ" panose="020B0604030504040204" pitchFamily="50" charset="-128"/>
                <a:ea typeface="メイリオ" panose="020B0604030504040204" pitchFamily="50" charset="-128"/>
              </a:rPr>
              <a:t>1-2. </a:t>
            </a:r>
            <a:r>
              <a:rPr lang="en-US" altLang="ja-JP" dirty="0" err="1"/>
              <a:t>jGrants</a:t>
            </a:r>
            <a:r>
              <a:rPr lang="ja-JP" altLang="en-US"/>
              <a:t>で公募要領等を確認し、必要書類をダウンロードする</a:t>
            </a:r>
            <a:endParaRPr kumimoji="1" lang="ja-JP" altLang="en-US"/>
          </a:p>
        </p:txBody>
      </p:sp>
      <p:sp>
        <p:nvSpPr>
          <p:cNvPr id="4" name="コンテンツ プレースホルダー 3">
            <a:extLst>
              <a:ext uri="{FF2B5EF4-FFF2-40B4-BE49-F238E27FC236}">
                <a16:creationId xmlns:a16="http://schemas.microsoft.com/office/drawing/2014/main" id="{FCF4B6C8-01A0-5949-B941-DF8A9B3C8A26}"/>
              </a:ext>
            </a:extLst>
          </p:cNvPr>
          <p:cNvSpPr>
            <a:spLocks noGrp="1"/>
          </p:cNvSpPr>
          <p:nvPr>
            <p:ph idx="1"/>
          </p:nvPr>
        </p:nvSpPr>
        <p:spPr>
          <a:xfrm>
            <a:off x="1121032" y="905145"/>
            <a:ext cx="5274876" cy="183384"/>
          </a:xfrm>
        </p:spPr>
        <p:txBody>
          <a:bodyPr/>
          <a:lstStyle/>
          <a:p>
            <a:r>
              <a:rPr kumimoji="1" lang="ja-JP" altLang="en-US"/>
              <a:t>下記の</a:t>
            </a:r>
            <a:r>
              <a:rPr kumimoji="1" lang="en-US" altLang="ja-JP" dirty="0"/>
              <a:t>URL</a:t>
            </a:r>
            <a:r>
              <a:rPr lang="ja-JP" altLang="en-US"/>
              <a:t>から</a:t>
            </a:r>
            <a:r>
              <a:rPr kumimoji="1" lang="en-US" altLang="ja-JP" dirty="0" err="1"/>
              <a:t>jGrants</a:t>
            </a:r>
            <a:r>
              <a:rPr kumimoji="1" lang="ja-JP" altLang="en-US"/>
              <a:t>のトップページへアクセスします。</a:t>
            </a:r>
          </a:p>
        </p:txBody>
      </p:sp>
      <p:sp>
        <p:nvSpPr>
          <p:cNvPr id="8" name="タイトル 1">
            <a:extLst>
              <a:ext uri="{FF2B5EF4-FFF2-40B4-BE49-F238E27FC236}">
                <a16:creationId xmlns:a16="http://schemas.microsoft.com/office/drawing/2014/main" id="{7941CC11-3C7A-8D49-9215-36C59AFDC0A8}"/>
              </a:ext>
            </a:extLst>
          </p:cNvPr>
          <p:cNvSpPr txBox="1">
            <a:spLocks/>
          </p:cNvSpPr>
          <p:nvPr/>
        </p:nvSpPr>
        <p:spPr>
          <a:xfrm>
            <a:off x="228600" y="1857883"/>
            <a:ext cx="6167308" cy="935665"/>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nSpc>
                <a:spcPct val="100000"/>
              </a:lnSpc>
            </a:pPr>
            <a:r>
              <a:rPr lang="en-US" altLang="ja-JP" sz="1100" dirty="0" err="1">
                <a:latin typeface="メイリオ" panose="020B0604030504040204" pitchFamily="50" charset="-128"/>
                <a:ea typeface="メイリオ" panose="020B0604030504040204" pitchFamily="50" charset="-128"/>
              </a:rPr>
              <a:t>jGrants</a:t>
            </a:r>
            <a:r>
              <a:rPr lang="ja-JP" altLang="en-US" sz="1100" dirty="0">
                <a:latin typeface="メイリオ" panose="020B0604030504040204" pitchFamily="50" charset="-128"/>
                <a:ea typeface="メイリオ" panose="020B0604030504040204" pitchFamily="50" charset="-128"/>
              </a:rPr>
              <a:t>の動作環境は以下のとおりです。下記のブラウザの最新バージョンをご利用ください。</a:t>
            </a:r>
            <a:endParaRPr lang="en-US" altLang="ja-JP" sz="1100" dirty="0">
              <a:latin typeface="メイリオ" panose="020B0604030504040204" pitchFamily="50" charset="-128"/>
              <a:ea typeface="メイリオ" panose="020B0604030504040204" pitchFamily="50" charset="-128"/>
            </a:endParaRPr>
          </a:p>
          <a:p>
            <a:pPr>
              <a:lnSpc>
                <a:spcPct val="100000"/>
              </a:lnSpc>
            </a:pPr>
            <a:r>
              <a:rPr lang="ja-JP" altLang="en-US" sz="1100" dirty="0">
                <a:latin typeface="メイリオ" panose="020B0604030504040204" pitchFamily="50" charset="-128"/>
                <a:ea typeface="メイリオ" panose="020B0604030504040204" pitchFamily="50" charset="-128"/>
              </a:rPr>
              <a:t>　　</a:t>
            </a:r>
            <a:r>
              <a:rPr lang="en-US" altLang="ja-JP" sz="1100" dirty="0">
                <a:latin typeface="メイリオ" panose="020B0604030504040204" pitchFamily="50" charset="-128"/>
                <a:ea typeface="メイリオ" panose="020B0604030504040204" pitchFamily="50" charset="-128"/>
              </a:rPr>
              <a:t>Windows</a:t>
            </a:r>
            <a:r>
              <a:rPr lang="ja-JP" altLang="en-US" sz="1100" dirty="0">
                <a:latin typeface="メイリオ" panose="020B0604030504040204" pitchFamily="50" charset="-128"/>
                <a:ea typeface="メイリオ" panose="020B0604030504040204" pitchFamily="50" charset="-128"/>
              </a:rPr>
              <a:t>の場合： </a:t>
            </a:r>
            <a:r>
              <a:rPr lang="en-US" altLang="ja-JP" sz="1100" dirty="0">
                <a:latin typeface="メイリオ" panose="020B0604030504040204" pitchFamily="50" charset="-128"/>
                <a:ea typeface="メイリオ" panose="020B0604030504040204" pitchFamily="50" charset="-128"/>
              </a:rPr>
              <a:t>edge</a:t>
            </a:r>
            <a:r>
              <a:rPr lang="ja-JP" altLang="en-US" sz="1100" dirty="0" err="1">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chrome</a:t>
            </a:r>
            <a:r>
              <a:rPr lang="ja-JP" altLang="en-US" sz="1100" dirty="0" err="1">
                <a:latin typeface="メイリオ" panose="020B0604030504040204" pitchFamily="50" charset="-128"/>
                <a:ea typeface="メイリオ" panose="020B0604030504040204" pitchFamily="50" charset="-128"/>
              </a:rPr>
              <a:t>、</a:t>
            </a:r>
            <a:r>
              <a:rPr lang="en-US" altLang="ja-JP" sz="1100" dirty="0" err="1">
                <a:latin typeface="メイリオ" panose="020B0604030504040204" pitchFamily="50" charset="-128"/>
                <a:ea typeface="メイリオ" panose="020B0604030504040204" pitchFamily="50" charset="-128"/>
              </a:rPr>
              <a:t>firefox</a:t>
            </a:r>
            <a:endParaRPr lang="ja-JP" altLang="ja-JP" sz="1100" dirty="0">
              <a:latin typeface="メイリオ" panose="020B0604030504040204" pitchFamily="50" charset="-128"/>
              <a:ea typeface="メイリオ" panose="020B0604030504040204" pitchFamily="50" charset="-128"/>
            </a:endParaRPr>
          </a:p>
          <a:p>
            <a:pPr>
              <a:lnSpc>
                <a:spcPct val="100000"/>
              </a:lnSpc>
            </a:pPr>
            <a:r>
              <a:rPr lang="ja-JP" altLang="en-US" sz="1100" dirty="0">
                <a:latin typeface="メイリオ" panose="020B0604030504040204" pitchFamily="50" charset="-128"/>
                <a:ea typeface="メイリオ" panose="020B0604030504040204" pitchFamily="50" charset="-128"/>
              </a:rPr>
              <a:t>　　</a:t>
            </a:r>
            <a:r>
              <a:rPr lang="en-US" altLang="ja-JP" sz="1100" dirty="0">
                <a:latin typeface="メイリオ" panose="020B0604030504040204" pitchFamily="50" charset="-128"/>
                <a:ea typeface="メイリオ" panose="020B0604030504040204" pitchFamily="50" charset="-128"/>
              </a:rPr>
              <a:t>macOS</a:t>
            </a:r>
            <a:r>
              <a:rPr lang="ja-JP" altLang="en-US" sz="1100" dirty="0">
                <a:latin typeface="メイリオ" panose="020B0604030504040204" pitchFamily="50" charset="-128"/>
                <a:ea typeface="メイリオ" panose="020B0604030504040204" pitchFamily="50" charset="-128"/>
              </a:rPr>
              <a:t>の場合　： </a:t>
            </a:r>
            <a:r>
              <a:rPr lang="en-US" altLang="ja-JP" sz="1100" dirty="0">
                <a:latin typeface="メイリオ" panose="020B0604030504040204" pitchFamily="50" charset="-128"/>
                <a:ea typeface="メイリオ" panose="020B0604030504040204" pitchFamily="50" charset="-128"/>
              </a:rPr>
              <a:t>safari</a:t>
            </a:r>
            <a:r>
              <a:rPr lang="ja-JP" altLang="en-US" sz="1100" dirty="0" err="1">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chrome</a:t>
            </a:r>
            <a:r>
              <a:rPr lang="ja-JP" altLang="en-US" sz="1100" dirty="0" err="1">
                <a:latin typeface="メイリオ" panose="020B0604030504040204" pitchFamily="50" charset="-128"/>
                <a:ea typeface="メイリオ" panose="020B0604030504040204" pitchFamily="50" charset="-128"/>
              </a:rPr>
              <a:t>、</a:t>
            </a:r>
            <a:r>
              <a:rPr lang="en-US" altLang="ja-JP" sz="1100" dirty="0" err="1">
                <a:latin typeface="メイリオ" panose="020B0604030504040204" pitchFamily="50" charset="-128"/>
                <a:ea typeface="メイリオ" panose="020B0604030504040204" pitchFamily="50" charset="-128"/>
              </a:rPr>
              <a:t>firefox</a:t>
            </a:r>
            <a:endParaRPr lang="en-US" altLang="ja-JP" sz="1100" dirty="0">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14A912BD-2D84-E046-AEBA-E2BAF941E42E}"/>
              </a:ext>
            </a:extLst>
          </p:cNvPr>
          <p:cNvSpPr/>
          <p:nvPr/>
        </p:nvSpPr>
        <p:spPr>
          <a:xfrm>
            <a:off x="661229" y="2664731"/>
            <a:ext cx="5968171" cy="430887"/>
          </a:xfrm>
          <a:prstGeom prst="rect">
            <a:avLst/>
          </a:prstGeom>
        </p:spPr>
        <p:txBody>
          <a:bodyPr wrap="square">
            <a:spAutoFit/>
          </a:bodyPr>
          <a:lstStyle/>
          <a:p>
            <a:r>
              <a:rPr lang="en-US" altLang="ja-JP" sz="1100" dirty="0">
                <a:solidFill>
                  <a:srgbClr val="FF0000"/>
                </a:solidFill>
                <a:latin typeface="Meiryo UI" panose="020B0604030504040204" pitchFamily="50" charset="-128"/>
                <a:ea typeface="Meiryo UI" panose="020B0604030504040204" pitchFamily="50" charset="-128"/>
              </a:rPr>
              <a:t>IE</a:t>
            </a:r>
            <a:r>
              <a:rPr lang="ja-JP" altLang="en-US" sz="1100" dirty="0">
                <a:solidFill>
                  <a:srgbClr val="FF0000"/>
                </a:solidFill>
                <a:latin typeface="Meiryo UI" panose="020B0604030504040204" pitchFamily="50" charset="-128"/>
                <a:ea typeface="Meiryo UI" panose="020B0604030504040204" pitchFamily="50" charset="-128"/>
              </a:rPr>
              <a:t>（インターネットエクスプローラー）からもアクセスは可能ですが、画面が正しく出力されないなど円滑な使用に支障が想定されます。動作環境に適したブラウザをインストールのうえ、操作をお願いします。</a:t>
            </a:r>
          </a:p>
        </p:txBody>
      </p:sp>
      <p:sp>
        <p:nvSpPr>
          <p:cNvPr id="10" name="タイトル 1">
            <a:extLst>
              <a:ext uri="{FF2B5EF4-FFF2-40B4-BE49-F238E27FC236}">
                <a16:creationId xmlns:a16="http://schemas.microsoft.com/office/drawing/2014/main" id="{E02123BD-114F-3340-853B-73DBB539EC84}"/>
              </a:ext>
            </a:extLst>
          </p:cNvPr>
          <p:cNvSpPr txBox="1">
            <a:spLocks/>
          </p:cNvSpPr>
          <p:nvPr/>
        </p:nvSpPr>
        <p:spPr>
          <a:xfrm>
            <a:off x="228600" y="1303972"/>
            <a:ext cx="6167308" cy="669396"/>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nSpc>
                <a:spcPct val="100000"/>
              </a:lnSpc>
            </a:pPr>
            <a:r>
              <a:rPr lang="en-US" altLang="ja-JP" sz="1400" b="1" dirty="0" err="1">
                <a:solidFill>
                  <a:schemeClr val="accent1"/>
                </a:solidFill>
                <a:latin typeface="メイリオ" panose="020B0604030504040204" pitchFamily="50" charset="-128"/>
                <a:ea typeface="メイリオ" panose="020B0604030504040204" pitchFamily="50" charset="-128"/>
              </a:rPr>
              <a:t>jGrants</a:t>
            </a:r>
            <a:r>
              <a:rPr lang="ja-JP" altLang="en-US" sz="1400" b="1" dirty="0">
                <a:solidFill>
                  <a:schemeClr val="accent1"/>
                </a:solidFill>
                <a:latin typeface="メイリオ" panose="020B0604030504040204" pitchFamily="50" charset="-128"/>
                <a:ea typeface="メイリオ" panose="020B0604030504040204" pitchFamily="50" charset="-128"/>
              </a:rPr>
              <a:t>の</a:t>
            </a:r>
            <a:r>
              <a:rPr lang="en-US" altLang="ja-JP" sz="1400" b="1" dirty="0">
                <a:solidFill>
                  <a:schemeClr val="accent1"/>
                </a:solidFill>
                <a:latin typeface="メイリオ" panose="020B0604030504040204" pitchFamily="50" charset="-128"/>
                <a:ea typeface="メイリオ" panose="020B0604030504040204" pitchFamily="50" charset="-128"/>
              </a:rPr>
              <a:t>URL</a:t>
            </a:r>
          </a:p>
          <a:p>
            <a:pPr>
              <a:lnSpc>
                <a:spcPct val="100000"/>
              </a:lnSpc>
            </a:pPr>
            <a:r>
              <a:rPr lang="en-US" altLang="ja-JP" sz="2100" b="1" dirty="0">
                <a:latin typeface="メイリオ" panose="020B0604030504040204" pitchFamily="50" charset="-128"/>
                <a:ea typeface="メイリオ" panose="020B0604030504040204" pitchFamily="50" charset="-128"/>
              </a:rPr>
              <a:t>https://jgrants.go.jp</a:t>
            </a:r>
          </a:p>
        </p:txBody>
      </p:sp>
      <p:pic>
        <p:nvPicPr>
          <p:cNvPr id="11" name="グラフィックス 10" descr="警告">
            <a:extLst>
              <a:ext uri="{FF2B5EF4-FFF2-40B4-BE49-F238E27FC236}">
                <a16:creationId xmlns:a16="http://schemas.microsoft.com/office/drawing/2014/main" id="{7D6E9037-63F2-1040-A7E7-ED2C231E9B0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353483" y="2726302"/>
            <a:ext cx="307746" cy="307746"/>
          </a:xfrm>
          <a:prstGeom prst="rect">
            <a:avLst/>
          </a:prstGeom>
        </p:spPr>
      </p:pic>
      <p:sp>
        <p:nvSpPr>
          <p:cNvPr id="14" name="正方形/長方形 13">
            <a:extLst>
              <a:ext uri="{FF2B5EF4-FFF2-40B4-BE49-F238E27FC236}">
                <a16:creationId xmlns:a16="http://schemas.microsoft.com/office/drawing/2014/main" id="{3515D1A9-0B25-3844-8EBF-2F70B09E86D8}"/>
              </a:ext>
            </a:extLst>
          </p:cNvPr>
          <p:cNvSpPr/>
          <p:nvPr/>
        </p:nvSpPr>
        <p:spPr>
          <a:xfrm>
            <a:off x="930533" y="4457959"/>
            <a:ext cx="2927662" cy="37702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D88C9E51-6C2B-8C49-9750-E8E2AB91A035}"/>
              </a:ext>
            </a:extLst>
          </p:cNvPr>
          <p:cNvSpPr/>
          <p:nvPr/>
        </p:nvSpPr>
        <p:spPr>
          <a:xfrm>
            <a:off x="931500" y="4896005"/>
            <a:ext cx="2927662" cy="63067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0110F09-5BA3-7645-8289-59A5AA1FAB16}"/>
              </a:ext>
            </a:extLst>
          </p:cNvPr>
          <p:cNvSpPr/>
          <p:nvPr/>
        </p:nvSpPr>
        <p:spPr>
          <a:xfrm>
            <a:off x="930914" y="5612685"/>
            <a:ext cx="2927662" cy="71883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1D8675D7-98F0-CE44-86E9-DC0F86903A22}"/>
              </a:ext>
            </a:extLst>
          </p:cNvPr>
          <p:cNvSpPr/>
          <p:nvPr/>
        </p:nvSpPr>
        <p:spPr>
          <a:xfrm>
            <a:off x="930533" y="6387329"/>
            <a:ext cx="2927662" cy="296870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コネクタ 17">
            <a:extLst>
              <a:ext uri="{FF2B5EF4-FFF2-40B4-BE49-F238E27FC236}">
                <a16:creationId xmlns:a16="http://schemas.microsoft.com/office/drawing/2014/main" id="{62406F83-CF31-A040-AF3A-D6D8637707BB}"/>
              </a:ext>
            </a:extLst>
          </p:cNvPr>
          <p:cNvCxnSpPr>
            <a:cxnSpLocks/>
            <a:stCxn id="17" idx="3"/>
            <a:endCxn id="19" idx="1"/>
          </p:cNvCxnSpPr>
          <p:nvPr/>
        </p:nvCxnSpPr>
        <p:spPr>
          <a:xfrm>
            <a:off x="3858195" y="7871682"/>
            <a:ext cx="723450" cy="0"/>
          </a:xfrm>
          <a:prstGeom prst="line">
            <a:avLst/>
          </a:prstGeom>
          <a:ln>
            <a:solidFill>
              <a:srgbClr val="FF0000"/>
            </a:solidFill>
          </a:ln>
        </p:spPr>
        <p:style>
          <a:lnRef idx="1">
            <a:schemeClr val="accent3"/>
          </a:lnRef>
          <a:fillRef idx="0">
            <a:schemeClr val="accent3"/>
          </a:fillRef>
          <a:effectRef idx="0">
            <a:schemeClr val="accent3"/>
          </a:effectRef>
          <a:fontRef idx="minor">
            <a:schemeClr val="tx1"/>
          </a:fontRef>
        </p:style>
      </p:cxnSp>
      <p:sp>
        <p:nvSpPr>
          <p:cNvPr id="19" name="四角形: 角を丸くする 28">
            <a:extLst>
              <a:ext uri="{FF2B5EF4-FFF2-40B4-BE49-F238E27FC236}">
                <a16:creationId xmlns:a16="http://schemas.microsoft.com/office/drawing/2014/main" id="{185D558C-83BD-F74C-88F0-7327F9B28AFD}"/>
              </a:ext>
            </a:extLst>
          </p:cNvPr>
          <p:cNvSpPr/>
          <p:nvPr/>
        </p:nvSpPr>
        <p:spPr>
          <a:xfrm>
            <a:off x="4581645" y="7288776"/>
            <a:ext cx="2047754" cy="116581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a:solidFill>
                  <a:schemeClr val="tx1"/>
                </a:solidFill>
                <a:latin typeface="Meiryo UI" panose="020B0604030504040204" pitchFamily="50" charset="-128"/>
                <a:ea typeface="Meiryo UI" panose="020B0604030504040204" pitchFamily="50" charset="-128"/>
              </a:rPr>
              <a:t>公募が開始されている補助金の一部が表示されます。</a:t>
            </a:r>
            <a:r>
              <a:rPr kumimoji="1" lang="en-US" altLang="ja-JP" sz="1050" dirty="0">
                <a:solidFill>
                  <a:schemeClr val="tx1"/>
                </a:solidFill>
                <a:latin typeface="Meiryo UI" panose="020B0604030504040204" pitchFamily="50" charset="-128"/>
                <a:ea typeface="Meiryo UI" panose="020B0604030504040204" pitchFamily="50" charset="-128"/>
              </a:rPr>
              <a:t/>
            </a:r>
            <a:br>
              <a:rPr kumimoji="1" lang="en-US" altLang="ja-JP" sz="1050" dirty="0">
                <a:solidFill>
                  <a:schemeClr val="tx1"/>
                </a:solidFill>
                <a:latin typeface="Meiryo UI" panose="020B0604030504040204" pitchFamily="50" charset="-128"/>
                <a:ea typeface="Meiryo UI" panose="020B0604030504040204" pitchFamily="50" charset="-128"/>
              </a:rPr>
            </a:br>
            <a:r>
              <a:rPr kumimoji="1" lang="ja-JP" altLang="en-US" sz="1050">
                <a:solidFill>
                  <a:schemeClr val="tx1"/>
                </a:solidFill>
                <a:latin typeface="Meiryo UI" panose="020B0604030504040204" pitchFamily="50" charset="-128"/>
                <a:ea typeface="Meiryo UI" panose="020B0604030504040204" pitchFamily="50" charset="-128"/>
              </a:rPr>
              <a:t>「補助金の一覧を見る」ボタンを押下すると補助金一覧画面が表示され、全ての補助金が表示されます。</a:t>
            </a:r>
            <a:endParaRPr kumimoji="1" lang="en-US" altLang="ja-JP" sz="1050" dirty="0">
              <a:solidFill>
                <a:schemeClr val="tx1"/>
              </a:solidFill>
              <a:latin typeface="Meiryo UI" panose="020B0604030504040204" pitchFamily="50" charset="-128"/>
              <a:ea typeface="Meiryo UI" panose="020B0604030504040204" pitchFamily="50" charset="-128"/>
            </a:endParaRPr>
          </a:p>
        </p:txBody>
      </p:sp>
      <p:cxnSp>
        <p:nvCxnSpPr>
          <p:cNvPr id="24" name="直線コネクタ 23">
            <a:extLst>
              <a:ext uri="{FF2B5EF4-FFF2-40B4-BE49-F238E27FC236}">
                <a16:creationId xmlns:a16="http://schemas.microsoft.com/office/drawing/2014/main" id="{6796914C-A3FC-7946-9804-513E8D2AF898}"/>
              </a:ext>
            </a:extLst>
          </p:cNvPr>
          <p:cNvCxnSpPr>
            <a:cxnSpLocks/>
            <a:stCxn id="16" idx="3"/>
            <a:endCxn id="25" idx="1"/>
          </p:cNvCxnSpPr>
          <p:nvPr/>
        </p:nvCxnSpPr>
        <p:spPr>
          <a:xfrm>
            <a:off x="3858576" y="5972101"/>
            <a:ext cx="761169" cy="194463"/>
          </a:xfrm>
          <a:prstGeom prst="line">
            <a:avLst/>
          </a:prstGeom>
          <a:ln>
            <a:solidFill>
              <a:srgbClr val="FF0000"/>
            </a:solidFill>
          </a:ln>
        </p:spPr>
        <p:style>
          <a:lnRef idx="1">
            <a:schemeClr val="accent3"/>
          </a:lnRef>
          <a:fillRef idx="0">
            <a:schemeClr val="accent3"/>
          </a:fillRef>
          <a:effectRef idx="0">
            <a:schemeClr val="accent3"/>
          </a:effectRef>
          <a:fontRef idx="minor">
            <a:schemeClr val="tx1"/>
          </a:fontRef>
        </p:style>
      </p:cxnSp>
      <p:sp>
        <p:nvSpPr>
          <p:cNvPr id="25" name="四角形: 角を丸くする 28">
            <a:extLst>
              <a:ext uri="{FF2B5EF4-FFF2-40B4-BE49-F238E27FC236}">
                <a16:creationId xmlns:a16="http://schemas.microsoft.com/office/drawing/2014/main" id="{5AEC0466-FAAF-CC45-89B8-789B53ECE12D}"/>
              </a:ext>
            </a:extLst>
          </p:cNvPr>
          <p:cNvSpPr/>
          <p:nvPr/>
        </p:nvSpPr>
        <p:spPr>
          <a:xfrm>
            <a:off x="4619745" y="5903038"/>
            <a:ext cx="2047754" cy="52705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050" dirty="0" err="1">
                <a:solidFill>
                  <a:schemeClr val="tx1"/>
                </a:solidFill>
                <a:latin typeface="Meiryo UI" panose="020B0604030504040204" pitchFamily="50" charset="-128"/>
                <a:ea typeface="Meiryo UI" panose="020B0604030504040204" pitchFamily="50" charset="-128"/>
              </a:rPr>
              <a:t>jGrants</a:t>
            </a:r>
            <a:r>
              <a:rPr kumimoji="1" lang="ja-JP" altLang="en-US" sz="1050" dirty="0">
                <a:solidFill>
                  <a:schemeClr val="tx1"/>
                </a:solidFill>
                <a:latin typeface="Meiryo UI" panose="020B0604030504040204" pitchFamily="50" charset="-128"/>
                <a:ea typeface="Meiryo UI" panose="020B0604030504040204" pitchFamily="50" charset="-128"/>
              </a:rPr>
              <a:t>の利用方法に関するよくある問合せが表示されます。</a:t>
            </a:r>
          </a:p>
        </p:txBody>
      </p:sp>
      <p:cxnSp>
        <p:nvCxnSpPr>
          <p:cNvPr id="26" name="直線コネクタ 25">
            <a:extLst>
              <a:ext uri="{FF2B5EF4-FFF2-40B4-BE49-F238E27FC236}">
                <a16:creationId xmlns:a16="http://schemas.microsoft.com/office/drawing/2014/main" id="{1A17609B-E819-7046-9F9B-B37817A35B08}"/>
              </a:ext>
            </a:extLst>
          </p:cNvPr>
          <p:cNvCxnSpPr>
            <a:cxnSpLocks/>
            <a:stCxn id="15" idx="3"/>
            <a:endCxn id="27" idx="1"/>
          </p:cNvCxnSpPr>
          <p:nvPr/>
        </p:nvCxnSpPr>
        <p:spPr>
          <a:xfrm>
            <a:off x="3859162" y="5211342"/>
            <a:ext cx="762316" cy="102385"/>
          </a:xfrm>
          <a:prstGeom prst="line">
            <a:avLst/>
          </a:prstGeom>
          <a:ln>
            <a:solidFill>
              <a:srgbClr val="FF0000"/>
            </a:solidFill>
          </a:ln>
        </p:spPr>
        <p:style>
          <a:lnRef idx="1">
            <a:schemeClr val="accent3"/>
          </a:lnRef>
          <a:fillRef idx="0">
            <a:schemeClr val="accent3"/>
          </a:fillRef>
          <a:effectRef idx="0">
            <a:schemeClr val="accent3"/>
          </a:effectRef>
          <a:fontRef idx="minor">
            <a:schemeClr val="tx1"/>
          </a:fontRef>
        </p:style>
      </p:cxnSp>
      <p:sp>
        <p:nvSpPr>
          <p:cNvPr id="27" name="四角形: 角を丸くする 28">
            <a:extLst>
              <a:ext uri="{FF2B5EF4-FFF2-40B4-BE49-F238E27FC236}">
                <a16:creationId xmlns:a16="http://schemas.microsoft.com/office/drawing/2014/main" id="{057013C2-D929-E44B-B02B-F76BA58E5E7E}"/>
              </a:ext>
            </a:extLst>
          </p:cNvPr>
          <p:cNvSpPr/>
          <p:nvPr/>
        </p:nvSpPr>
        <p:spPr>
          <a:xfrm>
            <a:off x="4621478" y="4922817"/>
            <a:ext cx="2046021" cy="78181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a:solidFill>
                  <a:schemeClr val="tx1"/>
                </a:solidFill>
                <a:latin typeface="Meiryo UI" panose="020B0604030504040204" pitchFamily="50" charset="-128"/>
                <a:ea typeface="Meiryo UI" panose="020B0604030504040204" pitchFamily="50" charset="-128"/>
              </a:rPr>
              <a:t>ログイン時に必要となる</a:t>
            </a:r>
            <a:r>
              <a:rPr kumimoji="1" lang="en-US" altLang="ja-JP" sz="1050" dirty="0">
                <a:solidFill>
                  <a:schemeClr val="tx1"/>
                </a:solidFill>
                <a:latin typeface="Meiryo UI" panose="020B0604030504040204" pitchFamily="50" charset="-128"/>
                <a:ea typeface="Meiryo UI" panose="020B0604030504040204" pitchFamily="50" charset="-128"/>
              </a:rPr>
              <a:t>G</a:t>
            </a:r>
            <a:r>
              <a:rPr kumimoji="1" lang="ja-JP" altLang="en-US" sz="1050">
                <a:solidFill>
                  <a:schemeClr val="tx1"/>
                </a:solidFill>
                <a:latin typeface="Meiryo UI" panose="020B0604030504040204" pitchFamily="50" charset="-128"/>
                <a:ea typeface="Meiryo UI" panose="020B0604030504040204" pitchFamily="50" charset="-128"/>
              </a:rPr>
              <a:t>ビジネス</a:t>
            </a:r>
            <a:r>
              <a:rPr kumimoji="1" lang="en-US" altLang="ja-JP" sz="1050" dirty="0">
                <a:solidFill>
                  <a:schemeClr val="tx1"/>
                </a:solidFill>
                <a:latin typeface="Meiryo UI" panose="020B0604030504040204" pitchFamily="50" charset="-128"/>
                <a:ea typeface="Meiryo UI" panose="020B0604030504040204" pitchFamily="50" charset="-128"/>
              </a:rPr>
              <a:t>ID</a:t>
            </a:r>
            <a:r>
              <a:rPr kumimoji="1" lang="ja-JP" altLang="en-US" sz="1050">
                <a:solidFill>
                  <a:schemeClr val="tx1"/>
                </a:solidFill>
                <a:latin typeface="Meiryo UI" panose="020B0604030504040204" pitchFamily="50" charset="-128"/>
                <a:ea typeface="Meiryo UI" panose="020B0604030504040204" pitchFamily="50" charset="-128"/>
              </a:rPr>
              <a:t>に関する説明です。</a:t>
            </a:r>
            <a:r>
              <a:rPr kumimoji="1" lang="en-US" altLang="ja-JP" sz="1050" dirty="0">
                <a:solidFill>
                  <a:schemeClr val="tx1"/>
                </a:solidFill>
                <a:latin typeface="Meiryo UI" panose="020B0604030504040204" pitchFamily="50" charset="-128"/>
                <a:ea typeface="Meiryo UI" panose="020B0604030504040204" pitchFamily="50" charset="-128"/>
              </a:rPr>
              <a:t/>
            </a:r>
            <a:br>
              <a:rPr kumimoji="1" lang="en-US" altLang="ja-JP" sz="1050" dirty="0">
                <a:solidFill>
                  <a:schemeClr val="tx1"/>
                </a:solidFill>
                <a:latin typeface="Meiryo UI" panose="020B0604030504040204" pitchFamily="50" charset="-128"/>
                <a:ea typeface="Meiryo UI" panose="020B0604030504040204" pitchFamily="50" charset="-128"/>
              </a:rPr>
            </a:br>
            <a:r>
              <a:rPr kumimoji="1" lang="en-US" altLang="ja-JP" sz="1050" dirty="0">
                <a:solidFill>
                  <a:schemeClr val="tx1"/>
                </a:solidFill>
                <a:latin typeface="Meiryo UI" panose="020B0604030504040204" pitchFamily="50" charset="-128"/>
                <a:ea typeface="Meiryo UI" panose="020B0604030504040204" pitchFamily="50" charset="-128"/>
              </a:rPr>
              <a:t>G</a:t>
            </a:r>
            <a:r>
              <a:rPr kumimoji="1" lang="ja-JP" altLang="en-US" sz="1050">
                <a:solidFill>
                  <a:schemeClr val="tx1"/>
                </a:solidFill>
                <a:latin typeface="Meiryo UI" panose="020B0604030504040204" pitchFamily="50" charset="-128"/>
                <a:ea typeface="Meiryo UI" panose="020B0604030504040204" pitchFamily="50" charset="-128"/>
              </a:rPr>
              <a:t>ビジネス</a:t>
            </a:r>
            <a:r>
              <a:rPr kumimoji="1" lang="en-US" altLang="ja-JP" sz="1050" dirty="0">
                <a:solidFill>
                  <a:schemeClr val="tx1"/>
                </a:solidFill>
                <a:latin typeface="Meiryo UI" panose="020B0604030504040204" pitchFamily="50" charset="-128"/>
                <a:ea typeface="Meiryo UI" panose="020B0604030504040204" pitchFamily="50" charset="-128"/>
              </a:rPr>
              <a:t>ID</a:t>
            </a:r>
            <a:r>
              <a:rPr kumimoji="1" lang="ja-JP" altLang="en-US" sz="1050">
                <a:solidFill>
                  <a:schemeClr val="tx1"/>
                </a:solidFill>
                <a:latin typeface="Meiryo UI" panose="020B0604030504040204" pitchFamily="50" charset="-128"/>
                <a:ea typeface="Meiryo UI" panose="020B0604030504040204" pitchFamily="50" charset="-128"/>
              </a:rPr>
              <a:t>によるログインについては</a:t>
            </a:r>
            <a:r>
              <a:rPr kumimoji="1" lang="en-US" altLang="ja-JP" sz="1050" dirty="0">
                <a:solidFill>
                  <a:schemeClr val="tx1"/>
                </a:solidFill>
                <a:latin typeface="Meiryo UI" panose="020B0604030504040204" pitchFamily="50" charset="-128"/>
                <a:ea typeface="Meiryo UI" panose="020B0604030504040204" pitchFamily="50" charset="-128"/>
              </a:rPr>
              <a:t>1-2,1-3</a:t>
            </a:r>
            <a:r>
              <a:rPr kumimoji="1" lang="ja-JP" altLang="en-US" sz="1050">
                <a:solidFill>
                  <a:schemeClr val="tx1"/>
                </a:solidFill>
                <a:latin typeface="Meiryo UI" panose="020B0604030504040204" pitchFamily="50" charset="-128"/>
                <a:ea typeface="Meiryo UI" panose="020B0604030504040204" pitchFamily="50" charset="-128"/>
              </a:rPr>
              <a:t>を参照してください。</a:t>
            </a:r>
            <a:endParaRPr kumimoji="1" lang="en-US" altLang="ja-JP" sz="1050" dirty="0">
              <a:solidFill>
                <a:schemeClr val="tx1"/>
              </a:solidFill>
              <a:latin typeface="Meiryo UI" panose="020B0604030504040204" pitchFamily="50" charset="-128"/>
              <a:ea typeface="Meiryo UI" panose="020B0604030504040204" pitchFamily="50" charset="-128"/>
            </a:endParaRPr>
          </a:p>
        </p:txBody>
      </p:sp>
      <p:cxnSp>
        <p:nvCxnSpPr>
          <p:cNvPr id="29" name="直線コネクタ 28">
            <a:extLst>
              <a:ext uri="{FF2B5EF4-FFF2-40B4-BE49-F238E27FC236}">
                <a16:creationId xmlns:a16="http://schemas.microsoft.com/office/drawing/2014/main" id="{5139935A-454C-D04A-ADE7-02FDF94CDE90}"/>
              </a:ext>
            </a:extLst>
          </p:cNvPr>
          <p:cNvCxnSpPr>
            <a:cxnSpLocks/>
            <a:stCxn id="14" idx="3"/>
            <a:endCxn id="30" idx="1"/>
          </p:cNvCxnSpPr>
          <p:nvPr/>
        </p:nvCxnSpPr>
        <p:spPr>
          <a:xfrm flipV="1">
            <a:off x="3858195" y="4419924"/>
            <a:ext cx="761549" cy="226547"/>
          </a:xfrm>
          <a:prstGeom prst="line">
            <a:avLst/>
          </a:prstGeom>
          <a:ln>
            <a:solidFill>
              <a:srgbClr val="FF0000"/>
            </a:solidFill>
          </a:ln>
        </p:spPr>
        <p:style>
          <a:lnRef idx="1">
            <a:schemeClr val="accent3"/>
          </a:lnRef>
          <a:fillRef idx="0">
            <a:schemeClr val="accent3"/>
          </a:fillRef>
          <a:effectRef idx="0">
            <a:schemeClr val="accent3"/>
          </a:effectRef>
          <a:fontRef idx="minor">
            <a:schemeClr val="tx1"/>
          </a:fontRef>
        </p:style>
      </p:cxnSp>
      <p:sp>
        <p:nvSpPr>
          <p:cNvPr id="30" name="四角形: 角を丸くする 28">
            <a:extLst>
              <a:ext uri="{FF2B5EF4-FFF2-40B4-BE49-F238E27FC236}">
                <a16:creationId xmlns:a16="http://schemas.microsoft.com/office/drawing/2014/main" id="{3B8B818F-DB82-804C-9455-6899861CECA5}"/>
              </a:ext>
            </a:extLst>
          </p:cNvPr>
          <p:cNvSpPr/>
          <p:nvPr/>
        </p:nvSpPr>
        <p:spPr>
          <a:xfrm>
            <a:off x="4619744" y="4029014"/>
            <a:ext cx="2009655" cy="78181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050" dirty="0" err="1">
                <a:solidFill>
                  <a:schemeClr val="tx1"/>
                </a:solidFill>
                <a:latin typeface="Meiryo UI" panose="020B0604030504040204" pitchFamily="50" charset="-128"/>
                <a:ea typeface="Meiryo UI" panose="020B0604030504040204" pitchFamily="50" charset="-128"/>
              </a:rPr>
              <a:t>jGrants</a:t>
            </a:r>
            <a:r>
              <a:rPr kumimoji="1" lang="ja-JP" altLang="en-US" sz="1050">
                <a:solidFill>
                  <a:schemeClr val="tx1"/>
                </a:solidFill>
                <a:latin typeface="Meiryo UI" panose="020B0604030504040204" pitchFamily="50" charset="-128"/>
                <a:ea typeface="Meiryo UI" panose="020B0604030504040204" pitchFamily="50" charset="-128"/>
              </a:rPr>
              <a:t>からのお知らせ情報が表示されます。システムメンテナンス内容などが掲載されます。</a:t>
            </a:r>
            <a:endParaRPr kumimoji="1" lang="en-US" altLang="ja-JP" sz="1050" dirty="0">
              <a:solidFill>
                <a:schemeClr val="tx1"/>
              </a:solidFill>
              <a:latin typeface="Meiryo UI" panose="020B0604030504040204" pitchFamily="50" charset="-128"/>
              <a:ea typeface="Meiryo UI" panose="020B0604030504040204" pitchFamily="50" charset="-128"/>
            </a:endParaRPr>
          </a:p>
        </p:txBody>
      </p:sp>
      <p:sp>
        <p:nvSpPr>
          <p:cNvPr id="44" name="正方形/長方形 43">
            <a:extLst>
              <a:ext uri="{FF2B5EF4-FFF2-40B4-BE49-F238E27FC236}">
                <a16:creationId xmlns:a16="http://schemas.microsoft.com/office/drawing/2014/main" id="{9748798D-5084-304E-976D-90BDA63E3985}"/>
              </a:ext>
            </a:extLst>
          </p:cNvPr>
          <p:cNvSpPr/>
          <p:nvPr/>
        </p:nvSpPr>
        <p:spPr>
          <a:xfrm>
            <a:off x="1720008" y="9067191"/>
            <a:ext cx="700860" cy="15466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4">
            <a:extLst>
              <a:ext uri="{FF2B5EF4-FFF2-40B4-BE49-F238E27FC236}">
                <a16:creationId xmlns:a16="http://schemas.microsoft.com/office/drawing/2014/main" id="{7F38A9F4-691F-DD4A-B002-53E2B1F756AA}"/>
              </a:ext>
            </a:extLst>
          </p:cNvPr>
          <p:cNvSpPr/>
          <p:nvPr/>
        </p:nvSpPr>
        <p:spPr>
          <a:xfrm>
            <a:off x="228600" y="922663"/>
            <a:ext cx="914400" cy="23326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97365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7ED4A604-1A17-1F4C-94BC-175618927720}"/>
              </a:ext>
            </a:extLst>
          </p:cNvPr>
          <p:cNvSpPr>
            <a:spLocks noGrp="1"/>
          </p:cNvSpPr>
          <p:nvPr>
            <p:ph type="title"/>
          </p:nvPr>
        </p:nvSpPr>
        <p:spPr/>
        <p:txBody>
          <a:bodyPr/>
          <a:lstStyle/>
          <a:p>
            <a:r>
              <a:rPr lang="en-US" altLang="ja-JP" dirty="0">
                <a:latin typeface="メイリオ" panose="020B0604030504040204" pitchFamily="50" charset="-128"/>
                <a:ea typeface="メイリオ" panose="020B0604030504040204" pitchFamily="50" charset="-128"/>
              </a:rPr>
              <a:t>1-2. </a:t>
            </a:r>
            <a:r>
              <a:rPr lang="en-US" altLang="ja-JP" dirty="0" err="1"/>
              <a:t>jGrants</a:t>
            </a:r>
            <a:r>
              <a:rPr lang="ja-JP" altLang="en-US"/>
              <a:t>で公募要領等を確認し、必要書類をダウンロードする</a:t>
            </a:r>
            <a:endParaRPr kumimoji="1" lang="ja-JP" altLang="en-US"/>
          </a:p>
        </p:txBody>
      </p:sp>
      <p:sp>
        <p:nvSpPr>
          <p:cNvPr id="6" name="コンテンツ プレースホルダー 5">
            <a:extLst>
              <a:ext uri="{FF2B5EF4-FFF2-40B4-BE49-F238E27FC236}">
                <a16:creationId xmlns:a16="http://schemas.microsoft.com/office/drawing/2014/main" id="{05565E90-7766-FE4F-8AB4-B9627C1BD3E6}"/>
              </a:ext>
            </a:extLst>
          </p:cNvPr>
          <p:cNvSpPr>
            <a:spLocks noGrp="1"/>
          </p:cNvSpPr>
          <p:nvPr>
            <p:ph idx="1"/>
          </p:nvPr>
        </p:nvSpPr>
        <p:spPr>
          <a:xfrm>
            <a:off x="1143000" y="899642"/>
            <a:ext cx="5524501" cy="258522"/>
          </a:xfrm>
        </p:spPr>
        <p:txBody>
          <a:bodyPr/>
          <a:lstStyle/>
          <a:p>
            <a:r>
              <a:rPr lang="ja-JP" altLang="en-US" dirty="0"/>
              <a:t>トップページの「補助金の一覧を見る」を押下します。</a:t>
            </a:r>
          </a:p>
        </p:txBody>
      </p:sp>
      <p:pic>
        <p:nvPicPr>
          <p:cNvPr id="9" name="図 8">
            <a:extLst>
              <a:ext uri="{FF2B5EF4-FFF2-40B4-BE49-F238E27FC236}">
                <a16:creationId xmlns:a16="http://schemas.microsoft.com/office/drawing/2014/main" id="{F69FEDB2-542E-0548-A1E9-D60A05014AE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7379" y="1506482"/>
            <a:ext cx="5343242" cy="6286170"/>
          </a:xfrm>
          <a:prstGeom prst="rect">
            <a:avLst/>
          </a:prstGeom>
          <a:ln>
            <a:solidFill>
              <a:schemeClr val="tx1"/>
            </a:solidFill>
          </a:ln>
        </p:spPr>
      </p:pic>
      <p:sp>
        <p:nvSpPr>
          <p:cNvPr id="12" name="正方形/長方形 11">
            <a:extLst>
              <a:ext uri="{FF2B5EF4-FFF2-40B4-BE49-F238E27FC236}">
                <a16:creationId xmlns:a16="http://schemas.microsoft.com/office/drawing/2014/main" id="{0B98FEE8-087A-504B-B478-92914CF0488D}"/>
              </a:ext>
            </a:extLst>
          </p:cNvPr>
          <p:cNvSpPr/>
          <p:nvPr/>
        </p:nvSpPr>
        <p:spPr>
          <a:xfrm>
            <a:off x="2689071" y="7448530"/>
            <a:ext cx="1299309" cy="25751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4">
            <a:extLst>
              <a:ext uri="{FF2B5EF4-FFF2-40B4-BE49-F238E27FC236}">
                <a16:creationId xmlns:a16="http://schemas.microsoft.com/office/drawing/2014/main" id="{A3FC2EFA-95ED-9B4F-BEF8-0BAA0813FEA3}"/>
              </a:ext>
            </a:extLst>
          </p:cNvPr>
          <p:cNvSpPr/>
          <p:nvPr/>
        </p:nvSpPr>
        <p:spPr>
          <a:xfrm>
            <a:off x="228600" y="922663"/>
            <a:ext cx="914400" cy="23326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2</a:t>
            </a:r>
            <a:endParaRPr kumimoji="1" lang="ja-JP" altLang="en-US"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22965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 28">
            <a:extLst>
              <a:ext uri="{FF2B5EF4-FFF2-40B4-BE49-F238E27FC236}">
                <a16:creationId xmlns:a16="http://schemas.microsoft.com/office/drawing/2014/main" id="{A16A3748-F4CE-8046-8526-7E34E76A0350}"/>
              </a:ext>
            </a:extLst>
          </p:cNvPr>
          <p:cNvPicPr>
            <a:picLocks noChangeAspect="1"/>
          </p:cNvPicPr>
          <p:nvPr/>
        </p:nvPicPr>
        <p:blipFill>
          <a:blip r:embed="rId2"/>
          <a:stretch>
            <a:fillRect/>
          </a:stretch>
        </p:blipFill>
        <p:spPr>
          <a:xfrm>
            <a:off x="511188" y="1546843"/>
            <a:ext cx="5152516" cy="1605495"/>
          </a:xfrm>
          <a:prstGeom prst="rect">
            <a:avLst/>
          </a:prstGeom>
          <a:ln>
            <a:solidFill>
              <a:schemeClr val="tx1"/>
            </a:solidFill>
          </a:ln>
        </p:spPr>
      </p:pic>
      <p:sp>
        <p:nvSpPr>
          <p:cNvPr id="2" name="タイトル 1">
            <a:extLst>
              <a:ext uri="{FF2B5EF4-FFF2-40B4-BE49-F238E27FC236}">
                <a16:creationId xmlns:a16="http://schemas.microsoft.com/office/drawing/2014/main" id="{A2BDF3AA-842B-4996-BF5D-FF402B3C4A93}"/>
              </a:ext>
            </a:extLst>
          </p:cNvPr>
          <p:cNvSpPr>
            <a:spLocks noGrp="1"/>
          </p:cNvSpPr>
          <p:nvPr>
            <p:ph type="title"/>
          </p:nvPr>
        </p:nvSpPr>
        <p:spPr/>
        <p:txBody>
          <a:bodyPr/>
          <a:lstStyle/>
          <a:p>
            <a:r>
              <a:rPr lang="en-US" altLang="ja-JP" dirty="0">
                <a:latin typeface="メイリオ" panose="020B0604030504040204" pitchFamily="50" charset="-128"/>
                <a:ea typeface="メイリオ" panose="020B0604030504040204" pitchFamily="50" charset="-128"/>
              </a:rPr>
              <a:t>1-2. </a:t>
            </a:r>
            <a:r>
              <a:rPr lang="en-US" altLang="ja-JP" dirty="0" err="1"/>
              <a:t>jGrants</a:t>
            </a:r>
            <a:r>
              <a:rPr lang="ja-JP" altLang="en-US"/>
              <a:t>で公募要領等を確認し、必要書類をダウンロードする</a:t>
            </a:r>
            <a:endParaRPr kumimoji="1" lang="ja-JP" altLang="en-US" dirty="0"/>
          </a:p>
        </p:txBody>
      </p:sp>
      <p:sp>
        <p:nvSpPr>
          <p:cNvPr id="6" name="正方形/長方形 5">
            <a:extLst>
              <a:ext uri="{FF2B5EF4-FFF2-40B4-BE49-F238E27FC236}">
                <a16:creationId xmlns:a16="http://schemas.microsoft.com/office/drawing/2014/main" id="{132C86D7-8813-469D-8DE8-2D2E42D09932}"/>
              </a:ext>
            </a:extLst>
          </p:cNvPr>
          <p:cNvSpPr/>
          <p:nvPr/>
        </p:nvSpPr>
        <p:spPr>
          <a:xfrm>
            <a:off x="1143000" y="922663"/>
            <a:ext cx="5274733" cy="23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申請する補助金名称を押下します。</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8" name="四角形: 角を丸くする 4">
            <a:extLst>
              <a:ext uri="{FF2B5EF4-FFF2-40B4-BE49-F238E27FC236}">
                <a16:creationId xmlns:a16="http://schemas.microsoft.com/office/drawing/2014/main" id="{776A6782-DA79-374A-A28A-743C8B26FFC3}"/>
              </a:ext>
            </a:extLst>
          </p:cNvPr>
          <p:cNvSpPr/>
          <p:nvPr/>
        </p:nvSpPr>
        <p:spPr>
          <a:xfrm>
            <a:off x="228600" y="922663"/>
            <a:ext cx="914400" cy="23326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67A979C2-CBB3-B64C-8CE9-6DEF7BCC854E}"/>
              </a:ext>
            </a:extLst>
          </p:cNvPr>
          <p:cNvPicPr>
            <a:picLocks noChangeAspect="1"/>
          </p:cNvPicPr>
          <p:nvPr/>
        </p:nvPicPr>
        <p:blipFill>
          <a:blip r:embed="rId3"/>
          <a:stretch>
            <a:fillRect/>
          </a:stretch>
        </p:blipFill>
        <p:spPr>
          <a:xfrm>
            <a:off x="915160" y="4102123"/>
            <a:ext cx="3640074" cy="1254950"/>
          </a:xfrm>
          <a:prstGeom prst="rect">
            <a:avLst/>
          </a:prstGeom>
          <a:ln>
            <a:solidFill>
              <a:schemeClr val="tx1"/>
            </a:solidFill>
          </a:ln>
        </p:spPr>
      </p:pic>
      <p:grpSp>
        <p:nvGrpSpPr>
          <p:cNvPr id="3" name="グループ化 2">
            <a:extLst>
              <a:ext uri="{FF2B5EF4-FFF2-40B4-BE49-F238E27FC236}">
                <a16:creationId xmlns:a16="http://schemas.microsoft.com/office/drawing/2014/main" id="{F91A43EA-F2E2-654E-AC38-17FF3A6D2505}"/>
              </a:ext>
            </a:extLst>
          </p:cNvPr>
          <p:cNvGrpSpPr/>
          <p:nvPr/>
        </p:nvGrpSpPr>
        <p:grpSpPr>
          <a:xfrm>
            <a:off x="391583" y="3607666"/>
            <a:ext cx="6275917" cy="430887"/>
            <a:chOff x="391583" y="6930878"/>
            <a:chExt cx="6275917" cy="430887"/>
          </a:xfrm>
        </p:grpSpPr>
        <p:sp>
          <p:nvSpPr>
            <p:cNvPr id="10" name="正方形/長方形 9">
              <a:extLst>
                <a:ext uri="{FF2B5EF4-FFF2-40B4-BE49-F238E27FC236}">
                  <a16:creationId xmlns:a16="http://schemas.microsoft.com/office/drawing/2014/main" id="{B7B294AE-A979-364E-A7E8-7BB07404D044}"/>
                </a:ext>
              </a:extLst>
            </p:cNvPr>
            <p:cNvSpPr/>
            <p:nvPr/>
          </p:nvSpPr>
          <p:spPr>
            <a:xfrm>
              <a:off x="699329" y="6930878"/>
              <a:ext cx="5968171" cy="430887"/>
            </a:xfrm>
            <a:prstGeom prst="rect">
              <a:avLst/>
            </a:prstGeom>
          </p:spPr>
          <p:txBody>
            <a:bodyPr wrap="square">
              <a:spAutoFit/>
            </a:bodyPr>
            <a:lstStyle/>
            <a:p>
              <a:r>
                <a:rPr lang="ja-JP" altLang="en-US" sz="1100" dirty="0">
                  <a:solidFill>
                    <a:srgbClr val="FF0000"/>
                  </a:solidFill>
                  <a:latin typeface="Meiryo UI" panose="020B0604030504040204" pitchFamily="50" charset="-128"/>
                  <a:ea typeface="Meiryo UI" panose="020B0604030504040204" pitchFamily="50" charset="-128"/>
                </a:rPr>
                <a:t>〇〇〇〇補助金が</a:t>
              </a:r>
              <a:r>
                <a:rPr lang="en-US" altLang="ja-JP" sz="1100" dirty="0">
                  <a:solidFill>
                    <a:srgbClr val="FF0000"/>
                  </a:solidFill>
                  <a:latin typeface="Meiryo UI" panose="020B0604030504040204" pitchFamily="50" charset="-128"/>
                  <a:ea typeface="Meiryo UI" panose="020B0604030504040204" pitchFamily="50" charset="-128"/>
                </a:rPr>
                <a:t>1</a:t>
              </a:r>
              <a:r>
                <a:rPr lang="ja-JP" altLang="en-US" sz="1100" dirty="0">
                  <a:solidFill>
                    <a:srgbClr val="FF0000"/>
                  </a:solidFill>
                  <a:latin typeface="Meiryo UI" panose="020B0604030504040204" pitchFamily="50" charset="-128"/>
                  <a:ea typeface="Meiryo UI" panose="020B0604030504040204" pitchFamily="50" charset="-128"/>
                </a:rPr>
                <a:t>ページ目に表示されていない場合は、画面下の「≫」</a:t>
              </a:r>
              <a:r>
                <a:rPr lang="ja-JP" altLang="en-US" sz="1100">
                  <a:solidFill>
                    <a:srgbClr val="FF0000"/>
                  </a:solidFill>
                  <a:latin typeface="Meiryo UI" panose="020B0604030504040204" pitchFamily="50" charset="-128"/>
                  <a:ea typeface="Meiryo UI" panose="020B0604030504040204" pitchFamily="50" charset="-128"/>
                </a:rPr>
                <a:t>ボタンを押下し</a:t>
              </a:r>
              <a:r>
                <a:rPr lang="ja-JP" altLang="en-US" sz="1100" dirty="0">
                  <a:solidFill>
                    <a:srgbClr val="FF0000"/>
                  </a:solidFill>
                  <a:latin typeface="Meiryo UI" panose="020B0604030504040204" pitchFamily="50" charset="-128"/>
                  <a:ea typeface="Meiryo UI" panose="020B0604030504040204" pitchFamily="50" charset="-128"/>
                </a:rPr>
                <a:t>、次のページへ移ってください。</a:t>
              </a:r>
            </a:p>
          </p:txBody>
        </p:sp>
        <p:pic>
          <p:nvPicPr>
            <p:cNvPr id="11" name="グラフィックス 10" descr="警告">
              <a:extLst>
                <a:ext uri="{FF2B5EF4-FFF2-40B4-BE49-F238E27FC236}">
                  <a16:creationId xmlns:a16="http://schemas.microsoft.com/office/drawing/2014/main" id="{5B0315A3-8593-FC44-B54D-F753C54E9E3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391583" y="6992449"/>
              <a:ext cx="307746" cy="307746"/>
            </a:xfrm>
            <a:prstGeom prst="rect">
              <a:avLst/>
            </a:prstGeom>
          </p:spPr>
        </p:pic>
      </p:grpSp>
      <p:sp>
        <p:nvSpPr>
          <p:cNvPr id="12" name="正方形/長方形 11">
            <a:extLst>
              <a:ext uri="{FF2B5EF4-FFF2-40B4-BE49-F238E27FC236}">
                <a16:creationId xmlns:a16="http://schemas.microsoft.com/office/drawing/2014/main" id="{7DE03373-C2FB-4F41-A96D-4467975E8B29}"/>
              </a:ext>
            </a:extLst>
          </p:cNvPr>
          <p:cNvSpPr/>
          <p:nvPr/>
        </p:nvSpPr>
        <p:spPr>
          <a:xfrm>
            <a:off x="2801152" y="4978411"/>
            <a:ext cx="165100" cy="22007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D820A5E4-24D1-684F-B14D-8824692CB74F}"/>
              </a:ext>
            </a:extLst>
          </p:cNvPr>
          <p:cNvSpPr/>
          <p:nvPr/>
        </p:nvSpPr>
        <p:spPr>
          <a:xfrm>
            <a:off x="473088" y="2177594"/>
            <a:ext cx="610097" cy="79932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コネクタ 14">
            <a:extLst>
              <a:ext uri="{FF2B5EF4-FFF2-40B4-BE49-F238E27FC236}">
                <a16:creationId xmlns:a16="http://schemas.microsoft.com/office/drawing/2014/main" id="{BA3B80DD-B5F2-8C49-AC82-FB1648CEB565}"/>
              </a:ext>
            </a:extLst>
          </p:cNvPr>
          <p:cNvCxnSpPr>
            <a:cxnSpLocks/>
            <a:stCxn id="14" idx="3"/>
            <a:endCxn id="16" idx="1"/>
          </p:cNvCxnSpPr>
          <p:nvPr/>
        </p:nvCxnSpPr>
        <p:spPr>
          <a:xfrm>
            <a:off x="1083185" y="2577255"/>
            <a:ext cx="4077248" cy="175422"/>
          </a:xfrm>
          <a:prstGeom prst="line">
            <a:avLst/>
          </a:prstGeom>
          <a:ln>
            <a:solidFill>
              <a:srgbClr val="FF0000"/>
            </a:solidFill>
          </a:ln>
        </p:spPr>
        <p:style>
          <a:lnRef idx="1">
            <a:schemeClr val="accent3"/>
          </a:lnRef>
          <a:fillRef idx="0">
            <a:schemeClr val="accent3"/>
          </a:fillRef>
          <a:effectRef idx="0">
            <a:schemeClr val="accent3"/>
          </a:effectRef>
          <a:fontRef idx="minor">
            <a:schemeClr val="tx1"/>
          </a:fontRef>
        </p:style>
      </p:cxnSp>
      <p:sp>
        <p:nvSpPr>
          <p:cNvPr id="16" name="四角形: 角を丸くする 21">
            <a:extLst>
              <a:ext uri="{FF2B5EF4-FFF2-40B4-BE49-F238E27FC236}">
                <a16:creationId xmlns:a16="http://schemas.microsoft.com/office/drawing/2014/main" id="{C7CD2749-A771-BD41-A4B6-8F735C0F858D}"/>
              </a:ext>
            </a:extLst>
          </p:cNvPr>
          <p:cNvSpPr/>
          <p:nvPr/>
        </p:nvSpPr>
        <p:spPr>
          <a:xfrm>
            <a:off x="5160433" y="2353016"/>
            <a:ext cx="1257300" cy="7993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dirty="0">
                <a:solidFill>
                  <a:schemeClr val="tx1"/>
                </a:solidFill>
                <a:latin typeface="Meiryo UI" panose="020B0604030504040204" pitchFamily="50" charset="-128"/>
                <a:ea typeface="Meiryo UI" panose="020B0604030504040204" pitchFamily="50" charset="-128"/>
              </a:rPr>
              <a:t>該当の補助金を選択する。</a:t>
            </a:r>
          </a:p>
        </p:txBody>
      </p:sp>
    </p:spTree>
    <p:extLst>
      <p:ext uri="{BB962C8B-B14F-4D97-AF65-F5344CB8AC3E}">
        <p14:creationId xmlns:p14="http://schemas.microsoft.com/office/powerpoint/2010/main" val="3788776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図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762" y="1534434"/>
            <a:ext cx="4786635" cy="4536354"/>
          </a:xfrm>
          <a:prstGeom prst="rect">
            <a:avLst/>
          </a:prstGeom>
        </p:spPr>
      </p:pic>
      <p:pic>
        <p:nvPicPr>
          <p:cNvPr id="26" name="図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762" y="5151226"/>
            <a:ext cx="4786635" cy="4523150"/>
          </a:xfrm>
          <a:prstGeom prst="rect">
            <a:avLst/>
          </a:prstGeom>
        </p:spPr>
      </p:pic>
      <p:sp>
        <p:nvSpPr>
          <p:cNvPr id="5" name="タイトル 4">
            <a:extLst>
              <a:ext uri="{FF2B5EF4-FFF2-40B4-BE49-F238E27FC236}">
                <a16:creationId xmlns:a16="http://schemas.microsoft.com/office/drawing/2014/main" id="{1E54FBAE-A19E-ED44-8B56-7BAD258A698F}"/>
              </a:ext>
            </a:extLst>
          </p:cNvPr>
          <p:cNvSpPr>
            <a:spLocks noGrp="1"/>
          </p:cNvSpPr>
          <p:nvPr>
            <p:ph type="title"/>
          </p:nvPr>
        </p:nvSpPr>
        <p:spPr/>
        <p:txBody>
          <a:bodyPr/>
          <a:lstStyle/>
          <a:p>
            <a:r>
              <a:rPr lang="en-US" altLang="ja-JP" dirty="0">
                <a:latin typeface="メイリオ" panose="020B0604030504040204" pitchFamily="50" charset="-128"/>
                <a:ea typeface="メイリオ" panose="020B0604030504040204" pitchFamily="50" charset="-128"/>
              </a:rPr>
              <a:t>1-2. </a:t>
            </a:r>
            <a:r>
              <a:rPr lang="en-US" altLang="ja-JP" dirty="0" err="1"/>
              <a:t>jGrants</a:t>
            </a:r>
            <a:r>
              <a:rPr lang="ja-JP" altLang="en-US"/>
              <a:t>で公募要領等を確認し、必要書類をダウンロードする</a:t>
            </a:r>
            <a:endParaRPr kumimoji="1" lang="ja-JP" altLang="en-US" b="1"/>
          </a:p>
        </p:txBody>
      </p:sp>
      <p:sp>
        <p:nvSpPr>
          <p:cNvPr id="6" name="コンテンツ プレースホルダー 5">
            <a:extLst>
              <a:ext uri="{FF2B5EF4-FFF2-40B4-BE49-F238E27FC236}">
                <a16:creationId xmlns:a16="http://schemas.microsoft.com/office/drawing/2014/main" id="{9419DEA8-2D9B-C74A-8D8D-7036CA1BB8AB}"/>
              </a:ext>
            </a:extLst>
          </p:cNvPr>
          <p:cNvSpPr>
            <a:spLocks noGrp="1"/>
          </p:cNvSpPr>
          <p:nvPr>
            <p:ph idx="1"/>
          </p:nvPr>
        </p:nvSpPr>
        <p:spPr>
          <a:xfrm>
            <a:off x="1280529" y="905874"/>
            <a:ext cx="5386972" cy="590921"/>
          </a:xfrm>
        </p:spPr>
        <p:txBody>
          <a:bodyPr/>
          <a:lstStyle/>
          <a:p>
            <a:r>
              <a:rPr kumimoji="1" lang="ja-JP" altLang="en-US" dirty="0"/>
              <a:t>申請する補助金を選択し、内容を確認し、公募要領・</a:t>
            </a:r>
            <a:r>
              <a:rPr kumimoji="1" lang="ja-JP" altLang="en-US" dirty="0" smtClean="0"/>
              <a:t>交付要綱・</a:t>
            </a:r>
            <a:r>
              <a:rPr kumimoji="1" lang="ja-JP" altLang="en-US" dirty="0"/>
              <a:t>様式の添付ファイルをダウンロードします。</a:t>
            </a:r>
            <a:r>
              <a:rPr lang="en-US" altLang="ja-JP" dirty="0"/>
              <a:t/>
            </a:r>
            <a:br>
              <a:rPr lang="en-US" altLang="ja-JP" dirty="0"/>
            </a:br>
            <a:r>
              <a:rPr kumimoji="1" lang="ja-JP" altLang="en-US" dirty="0"/>
              <a:t>参照</a:t>
            </a:r>
            <a:r>
              <a:rPr kumimoji="1" lang="en-US" altLang="ja-JP" dirty="0"/>
              <a:t>URL</a:t>
            </a:r>
            <a:r>
              <a:rPr kumimoji="1" lang="ja-JP" altLang="en-US" dirty="0"/>
              <a:t>に記載がある場合は、</a:t>
            </a:r>
            <a:r>
              <a:rPr kumimoji="1" lang="en-US" altLang="ja-JP" dirty="0"/>
              <a:t>URL</a:t>
            </a:r>
            <a:r>
              <a:rPr kumimoji="1" lang="ja-JP" altLang="en-US" dirty="0"/>
              <a:t>へアクセスし、詳細内容を確認してください。</a:t>
            </a:r>
            <a:endParaRPr kumimoji="1" lang="en-US" altLang="ja-JP" dirty="0"/>
          </a:p>
        </p:txBody>
      </p:sp>
      <p:sp>
        <p:nvSpPr>
          <p:cNvPr id="15" name="四角形: 角を丸くする 4">
            <a:extLst>
              <a:ext uri="{FF2B5EF4-FFF2-40B4-BE49-F238E27FC236}">
                <a16:creationId xmlns:a16="http://schemas.microsoft.com/office/drawing/2014/main" id="{E031B5FA-1B20-D442-BB84-CDB59DC01F30}"/>
              </a:ext>
            </a:extLst>
          </p:cNvPr>
          <p:cNvSpPr/>
          <p:nvPr/>
        </p:nvSpPr>
        <p:spPr>
          <a:xfrm>
            <a:off x="228600" y="922662"/>
            <a:ext cx="914400" cy="456313"/>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4</a:t>
            </a:r>
            <a:endParaRPr kumimoji="1" lang="ja-JP" altLang="en-US" sz="1400" b="1" dirty="0">
              <a:latin typeface="Meiryo UI" panose="020B0604030504040204" pitchFamily="50" charset="-128"/>
              <a:ea typeface="Meiryo UI" panose="020B0604030504040204" pitchFamily="50" charset="-128"/>
            </a:endParaRPr>
          </a:p>
        </p:txBody>
      </p:sp>
      <p:cxnSp>
        <p:nvCxnSpPr>
          <p:cNvPr id="9" name="直線コネクタ 8"/>
          <p:cNvCxnSpPr/>
          <p:nvPr/>
        </p:nvCxnSpPr>
        <p:spPr>
          <a:xfrm>
            <a:off x="228600" y="5151226"/>
            <a:ext cx="5111750" cy="18009"/>
          </a:xfrm>
          <a:prstGeom prst="line">
            <a:avLst/>
          </a:prstGeom>
          <a:ln w="12700"/>
        </p:spPr>
        <p:style>
          <a:lnRef idx="1">
            <a:schemeClr val="dk1"/>
          </a:lnRef>
          <a:fillRef idx="0">
            <a:schemeClr val="dk1"/>
          </a:fillRef>
          <a:effectRef idx="0">
            <a:schemeClr val="dk1"/>
          </a:effectRef>
          <a:fontRef idx="minor">
            <a:schemeClr val="tx1"/>
          </a:fontRef>
        </p:style>
      </p:cxnSp>
      <p:cxnSp>
        <p:nvCxnSpPr>
          <p:cNvPr id="21" name="直線コネクタ 20"/>
          <p:cNvCxnSpPr/>
          <p:nvPr/>
        </p:nvCxnSpPr>
        <p:spPr>
          <a:xfrm>
            <a:off x="228600" y="5208609"/>
            <a:ext cx="5111750" cy="18009"/>
          </a:xfrm>
          <a:prstGeom prst="line">
            <a:avLst/>
          </a:prstGeom>
          <a:ln w="12700"/>
        </p:spPr>
        <p:style>
          <a:lnRef idx="1">
            <a:schemeClr val="dk1"/>
          </a:lnRef>
          <a:fillRef idx="0">
            <a:schemeClr val="dk1"/>
          </a:fillRef>
          <a:effectRef idx="0">
            <a:schemeClr val="dk1"/>
          </a:effectRef>
          <a:fontRef idx="minor">
            <a:schemeClr val="tx1"/>
          </a:fontRef>
        </p:style>
      </p:cxnSp>
      <p:sp>
        <p:nvSpPr>
          <p:cNvPr id="20" name="正方形/長方形 19">
            <a:extLst>
              <a:ext uri="{FF2B5EF4-FFF2-40B4-BE49-F238E27FC236}">
                <a16:creationId xmlns:a16="http://schemas.microsoft.com/office/drawing/2014/main" id="{A261A7EC-1F4E-674D-870A-68D0D94B7D23}"/>
              </a:ext>
            </a:extLst>
          </p:cNvPr>
          <p:cNvSpPr/>
          <p:nvPr/>
        </p:nvSpPr>
        <p:spPr>
          <a:xfrm>
            <a:off x="1261576" y="6272681"/>
            <a:ext cx="3304026" cy="85919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コネクタ 15">
            <a:extLst>
              <a:ext uri="{FF2B5EF4-FFF2-40B4-BE49-F238E27FC236}">
                <a16:creationId xmlns:a16="http://schemas.microsoft.com/office/drawing/2014/main" id="{E41B955E-1B8A-DD40-B7CB-B04E4BA66578}"/>
              </a:ext>
            </a:extLst>
          </p:cNvPr>
          <p:cNvCxnSpPr>
            <a:cxnSpLocks/>
            <a:stCxn id="14" idx="2"/>
            <a:endCxn id="20" idx="3"/>
          </p:cNvCxnSpPr>
          <p:nvPr/>
        </p:nvCxnSpPr>
        <p:spPr>
          <a:xfrm flipH="1">
            <a:off x="4565602" y="6295637"/>
            <a:ext cx="1431405" cy="40664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正方形/長方形 27">
            <a:extLst>
              <a:ext uri="{FF2B5EF4-FFF2-40B4-BE49-F238E27FC236}">
                <a16:creationId xmlns:a16="http://schemas.microsoft.com/office/drawing/2014/main" id="{C875A5A1-D93A-794A-A6CC-DE61510F4516}"/>
              </a:ext>
            </a:extLst>
          </p:cNvPr>
          <p:cNvSpPr/>
          <p:nvPr/>
        </p:nvSpPr>
        <p:spPr>
          <a:xfrm>
            <a:off x="376677" y="1514556"/>
            <a:ext cx="4817720" cy="815982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25">
            <a:extLst>
              <a:ext uri="{FF2B5EF4-FFF2-40B4-BE49-F238E27FC236}">
                <a16:creationId xmlns:a16="http://schemas.microsoft.com/office/drawing/2014/main" id="{7ED3C59B-E983-2441-B117-A9886B2A1929}"/>
              </a:ext>
            </a:extLst>
          </p:cNvPr>
          <p:cNvSpPr/>
          <p:nvPr/>
        </p:nvSpPr>
        <p:spPr>
          <a:xfrm>
            <a:off x="5225482" y="5496315"/>
            <a:ext cx="1543050" cy="7993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dirty="0">
                <a:solidFill>
                  <a:schemeClr val="tx1"/>
                </a:solidFill>
                <a:latin typeface="Meiryo UI" panose="020B0604030504040204" pitchFamily="50" charset="-128"/>
                <a:ea typeface="Meiryo UI" panose="020B0604030504040204" pitchFamily="50" charset="-128"/>
              </a:rPr>
              <a:t>公募要領・</a:t>
            </a:r>
            <a:r>
              <a:rPr kumimoji="1" lang="ja-JP" altLang="en-US" sz="1050" dirty="0" smtClean="0">
                <a:solidFill>
                  <a:schemeClr val="tx1"/>
                </a:solidFill>
                <a:latin typeface="Meiryo UI" panose="020B0604030504040204" pitchFamily="50" charset="-128"/>
                <a:ea typeface="Meiryo UI" panose="020B0604030504040204" pitchFamily="50" charset="-128"/>
              </a:rPr>
              <a:t>交付要綱等の</a:t>
            </a:r>
            <a:r>
              <a:rPr kumimoji="1" lang="ja-JP" altLang="en-US" sz="1050" dirty="0">
                <a:solidFill>
                  <a:schemeClr val="tx1"/>
                </a:solidFill>
                <a:latin typeface="Meiryo UI" panose="020B0604030504040204" pitchFamily="50" charset="-128"/>
                <a:ea typeface="Meiryo UI" panose="020B0604030504040204" pitchFamily="50" charset="-128"/>
              </a:rPr>
              <a:t>添付ファイルのファイル名を押下し、ダウンロードします。</a:t>
            </a:r>
          </a:p>
        </p:txBody>
      </p:sp>
      <p:sp>
        <p:nvSpPr>
          <p:cNvPr id="17" name="角丸四角形 16"/>
          <p:cNvSpPr/>
          <p:nvPr/>
        </p:nvSpPr>
        <p:spPr>
          <a:xfrm>
            <a:off x="1100155" y="3346189"/>
            <a:ext cx="3835401" cy="61988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ja-JP" sz="1200" dirty="0" smtClean="0">
                <a:solidFill>
                  <a:srgbClr val="FF0000"/>
                </a:solidFill>
              </a:rPr>
              <a:t>※</a:t>
            </a:r>
            <a:r>
              <a:rPr kumimoji="1" lang="ja-JP" altLang="en-US" sz="1200" dirty="0" smtClean="0">
                <a:solidFill>
                  <a:srgbClr val="FF0000"/>
                </a:solidFill>
              </a:rPr>
              <a:t>画面はサンプルです</a:t>
            </a:r>
            <a:endParaRPr kumimoji="1" lang="en-US" altLang="ja-JP" sz="1200" dirty="0" smtClean="0">
              <a:solidFill>
                <a:srgbClr val="FF0000"/>
              </a:solidFill>
            </a:endParaRPr>
          </a:p>
          <a:p>
            <a:pPr algn="ctr"/>
            <a:r>
              <a:rPr kumimoji="1" lang="ja-JP" altLang="en-US" sz="1200" dirty="0" smtClean="0">
                <a:solidFill>
                  <a:srgbClr val="FF0000"/>
                </a:solidFill>
              </a:rPr>
              <a:t>技術協力活用型・新興国市場開拓事業（研修・専門家派遣事業）費補助金を選択してください。</a:t>
            </a:r>
            <a:endParaRPr kumimoji="1" lang="ja-JP" altLang="en-US" sz="1200" dirty="0">
              <a:solidFill>
                <a:srgbClr val="FF0000"/>
              </a:solidFill>
            </a:endParaRPr>
          </a:p>
        </p:txBody>
      </p:sp>
    </p:spTree>
    <p:extLst>
      <p:ext uri="{BB962C8B-B14F-4D97-AF65-F5344CB8AC3E}">
        <p14:creationId xmlns:p14="http://schemas.microsoft.com/office/powerpoint/2010/main" val="3687879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DB68D6-655A-3B48-B02C-EE772CBAC08B}"/>
              </a:ext>
            </a:extLst>
          </p:cNvPr>
          <p:cNvSpPr>
            <a:spLocks noGrp="1"/>
          </p:cNvSpPr>
          <p:nvPr>
            <p:ph type="title"/>
          </p:nvPr>
        </p:nvSpPr>
        <p:spPr/>
        <p:txBody>
          <a:bodyPr/>
          <a:lstStyle/>
          <a:p>
            <a:r>
              <a:rPr lang="en-US" altLang="ja-JP" dirty="0"/>
              <a:t>1-3</a:t>
            </a:r>
            <a:r>
              <a:rPr kumimoji="1" lang="en-US" altLang="ja-JP" dirty="0"/>
              <a:t>.</a:t>
            </a:r>
            <a:r>
              <a:rPr kumimoji="1" lang="ja-JP" altLang="en-US"/>
              <a:t>必要な書類を準備する</a:t>
            </a:r>
          </a:p>
        </p:txBody>
      </p:sp>
      <p:sp>
        <p:nvSpPr>
          <p:cNvPr id="3" name="コンテンツ プレースホルダー 2">
            <a:extLst>
              <a:ext uri="{FF2B5EF4-FFF2-40B4-BE49-F238E27FC236}">
                <a16:creationId xmlns:a16="http://schemas.microsoft.com/office/drawing/2014/main" id="{EFE01F20-BB10-BA41-B594-C19177836360}"/>
              </a:ext>
            </a:extLst>
          </p:cNvPr>
          <p:cNvSpPr>
            <a:spLocks noGrp="1"/>
          </p:cNvSpPr>
          <p:nvPr>
            <p:ph idx="1"/>
          </p:nvPr>
        </p:nvSpPr>
        <p:spPr>
          <a:xfrm>
            <a:off x="1142999" y="989003"/>
            <a:ext cx="5524501" cy="258522"/>
          </a:xfrm>
        </p:spPr>
        <p:txBody>
          <a:bodyPr/>
          <a:lstStyle/>
          <a:p>
            <a:r>
              <a:rPr kumimoji="1" lang="ja-JP" altLang="en-US"/>
              <a:t>ダウンロードした公募要領・様式のファイルをもとに必要な書類を作成します。</a:t>
            </a:r>
          </a:p>
        </p:txBody>
      </p:sp>
      <p:graphicFrame>
        <p:nvGraphicFramePr>
          <p:cNvPr id="5" name="表 4">
            <a:extLst>
              <a:ext uri="{FF2B5EF4-FFF2-40B4-BE49-F238E27FC236}">
                <a16:creationId xmlns:a16="http://schemas.microsoft.com/office/drawing/2014/main" id="{4CF037D6-5BD4-8E4E-B2C8-E48D8E91D320}"/>
              </a:ext>
            </a:extLst>
          </p:cNvPr>
          <p:cNvGraphicFramePr>
            <a:graphicFrameLocks noGrp="1"/>
          </p:cNvGraphicFramePr>
          <p:nvPr>
            <p:extLst>
              <p:ext uri="{D42A27DB-BD31-4B8C-83A1-F6EECF244321}">
                <p14:modId xmlns:p14="http://schemas.microsoft.com/office/powerpoint/2010/main" val="1288319866"/>
              </p:ext>
            </p:extLst>
          </p:nvPr>
        </p:nvGraphicFramePr>
        <p:xfrm>
          <a:off x="317634" y="1756689"/>
          <a:ext cx="6101426" cy="3672840"/>
        </p:xfrm>
        <a:graphic>
          <a:graphicData uri="http://schemas.openxmlformats.org/drawingml/2006/table">
            <a:tbl>
              <a:tblPr firstRow="1" bandRow="1">
                <a:tableStyleId>{5C22544A-7EE6-4342-B048-85BDC9FD1C3A}</a:tableStyleId>
              </a:tblPr>
              <a:tblGrid>
                <a:gridCol w="562042">
                  <a:extLst>
                    <a:ext uri="{9D8B030D-6E8A-4147-A177-3AD203B41FA5}">
                      <a16:colId xmlns:a16="http://schemas.microsoft.com/office/drawing/2014/main" val="1258240827"/>
                    </a:ext>
                  </a:extLst>
                </a:gridCol>
                <a:gridCol w="2615878">
                  <a:extLst>
                    <a:ext uri="{9D8B030D-6E8A-4147-A177-3AD203B41FA5}">
                      <a16:colId xmlns:a16="http://schemas.microsoft.com/office/drawing/2014/main" val="168353710"/>
                    </a:ext>
                  </a:extLst>
                </a:gridCol>
                <a:gridCol w="1354238">
                  <a:extLst>
                    <a:ext uri="{9D8B030D-6E8A-4147-A177-3AD203B41FA5}">
                      <a16:colId xmlns:a16="http://schemas.microsoft.com/office/drawing/2014/main" val="4008573981"/>
                    </a:ext>
                  </a:extLst>
                </a:gridCol>
                <a:gridCol w="1569268">
                  <a:extLst>
                    <a:ext uri="{9D8B030D-6E8A-4147-A177-3AD203B41FA5}">
                      <a16:colId xmlns:a16="http://schemas.microsoft.com/office/drawing/2014/main" val="926776498"/>
                    </a:ext>
                  </a:extLst>
                </a:gridCol>
              </a:tblGrid>
              <a:tr h="370840">
                <a:tc>
                  <a:txBody>
                    <a:bodyPr/>
                    <a:lstStyle/>
                    <a:p>
                      <a:r>
                        <a:rPr kumimoji="1" lang="en-US" altLang="ja-JP" sz="1000" dirty="0">
                          <a:latin typeface="Meiryo UI" panose="020B0604030504040204" pitchFamily="34" charset="-128"/>
                          <a:ea typeface="Meiryo UI" panose="020B0604030504040204" pitchFamily="34" charset="-128"/>
                        </a:rPr>
                        <a:t>No.</a:t>
                      </a:r>
                      <a:endParaRPr kumimoji="1" lang="ja-JP" altLang="en-US" sz="1000">
                        <a:latin typeface="Meiryo UI" panose="020B0604030504040204" pitchFamily="34" charset="-128"/>
                        <a:ea typeface="Meiryo UI" panose="020B0604030504040204" pitchFamily="34" charset="-128"/>
                      </a:endParaRPr>
                    </a:p>
                  </a:txBody>
                  <a:tcPr>
                    <a:lnL w="12700" cmpd="sng">
                      <a:noFill/>
                    </a:lnL>
                    <a:lnR w="12700" cmpd="sng">
                      <a:noFill/>
                    </a:lnR>
                    <a:lnT w="12700" cmpd="sng">
                      <a:noFill/>
                    </a:lnT>
                    <a:lnB w="12700" cap="flat" cmpd="sng" algn="ctr">
                      <a:no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書類名</a:t>
                      </a:r>
                    </a:p>
                  </a:txBody>
                  <a:tcPr>
                    <a:lnL w="12700" cmpd="sng">
                      <a:noFill/>
                    </a:lnL>
                    <a:lnR w="12700" cmpd="sng">
                      <a:noFill/>
                    </a:lnR>
                    <a:lnT w="12700" cmpd="sng">
                      <a:noFill/>
                    </a:lnT>
                    <a:lnB w="12700" cap="flat" cmpd="sng" algn="ctr">
                      <a:no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様式ファイル</a:t>
                      </a:r>
                    </a:p>
                  </a:txBody>
                  <a:tcPr>
                    <a:lnL w="12700" cmpd="sng">
                      <a:noFill/>
                    </a:lnL>
                    <a:lnR w="12700" cmpd="sng">
                      <a:noFill/>
                    </a:lnR>
                    <a:lnT w="12700" cmpd="sng">
                      <a:noFill/>
                    </a:lnT>
                    <a:lnB w="12700" cap="flat" cmpd="sng" algn="ctr">
                      <a:no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必須</a:t>
                      </a:r>
                      <a:r>
                        <a:rPr kumimoji="1" lang="en-US" altLang="ja-JP" sz="1000" dirty="0">
                          <a:latin typeface="Meiryo UI" panose="020B0604030504040204" pitchFamily="34" charset="-128"/>
                          <a:ea typeface="Meiryo UI" panose="020B0604030504040204" pitchFamily="34" charset="-128"/>
                        </a:rPr>
                        <a:t>/</a:t>
                      </a:r>
                      <a:r>
                        <a:rPr kumimoji="1" lang="ja-JP" altLang="en-US" sz="1000">
                          <a:latin typeface="Meiryo UI" panose="020B0604030504040204" pitchFamily="34" charset="-128"/>
                          <a:ea typeface="Meiryo UI" panose="020B0604030504040204" pitchFamily="34" charset="-128"/>
                        </a:rPr>
                        <a:t>任意</a:t>
                      </a:r>
                    </a:p>
                  </a:txBody>
                  <a:tcPr>
                    <a:lnL w="12700" cmpd="sng">
                      <a:noFill/>
                    </a:lnL>
                    <a:lnR w="12700" cmpd="sng">
                      <a:noFill/>
                    </a:lnR>
                    <a:lnT w="127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val="2908257352"/>
                  </a:ext>
                </a:extLst>
              </a:tr>
              <a:tr h="370840">
                <a:tc>
                  <a:txBody>
                    <a:bodyPr/>
                    <a:lstStyle/>
                    <a:p>
                      <a:r>
                        <a:rPr kumimoji="1" lang="en-US" altLang="ja-JP" sz="1000" dirty="0">
                          <a:latin typeface="Meiryo UI" panose="020B0604030504040204" pitchFamily="34" charset="-128"/>
                          <a:ea typeface="Meiryo UI" panose="020B0604030504040204" pitchFamily="34" charset="-128"/>
                        </a:rPr>
                        <a:t>1</a:t>
                      </a:r>
                      <a:endParaRPr kumimoji="1" lang="ja-JP" altLang="en-US" sz="100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申請書</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様式１</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a:latin typeface="Meiryo UI" panose="020B0604030504040204" pitchFamily="34" charset="-128"/>
                          <a:ea typeface="Meiryo UI" panose="020B0604030504040204" pitchFamily="34" charset="-128"/>
                        </a:rPr>
                        <a:t>必須</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75483555"/>
                  </a:ext>
                </a:extLst>
              </a:tr>
              <a:tr h="3560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000" kern="1200" dirty="0">
                          <a:solidFill>
                            <a:schemeClr val="dk1"/>
                          </a:solidFill>
                          <a:effectLst/>
                          <a:latin typeface="Meiryo UI" panose="020B0604030504040204" pitchFamily="34" charset="-128"/>
                          <a:ea typeface="Meiryo UI" panose="020B0604030504040204" pitchFamily="34" charset="-128"/>
                          <a:cs typeface="+mn-cs"/>
                        </a:rPr>
                        <a:t>2</a:t>
                      </a:r>
                      <a:endParaRPr kumimoji="1" lang="ja-JP" altLang="ja-JP" sz="1000" kern="1200">
                        <a:solidFill>
                          <a:schemeClr val="dk1"/>
                        </a:solidFill>
                        <a:effectLst/>
                        <a:latin typeface="Meiryo UI" panose="020B0604030504040204" pitchFamily="34" charset="-128"/>
                        <a:ea typeface="Meiryo UI" panose="020B0604030504040204" pitchFamily="34" charset="-128"/>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kern="1200" dirty="0" smtClean="0">
                          <a:solidFill>
                            <a:schemeClr val="dk1"/>
                          </a:solidFill>
                          <a:effectLst/>
                          <a:latin typeface="Meiryo UI" panose="020B0604030504040204" pitchFamily="34" charset="-128"/>
                          <a:ea typeface="Meiryo UI" panose="020B0604030504040204" pitchFamily="34" charset="-128"/>
                          <a:cs typeface="+mn-cs"/>
                        </a:rPr>
                        <a:t>提案書</a:t>
                      </a:r>
                      <a:endParaRPr kumimoji="1" lang="ja-JP" altLang="ja-JP" sz="1000" kern="1200" dirty="0">
                        <a:solidFill>
                          <a:schemeClr val="dk1"/>
                        </a:solidFill>
                        <a:effectLst/>
                        <a:latin typeface="Meiryo UI" panose="020B0604030504040204" pitchFamily="34" charset="-128"/>
                        <a:ea typeface="Meiryo UI" panose="020B0604030504040204" pitchFamily="34" charset="-128"/>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34" charset="-128"/>
                          <a:ea typeface="Meiryo UI" panose="020B0604030504040204" pitchFamily="34" charset="-128"/>
                        </a:rPr>
                        <a:t>様式２</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34" charset="-128"/>
                          <a:ea typeface="Meiryo UI" panose="020B0604030504040204" pitchFamily="34" charset="-128"/>
                          <a:cs typeface="+mn-cs"/>
                        </a:rPr>
                        <a:t>必須</a:t>
                      </a:r>
                      <a:endParaRPr kumimoji="1" lang="en-US" altLang="ja-JP" sz="1000" b="0" i="0" u="none" strike="noStrike" kern="1200" cap="none" spc="0" normalizeH="0" baseline="0" noProof="0" dirty="0" smtClean="0">
                        <a:ln>
                          <a:noFill/>
                        </a:ln>
                        <a:solidFill>
                          <a:prstClr val="black"/>
                        </a:solidFill>
                        <a:effectLst/>
                        <a:uLnTx/>
                        <a:uFillTx/>
                        <a:latin typeface="Meiryo UI" panose="020B0604030504040204" pitchFamily="34" charset="-128"/>
                        <a:ea typeface="Meiryo UI" panose="020B0604030504040204" pitchFamily="34" charset="-128"/>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smtClean="0">
                          <a:ln>
                            <a:noFill/>
                          </a:ln>
                          <a:solidFill>
                            <a:prstClr val="black"/>
                          </a:solidFill>
                          <a:effectLst/>
                          <a:uLnTx/>
                          <a:uFillTx/>
                          <a:latin typeface="Meiryo UI" panose="020B0604030504040204" pitchFamily="34" charset="-128"/>
                          <a:ea typeface="Meiryo UI" panose="020B0604030504040204" pitchFamily="34" charset="-128"/>
                          <a:cs typeface="+mn-cs"/>
                        </a:rPr>
                        <a:t>※</a:t>
                      </a: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34" charset="-128"/>
                          <a:ea typeface="Meiryo UI" panose="020B0604030504040204" pitchFamily="34" charset="-128"/>
                          <a:cs typeface="+mn-cs"/>
                        </a:rPr>
                        <a:t>提案内容の全項目を</a:t>
                      </a:r>
                      <a:r>
                        <a:rPr kumimoji="1" lang="en-US" altLang="ja-JP" sz="1000" b="0" i="0" u="none" strike="noStrike" kern="1200" cap="none" spc="0" normalizeH="0" baseline="0" noProof="0" dirty="0" err="1" smtClean="0">
                          <a:ln>
                            <a:noFill/>
                          </a:ln>
                          <a:solidFill>
                            <a:prstClr val="black"/>
                          </a:solidFill>
                          <a:effectLst/>
                          <a:uLnTx/>
                          <a:uFillTx/>
                          <a:latin typeface="Meiryo UI" panose="020B0604030504040204" pitchFamily="34" charset="-128"/>
                          <a:ea typeface="Meiryo UI" panose="020B0604030504040204" pitchFamily="34" charset="-128"/>
                          <a:cs typeface="+mn-cs"/>
                        </a:rPr>
                        <a:t>jGrants</a:t>
                      </a: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34" charset="-128"/>
                          <a:ea typeface="Meiryo UI" panose="020B0604030504040204" pitchFamily="34" charset="-128"/>
                          <a:cs typeface="+mn-cs"/>
                        </a:rPr>
                        <a:t>上で入力する場合は作成不要ですが、その場合は所定欄に空のファイルを添付していただく必要があります。</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6199295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000" kern="1200" dirty="0">
                          <a:solidFill>
                            <a:schemeClr val="dk1"/>
                          </a:solidFill>
                          <a:effectLst/>
                          <a:latin typeface="Meiryo UI" panose="020B0604030504040204" pitchFamily="34" charset="-128"/>
                          <a:ea typeface="Meiryo UI" panose="020B0604030504040204" pitchFamily="34" charset="-128"/>
                          <a:cs typeface="+mn-cs"/>
                        </a:rPr>
                        <a:t>3</a:t>
                      </a:r>
                      <a:endParaRPr kumimoji="1" lang="ja-JP" altLang="ja-JP" sz="1000" kern="1200" dirty="0">
                        <a:solidFill>
                          <a:schemeClr val="dk1"/>
                        </a:solidFill>
                        <a:effectLst/>
                        <a:latin typeface="Meiryo UI" panose="020B0604030504040204" pitchFamily="34" charset="-128"/>
                        <a:ea typeface="Meiryo UI" panose="020B0604030504040204" pitchFamily="34" charset="-128"/>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000" kern="1200" dirty="0" smtClean="0">
                          <a:solidFill>
                            <a:schemeClr val="dk1"/>
                          </a:solidFill>
                          <a:effectLst/>
                          <a:latin typeface="Meiryo UI" panose="020B0604030504040204" pitchFamily="34" charset="-128"/>
                          <a:ea typeface="Meiryo UI" panose="020B0604030504040204" pitchFamily="34" charset="-128"/>
                          <a:cs typeface="+mn-cs"/>
                        </a:rPr>
                        <a:t>積算表</a:t>
                      </a:r>
                      <a:endParaRPr kumimoji="1" lang="en-US" altLang="ja-JP" sz="1000" kern="1200" dirty="0">
                        <a:solidFill>
                          <a:schemeClr val="dk1"/>
                        </a:solidFill>
                        <a:effectLst/>
                        <a:latin typeface="Meiryo UI" panose="020B0604030504040204" pitchFamily="34" charset="-128"/>
                        <a:ea typeface="Meiryo UI" panose="020B0604030504040204" pitchFamily="34" charset="-128"/>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様式３</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cs typeface="+mn-cs"/>
                        </a:rPr>
                        <a:t>必須</a:t>
                      </a:r>
                      <a:endParaRPr kumimoji="1" lang="ja-JP" altLang="en-US"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4306310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000" kern="1200" dirty="0">
                          <a:solidFill>
                            <a:schemeClr val="dk1"/>
                          </a:solidFill>
                          <a:effectLst/>
                          <a:latin typeface="Meiryo UI" panose="020B0604030504040204" pitchFamily="34" charset="-128"/>
                          <a:ea typeface="Meiryo UI" panose="020B0604030504040204" pitchFamily="34" charset="-128"/>
                          <a:cs typeface="+mn-cs"/>
                        </a:rPr>
                        <a:t>4</a:t>
                      </a:r>
                      <a:endParaRPr kumimoji="1" lang="ja-JP" altLang="ja-JP" sz="1000" kern="1200">
                        <a:solidFill>
                          <a:schemeClr val="dk1"/>
                        </a:solidFill>
                        <a:effectLst/>
                        <a:latin typeface="Meiryo UI" panose="020B0604030504040204" pitchFamily="34" charset="-128"/>
                        <a:ea typeface="Meiryo UI" panose="020B0604030504040204" pitchFamily="34" charset="-128"/>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000" kern="1200" dirty="0" smtClean="0">
                          <a:solidFill>
                            <a:schemeClr val="dk1"/>
                          </a:solidFill>
                          <a:effectLst/>
                          <a:latin typeface="Meiryo UI" panose="020B0604030504040204" pitchFamily="34" charset="-128"/>
                          <a:ea typeface="Meiryo UI" panose="020B0604030504040204" pitchFamily="34" charset="-128"/>
                          <a:cs typeface="+mn-cs"/>
                        </a:rPr>
                        <a:t>申請者の概要がわかる資料</a:t>
                      </a:r>
                      <a:endParaRPr kumimoji="1" lang="en-US" altLang="ja-JP" sz="1000" kern="1200" dirty="0" smtClean="0">
                        <a:solidFill>
                          <a:schemeClr val="dk1"/>
                        </a:solidFill>
                        <a:effectLst/>
                        <a:latin typeface="Meiryo UI" panose="020B0604030504040204" pitchFamily="34" charset="-128"/>
                        <a:ea typeface="Meiryo UI" panose="020B0604030504040204" pitchFamily="34" charset="-128"/>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000" kern="1200" dirty="0" smtClean="0">
                          <a:solidFill>
                            <a:schemeClr val="dk1"/>
                          </a:solidFill>
                          <a:effectLst/>
                          <a:latin typeface="Meiryo UI" panose="020B0604030504040204" pitchFamily="34" charset="-128"/>
                          <a:ea typeface="Meiryo UI" panose="020B0604030504040204" pitchFamily="34" charset="-128"/>
                          <a:cs typeface="+mn-cs"/>
                        </a:rPr>
                        <a:t>（ア）会社概要</a:t>
                      </a:r>
                      <a:endParaRPr kumimoji="1" lang="en-US" altLang="ja-JP" sz="1000" kern="1200" dirty="0" smtClean="0">
                        <a:solidFill>
                          <a:schemeClr val="dk1"/>
                        </a:solidFill>
                        <a:effectLst/>
                        <a:latin typeface="Meiryo UI" panose="020B0604030504040204" pitchFamily="34" charset="-128"/>
                        <a:ea typeface="Meiryo UI" panose="020B0604030504040204" pitchFamily="34" charset="-128"/>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000" kern="1200" dirty="0" smtClean="0">
                          <a:solidFill>
                            <a:schemeClr val="dk1"/>
                          </a:solidFill>
                          <a:effectLst/>
                          <a:latin typeface="Meiryo UI" panose="020B0604030504040204" pitchFamily="34" charset="-128"/>
                          <a:ea typeface="Meiryo UI" panose="020B0604030504040204" pitchFamily="34" charset="-128"/>
                          <a:cs typeface="+mn-cs"/>
                        </a:rPr>
                        <a:t>（イ）直近一年分の財務諸表</a:t>
                      </a:r>
                      <a:endParaRPr kumimoji="1" lang="en-US" altLang="ja-JP" sz="1000" kern="1200" dirty="0">
                        <a:solidFill>
                          <a:schemeClr val="dk1"/>
                        </a:solidFill>
                        <a:effectLst/>
                        <a:latin typeface="Meiryo UI" panose="020B0604030504040204" pitchFamily="34" charset="-128"/>
                        <a:ea typeface="Meiryo UI" panose="020B0604030504040204" pitchFamily="34" charset="-128"/>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cs typeface="+mn-cs"/>
                        </a:rPr>
                        <a:t>-</a:t>
                      </a:r>
                      <a:endParaRPr kumimoji="1" lang="ja-JP" altLang="en-US" sz="100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000" dirty="0" smtClean="0">
                          <a:latin typeface="Meiryo UI" panose="020B0604030504040204" pitchFamily="34" charset="-128"/>
                          <a:ea typeface="Meiryo UI" panose="020B0604030504040204" pitchFamily="34" charset="-128"/>
                        </a:rPr>
                        <a:t>必須</a:t>
                      </a:r>
                      <a:endParaRPr kumimoji="1" lang="ja-JP" altLang="en-US"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08882565"/>
                  </a:ext>
                </a:extLst>
              </a:tr>
              <a:tr h="54775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000" kern="1200" dirty="0">
                          <a:solidFill>
                            <a:schemeClr val="dk1"/>
                          </a:solidFill>
                          <a:effectLst/>
                          <a:latin typeface="Meiryo UI" panose="020B0604030504040204" pitchFamily="34" charset="-128"/>
                          <a:ea typeface="Meiryo UI" panose="020B0604030504040204" pitchFamily="34" charset="-128"/>
                          <a:cs typeface="+mn-cs"/>
                        </a:rPr>
                        <a:t>5</a:t>
                      </a:r>
                      <a:endParaRPr kumimoji="1" lang="ja-JP" altLang="ja-JP" sz="1000" kern="1200">
                        <a:solidFill>
                          <a:schemeClr val="dk1"/>
                        </a:solidFill>
                        <a:effectLst/>
                        <a:latin typeface="Meiryo UI" panose="020B0604030504040204" pitchFamily="34" charset="-128"/>
                        <a:ea typeface="Meiryo UI" panose="020B0604030504040204" pitchFamily="34" charset="-128"/>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000" kern="1200" dirty="0" smtClean="0">
                          <a:solidFill>
                            <a:schemeClr val="dk1"/>
                          </a:solidFill>
                          <a:effectLst/>
                          <a:latin typeface="Meiryo UI" panose="020B0604030504040204" pitchFamily="34" charset="-128"/>
                          <a:ea typeface="Meiryo UI" panose="020B0604030504040204" pitchFamily="34" charset="-128"/>
                          <a:cs typeface="+mn-cs"/>
                        </a:rPr>
                        <a:t>提案内容を補足するための必要な参考資料</a:t>
                      </a:r>
                      <a:endParaRPr kumimoji="1" lang="en-US" altLang="ja-JP" sz="1000" kern="1200" dirty="0">
                        <a:solidFill>
                          <a:schemeClr val="dk1"/>
                        </a:solidFill>
                        <a:effectLst/>
                        <a:latin typeface="Meiryo UI" panose="020B0604030504040204" pitchFamily="34" charset="-128"/>
                        <a:ea typeface="Meiryo UI" panose="020B0604030504040204" pitchFamily="34" charset="-128"/>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cs typeface="+mn-cs"/>
                        </a:rPr>
                        <a:t>-</a:t>
                      </a:r>
                      <a:endParaRPr kumimoji="1" lang="ja-JP" altLang="en-US"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任意</a:t>
                      </a:r>
                      <a:endParaRPr kumimoji="1" lang="en-US" altLang="ja-JP" sz="1000" dirty="0" smtClean="0">
                        <a:latin typeface="Meiryo UI" panose="020B0604030504040204" pitchFamily="34" charset="-128"/>
                        <a:ea typeface="Meiryo UI" panose="020B0604030504040204" pitchFamily="34" charset="-128"/>
                      </a:endParaRPr>
                    </a:p>
                    <a:p>
                      <a:r>
                        <a:rPr kumimoji="1" lang="en-US" altLang="ja-JP" sz="1000" dirty="0" smtClean="0">
                          <a:latin typeface="Meiryo UI" panose="020B0604030504040204" pitchFamily="34" charset="-128"/>
                          <a:ea typeface="Meiryo UI" panose="020B0604030504040204" pitchFamily="34" charset="-128"/>
                        </a:rPr>
                        <a:t>※</a:t>
                      </a:r>
                      <a:r>
                        <a:rPr kumimoji="1" lang="ja-JP" altLang="en-US" sz="1000" dirty="0" smtClean="0">
                          <a:latin typeface="Meiryo UI" panose="020B0604030504040204" pitchFamily="34" charset="-128"/>
                          <a:ea typeface="Meiryo UI" panose="020B0604030504040204" pitchFamily="34" charset="-128"/>
                        </a:rPr>
                        <a:t>補足する参考資料がない場合は、所定欄に空のファイルを添付していただく必要があります。</a:t>
                      </a:r>
                      <a:endParaRPr kumimoji="1" lang="ja-JP" altLang="en-US"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39094705"/>
                  </a:ext>
                </a:extLst>
              </a:tr>
            </a:tbl>
          </a:graphicData>
        </a:graphic>
      </p:graphicFrame>
      <p:sp>
        <p:nvSpPr>
          <p:cNvPr id="7" name="四角形: 角を丸くする 4">
            <a:extLst>
              <a:ext uri="{FF2B5EF4-FFF2-40B4-BE49-F238E27FC236}">
                <a16:creationId xmlns:a16="http://schemas.microsoft.com/office/drawing/2014/main" id="{1641CDAF-0B68-DF4A-904B-99CCF0585276}"/>
              </a:ext>
            </a:extLst>
          </p:cNvPr>
          <p:cNvSpPr/>
          <p:nvPr/>
        </p:nvSpPr>
        <p:spPr>
          <a:xfrm>
            <a:off x="228600" y="922663"/>
            <a:ext cx="914400" cy="38980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69789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71488" y="1621834"/>
            <a:ext cx="5915025" cy="1914702"/>
          </a:xfrm>
        </p:spPr>
        <p:txBody>
          <a:bodyPr>
            <a:noAutofit/>
          </a:bodyPr>
          <a:lstStyle/>
          <a:p>
            <a:r>
              <a:rPr lang="ja-JP" altLang="en-US" sz="1200" dirty="0" smtClean="0"/>
              <a:t>　応募</a:t>
            </a:r>
            <a:r>
              <a:rPr lang="ja-JP" altLang="en-US" sz="1200" dirty="0"/>
              <a:t>にあたってのご不明点等は、電子メールまたは</a:t>
            </a:r>
            <a:r>
              <a:rPr lang="en-US" altLang="ja-JP" sz="1200" dirty="0"/>
              <a:t>FAX</a:t>
            </a:r>
            <a:r>
              <a:rPr lang="ja-JP" altLang="en-US" sz="1200" dirty="0" err="1"/>
              <a:t>にて</a:t>
            </a:r>
            <a:r>
              <a:rPr lang="ja-JP" altLang="en-US" sz="1200" dirty="0"/>
              <a:t>お問い合わせ下さい。それ以外の方法によるお問い合わせには回答しません。</a:t>
            </a:r>
            <a:br>
              <a:rPr lang="ja-JP" altLang="en-US" sz="1200" dirty="0"/>
            </a:br>
            <a:r>
              <a:rPr lang="ja-JP" altLang="en-US" sz="1200" dirty="0"/>
              <a:t>お問い合わせの際は、件名（題名）を必ず「令和</a:t>
            </a:r>
            <a:r>
              <a:rPr lang="ja-JP" altLang="en-US" sz="1200" dirty="0" smtClean="0"/>
              <a:t>２年度技術協力活用型・新興国市場開拓事業（研修・専門家派遣事業）」</a:t>
            </a:r>
            <a:r>
              <a:rPr lang="ja-JP" altLang="en-US" sz="1200" dirty="0"/>
              <a:t>としてください。他の件名（題名）ではお問い合わせに回答できない場合があります。</a:t>
            </a:r>
            <a:br>
              <a:rPr lang="ja-JP" altLang="en-US" sz="1200" dirty="0"/>
            </a:br>
            <a:r>
              <a:rPr lang="ja-JP" altLang="en-US" sz="1200" dirty="0"/>
              <a:t>　＜問い合わせ先＞</a:t>
            </a:r>
            <a:br>
              <a:rPr lang="ja-JP" altLang="en-US" sz="1200" dirty="0"/>
            </a:br>
            <a:r>
              <a:rPr lang="ja-JP" altLang="en-US" sz="1200" dirty="0" smtClean="0"/>
              <a:t>　〒</a:t>
            </a:r>
            <a:r>
              <a:rPr lang="ja-JP" altLang="en-US" sz="1200" dirty="0"/>
              <a:t>１００－８９０１　東京都千代田区霞が関１－３－１</a:t>
            </a:r>
            <a:br>
              <a:rPr lang="ja-JP" altLang="en-US" sz="1200" dirty="0"/>
            </a:br>
            <a:r>
              <a:rPr lang="ja-JP" altLang="en-US" sz="1200" dirty="0" smtClean="0"/>
              <a:t>　経済</a:t>
            </a:r>
            <a:r>
              <a:rPr lang="ja-JP" altLang="en-US" sz="1200" dirty="0"/>
              <a:t>産業省　貿易経済協力局　技術・人材協力課</a:t>
            </a:r>
            <a:br>
              <a:rPr lang="ja-JP" altLang="en-US" sz="1200" dirty="0"/>
            </a:br>
            <a:r>
              <a:rPr lang="ja-JP" altLang="en-US" sz="1200" dirty="0" smtClean="0"/>
              <a:t>　担当：髙橋</a:t>
            </a:r>
            <a:r>
              <a:rPr lang="ja-JP" altLang="en-US" sz="1200" dirty="0"/>
              <a:t/>
            </a:r>
            <a:br>
              <a:rPr lang="ja-JP" altLang="en-US" sz="1200" dirty="0"/>
            </a:br>
            <a:r>
              <a:rPr lang="ja-JP" altLang="en-US" sz="1200" dirty="0" smtClean="0"/>
              <a:t>　</a:t>
            </a:r>
            <a:r>
              <a:rPr lang="en-US" altLang="ja-JP" sz="1200" dirty="0" smtClean="0"/>
              <a:t>FAX</a:t>
            </a:r>
            <a:r>
              <a:rPr lang="ja-JP" altLang="en-US" sz="1200" dirty="0"/>
              <a:t>：０３－３５０１－１９３７</a:t>
            </a:r>
            <a:br>
              <a:rPr lang="ja-JP" altLang="en-US" sz="1200" dirty="0"/>
            </a:br>
            <a:r>
              <a:rPr lang="ja-JP" altLang="en-US" sz="1200" dirty="0" smtClean="0"/>
              <a:t>　</a:t>
            </a:r>
            <a:r>
              <a:rPr lang="en-US" altLang="ja-JP" sz="1200" dirty="0" smtClean="0"/>
              <a:t>E-mail</a:t>
            </a:r>
            <a:r>
              <a:rPr lang="ja-JP" altLang="en-US" sz="1200" dirty="0"/>
              <a:t>：</a:t>
            </a:r>
            <a:r>
              <a:rPr lang="en-US" altLang="ja-JP" sz="1200" dirty="0" smtClean="0"/>
              <a:t>tech-co-op@meti.go.jp</a:t>
            </a:r>
            <a:endParaRPr kumimoji="1" lang="ja-JP" altLang="en-US" sz="1200" dirty="0"/>
          </a:p>
        </p:txBody>
      </p:sp>
      <p:sp>
        <p:nvSpPr>
          <p:cNvPr id="4" name="スライド番号プレースホルダー 3"/>
          <p:cNvSpPr>
            <a:spLocks noGrp="1"/>
          </p:cNvSpPr>
          <p:nvPr>
            <p:ph type="sldNum" sz="quarter" idx="12"/>
          </p:nvPr>
        </p:nvSpPr>
        <p:spPr/>
        <p:txBody>
          <a:bodyPr/>
          <a:lstStyle/>
          <a:p>
            <a:fld id="{7FEE624F-6142-4786-8952-295BDFCD5EAE}" type="slidenum">
              <a:rPr kumimoji="1" lang="ja-JP" altLang="en-US" smtClean="0"/>
              <a:t>12</a:t>
            </a:fld>
            <a:endParaRPr kumimoji="1" lang="ja-JP" altLang="en-US"/>
          </a:p>
        </p:txBody>
      </p:sp>
      <p:sp>
        <p:nvSpPr>
          <p:cNvPr id="5" name="正方形/長方形 4">
            <a:extLst>
              <a:ext uri="{FF2B5EF4-FFF2-40B4-BE49-F238E27FC236}">
                <a16:creationId xmlns:a16="http://schemas.microsoft.com/office/drawing/2014/main" id="{06713BD9-6775-8144-A277-D318F7DC263F}"/>
              </a:ext>
            </a:extLst>
          </p:cNvPr>
          <p:cNvSpPr/>
          <p:nvPr/>
        </p:nvSpPr>
        <p:spPr>
          <a:xfrm>
            <a:off x="888648" y="438861"/>
            <a:ext cx="5307033" cy="6463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kumimoji="1" lang="ja-JP" altLang="en-US" dirty="0">
                <a:solidFill>
                  <a:schemeClr val="tx1"/>
                </a:solidFill>
                <a:latin typeface="Meiryo UI" panose="020B0604030504040204" pitchFamily="50" charset="-128"/>
                <a:ea typeface="Meiryo UI" panose="020B0604030504040204" pitchFamily="50" charset="-128"/>
              </a:rPr>
              <a:t>（参考）</a:t>
            </a:r>
            <a:endParaRPr kumimoji="1" lang="en-US" altLang="ja-JP" dirty="0">
              <a:solidFill>
                <a:schemeClr val="tx1"/>
              </a:solidFill>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ü"/>
            </a:pPr>
            <a:r>
              <a:rPr kumimoji="1" lang="ja-JP" altLang="en-US" dirty="0">
                <a:solidFill>
                  <a:schemeClr val="tx1"/>
                </a:solidFill>
                <a:latin typeface="Meiryo UI" panose="020B0604030504040204" pitchFamily="50" charset="-128"/>
                <a:ea typeface="Meiryo UI" panose="020B0604030504040204" pitchFamily="50" charset="-128"/>
              </a:rPr>
              <a:t>補助金について事務局</a:t>
            </a:r>
            <a:r>
              <a:rPr kumimoji="1" lang="ja-JP" altLang="en-US" dirty="0" smtClean="0">
                <a:solidFill>
                  <a:schemeClr val="tx1"/>
                </a:solidFill>
                <a:latin typeface="Meiryo UI" panose="020B0604030504040204" pitchFamily="50" charset="-128"/>
                <a:ea typeface="Meiryo UI" panose="020B0604030504040204" pitchFamily="50" charset="-128"/>
              </a:rPr>
              <a:t>へ問い合わせたい</a:t>
            </a:r>
            <a:r>
              <a:rPr kumimoji="1" lang="ja-JP" altLang="en-US" dirty="0">
                <a:solidFill>
                  <a:schemeClr val="tx1"/>
                </a:solidFill>
                <a:latin typeface="Meiryo UI" panose="020B0604030504040204" pitchFamily="50" charset="-128"/>
                <a:ea typeface="Meiryo UI" panose="020B0604030504040204" pitchFamily="50" charset="-128"/>
              </a:rPr>
              <a:t>場合</a:t>
            </a:r>
            <a:endParaRPr kumimoji="1"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55186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840BF32B-D9EF-4E2A-968B-51AC4198A73B}"/>
              </a:ext>
            </a:extLst>
          </p:cNvPr>
          <p:cNvSpPr/>
          <p:nvPr/>
        </p:nvSpPr>
        <p:spPr>
          <a:xfrm>
            <a:off x="640080" y="2581557"/>
            <a:ext cx="5654993" cy="1155032"/>
          </a:xfrm>
          <a:prstGeom prst="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bg1"/>
                </a:solidFill>
                <a:latin typeface="Meiryo UI" panose="020B0604030504040204" pitchFamily="50" charset="-128"/>
                <a:ea typeface="Meiryo UI" panose="020B0604030504040204" pitchFamily="50" charset="-128"/>
              </a:rPr>
              <a:t>2. </a:t>
            </a:r>
            <a:r>
              <a:rPr kumimoji="1" lang="en-US" altLang="ja-JP" b="1" dirty="0" err="1">
                <a:solidFill>
                  <a:schemeClr val="bg1"/>
                </a:solidFill>
                <a:latin typeface="Meiryo UI" panose="020B0604030504040204" pitchFamily="50" charset="-128"/>
                <a:ea typeface="Meiryo UI" panose="020B0604030504040204" pitchFamily="50" charset="-128"/>
              </a:rPr>
              <a:t>jGrants</a:t>
            </a:r>
            <a:r>
              <a:rPr kumimoji="1" lang="ja-JP" altLang="en-US" b="1" dirty="0">
                <a:solidFill>
                  <a:schemeClr val="bg1"/>
                </a:solidFill>
                <a:latin typeface="Meiryo UI" panose="020B0604030504040204" pitchFamily="50" charset="-128"/>
                <a:ea typeface="Meiryo UI" panose="020B0604030504040204" pitchFamily="50" charset="-128"/>
              </a:rPr>
              <a:t>へログインする</a:t>
            </a:r>
            <a:endParaRPr kumimoji="1" lang="en-US" altLang="ja-JP" b="1" dirty="0">
              <a:solidFill>
                <a:schemeClr val="bg1"/>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3C2710B4-95CC-45CB-9A4F-6FDF03132E4F}"/>
              </a:ext>
            </a:extLst>
          </p:cNvPr>
          <p:cNvSpPr/>
          <p:nvPr/>
        </p:nvSpPr>
        <p:spPr>
          <a:xfrm>
            <a:off x="2060949" y="4041419"/>
            <a:ext cx="3724868"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kumimoji="1" lang="en-US" altLang="ja-JP" dirty="0" err="1">
                <a:solidFill>
                  <a:schemeClr val="tx1"/>
                </a:solidFill>
                <a:latin typeface="Meiryo UI" panose="020B0604030504040204" pitchFamily="50" charset="-128"/>
                <a:ea typeface="Meiryo UI" panose="020B0604030504040204" pitchFamily="50" charset="-128"/>
              </a:rPr>
              <a:t>jGrants</a:t>
            </a:r>
            <a:r>
              <a:rPr kumimoji="1" lang="ja-JP" altLang="en-US" dirty="0">
                <a:solidFill>
                  <a:schemeClr val="tx1"/>
                </a:solidFill>
                <a:latin typeface="Meiryo UI" panose="020B0604030504040204" pitchFamily="50" charset="-128"/>
                <a:ea typeface="Meiryo UI" panose="020B0604030504040204" pitchFamily="50" charset="-128"/>
              </a:rPr>
              <a:t>へログインする</a:t>
            </a:r>
            <a:endParaRPr kumimoji="1" lang="en-US" altLang="ja-JP" dirty="0">
              <a:solidFill>
                <a:schemeClr val="tx1"/>
              </a:solidFill>
              <a:latin typeface="Meiryo UI" panose="020B0604030504040204" pitchFamily="50" charset="-128"/>
              <a:ea typeface="Meiryo UI" panose="020B0604030504040204" pitchFamily="50" charset="-128"/>
            </a:endParaRPr>
          </a:p>
        </p:txBody>
      </p:sp>
      <p:sp>
        <p:nvSpPr>
          <p:cNvPr id="10" name="楕円 9">
            <a:extLst>
              <a:ext uri="{FF2B5EF4-FFF2-40B4-BE49-F238E27FC236}">
                <a16:creationId xmlns:a16="http://schemas.microsoft.com/office/drawing/2014/main" id="{47E9AB39-5089-4C5C-9E79-505C0B232D68}"/>
              </a:ext>
            </a:extLst>
          </p:cNvPr>
          <p:cNvSpPr/>
          <p:nvPr/>
        </p:nvSpPr>
        <p:spPr>
          <a:xfrm>
            <a:off x="640080" y="3913860"/>
            <a:ext cx="1056132" cy="62445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１</a:t>
            </a:r>
          </a:p>
        </p:txBody>
      </p:sp>
    </p:spTree>
    <p:extLst>
      <p:ext uri="{BB962C8B-B14F-4D97-AF65-F5344CB8AC3E}">
        <p14:creationId xmlns:p14="http://schemas.microsoft.com/office/powerpoint/2010/main" val="133040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7A0EB5-B784-4006-A1B7-55EE3489477F}"/>
              </a:ext>
            </a:extLst>
          </p:cNvPr>
          <p:cNvSpPr>
            <a:spLocks noGrp="1"/>
          </p:cNvSpPr>
          <p:nvPr>
            <p:ph type="title"/>
          </p:nvPr>
        </p:nvSpPr>
        <p:spPr/>
        <p:txBody>
          <a:bodyPr>
            <a:noAutofit/>
          </a:bodyPr>
          <a:lstStyle/>
          <a:p>
            <a:r>
              <a:rPr lang="en-US" altLang="ja-JP" b="1"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 </a:t>
            </a:r>
            <a:r>
              <a:rPr lang="en-US" altLang="ja-JP" dirty="0" err="1">
                <a:latin typeface="メイリオ" panose="020B0604030504040204" pitchFamily="50" charset="-128"/>
                <a:ea typeface="メイリオ" panose="020B0604030504040204" pitchFamily="50" charset="-128"/>
              </a:rPr>
              <a:t>jGrants</a:t>
            </a:r>
            <a:r>
              <a:rPr lang="ja-JP" altLang="en-US" b="1" dirty="0">
                <a:latin typeface="メイリオ" panose="020B0604030504040204" pitchFamily="50" charset="-128"/>
                <a:ea typeface="メイリオ" panose="020B0604030504040204" pitchFamily="50" charset="-128"/>
              </a:rPr>
              <a:t>へログインする</a:t>
            </a:r>
            <a:endParaRPr kumimoji="1" lang="ja-JP" altLang="en-US" b="1" dirty="0">
              <a:latin typeface="メイリオ" panose="020B0604030504040204" pitchFamily="50" charset="-128"/>
              <a:ea typeface="メイリオ" panose="020B0604030504040204" pitchFamily="50" charset="-128"/>
            </a:endParaRPr>
          </a:p>
        </p:txBody>
      </p:sp>
      <p:pic>
        <p:nvPicPr>
          <p:cNvPr id="12" name="コンテンツ プレースホルダー 11">
            <a:extLst>
              <a:ext uri="{FF2B5EF4-FFF2-40B4-BE49-F238E27FC236}">
                <a16:creationId xmlns:a16="http://schemas.microsoft.com/office/drawing/2014/main" id="{2314E60A-9D4D-491F-9931-240E122E0D5B}"/>
              </a:ext>
            </a:extLst>
          </p:cNvPr>
          <p:cNvPicPr>
            <a:picLocks noGrp="1" noChangeAspect="1"/>
          </p:cNvPicPr>
          <p:nvPr>
            <p:ph idx="1"/>
          </p:nvPr>
        </p:nvPicPr>
        <p:blipFill rotWithShape="1">
          <a:blip r:embed="rId3">
            <a:extLst>
              <a:ext uri="{28A0092B-C50C-407E-A947-70E740481C1C}">
                <a14:useLocalDpi xmlns:a14="http://schemas.microsoft.com/office/drawing/2010/main"/>
              </a:ext>
            </a:extLst>
          </a:blip>
          <a:srcRect/>
          <a:stretch/>
        </p:blipFill>
        <p:spPr>
          <a:xfrm>
            <a:off x="1352996" y="4000081"/>
            <a:ext cx="4477385" cy="2731677"/>
          </a:xfrm>
          <a:prstGeom prst="rect">
            <a:avLst/>
          </a:prstGeom>
          <a:ln>
            <a:solidFill>
              <a:schemeClr val="tx1"/>
            </a:solidFill>
          </a:ln>
        </p:spPr>
      </p:pic>
      <p:sp>
        <p:nvSpPr>
          <p:cNvPr id="9" name="コンテンツ プレースホルダー 2">
            <a:extLst>
              <a:ext uri="{FF2B5EF4-FFF2-40B4-BE49-F238E27FC236}">
                <a16:creationId xmlns:a16="http://schemas.microsoft.com/office/drawing/2014/main" id="{22F9B778-5998-484F-97D7-91C35B886D8A}"/>
              </a:ext>
            </a:extLst>
          </p:cNvPr>
          <p:cNvSpPr txBox="1">
            <a:spLocks/>
          </p:cNvSpPr>
          <p:nvPr/>
        </p:nvSpPr>
        <p:spPr>
          <a:xfrm>
            <a:off x="228600" y="905874"/>
            <a:ext cx="6438901" cy="429338"/>
          </a:xfrm>
          <a:prstGeom prst="rect">
            <a:avLst/>
          </a:prstGeom>
          <a:solidFill>
            <a:schemeClr val="accent5">
              <a:lumMod val="20000"/>
              <a:lumOff val="80000"/>
            </a:schemeClr>
          </a:solidFill>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171450" indent="-171450">
              <a:buFont typeface="Wingdings" panose="05000000000000000000" pitchFamily="2" charset="2"/>
              <a:buChar char="l"/>
            </a:pPr>
            <a:r>
              <a:rPr lang="ja-JP" altLang="en-US" b="1" dirty="0">
                <a:latin typeface="メイリオ" panose="020B0604030504040204" pitchFamily="50" charset="-128"/>
                <a:ea typeface="メイリオ" panose="020B0604030504040204" pitchFamily="50" charset="-128"/>
              </a:rPr>
              <a:t>システムの推奨環境をご確認のうえ、 </a:t>
            </a:r>
            <a:r>
              <a:rPr lang="en-US" altLang="ja-JP" b="1" dirty="0" err="1">
                <a:latin typeface="メイリオ" panose="020B0604030504040204" pitchFamily="50" charset="-128"/>
                <a:ea typeface="メイリオ" panose="020B0604030504040204" pitchFamily="50" charset="-128"/>
              </a:rPr>
              <a:t>gBizID</a:t>
            </a:r>
            <a:r>
              <a:rPr lang="ja-JP" altLang="en-US" b="1" dirty="0">
                <a:latin typeface="メイリオ" panose="020B0604030504040204" pitchFamily="50" charset="-128"/>
                <a:ea typeface="メイリオ" panose="020B0604030504040204" pitchFamily="50" charset="-128"/>
              </a:rPr>
              <a:t>プライムを使用してシステムへログインしてください。</a:t>
            </a:r>
            <a:endParaRPr lang="en-US" altLang="ja-JP" b="1" dirty="0">
              <a:latin typeface="メイリオ" panose="020B0604030504040204" pitchFamily="50" charset="-128"/>
              <a:ea typeface="メイリオ" panose="020B0604030504040204" pitchFamily="50" charset="-128"/>
            </a:endParaRPr>
          </a:p>
        </p:txBody>
      </p:sp>
      <p:sp>
        <p:nvSpPr>
          <p:cNvPr id="11" name="四角形: 角を丸くする 10">
            <a:extLst>
              <a:ext uri="{FF2B5EF4-FFF2-40B4-BE49-F238E27FC236}">
                <a16:creationId xmlns:a16="http://schemas.microsoft.com/office/drawing/2014/main" id="{E4864187-7C81-4921-A43F-0FBA073DA177}"/>
              </a:ext>
            </a:extLst>
          </p:cNvPr>
          <p:cNvSpPr/>
          <p:nvPr/>
        </p:nvSpPr>
        <p:spPr>
          <a:xfrm>
            <a:off x="228600" y="1506027"/>
            <a:ext cx="914400" cy="38181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712D383A-2007-483A-9DC0-CCE81CB8BB85}"/>
              </a:ext>
            </a:extLst>
          </p:cNvPr>
          <p:cNvSpPr/>
          <p:nvPr/>
        </p:nvSpPr>
        <p:spPr>
          <a:xfrm>
            <a:off x="1227667" y="1506026"/>
            <a:ext cx="5274733" cy="3818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err="1">
                <a:solidFill>
                  <a:schemeClr val="tx1"/>
                </a:solidFill>
                <a:latin typeface="Meiryo UI" panose="020B0604030504040204" pitchFamily="50" charset="-128"/>
                <a:ea typeface="Meiryo UI" panose="020B0604030504040204" pitchFamily="50" charset="-128"/>
              </a:rPr>
              <a:t>jGrants</a:t>
            </a:r>
            <a:r>
              <a:rPr kumimoji="1" lang="ja-JP" altLang="en-US" sz="1200" dirty="0">
                <a:solidFill>
                  <a:schemeClr val="tx1"/>
                </a:solidFill>
                <a:latin typeface="Meiryo UI" panose="020B0604030504040204" pitchFamily="50" charset="-128"/>
                <a:ea typeface="Meiryo UI" panose="020B0604030504040204" pitchFamily="50" charset="-128"/>
              </a:rPr>
              <a:t>にアクセスし、トップページ画面</a:t>
            </a:r>
            <a:r>
              <a:rPr kumimoji="1" lang="ja-JP" altLang="en-US" sz="1200">
                <a:solidFill>
                  <a:schemeClr val="tx1"/>
                </a:solidFill>
                <a:latin typeface="Meiryo UI" panose="020B0604030504040204" pitchFamily="50" charset="-128"/>
                <a:ea typeface="Meiryo UI" panose="020B0604030504040204" pitchFamily="50" charset="-128"/>
              </a:rPr>
              <a:t>右上の「ログイン」ボタンを押下し。</a:t>
            </a:r>
            <a:endParaRPr kumimoji="1" lang="en-US" altLang="ja-JP" sz="1200" dirty="0">
              <a:solidFill>
                <a:schemeClr val="tx1"/>
              </a:solidFill>
              <a:latin typeface="Meiryo UI" panose="020B0604030504040204" pitchFamily="50" charset="-128"/>
              <a:ea typeface="Meiryo UI" panose="020B0604030504040204" pitchFamily="50" charset="-128"/>
            </a:endParaRPr>
          </a:p>
          <a:p>
            <a:r>
              <a:rPr kumimoji="1" lang="ja-JP" altLang="en-US" sz="1200" dirty="0">
                <a:solidFill>
                  <a:schemeClr val="tx1"/>
                </a:solidFill>
                <a:latin typeface="Meiryo UI" panose="020B0604030504040204" pitchFamily="50" charset="-128"/>
                <a:ea typeface="Meiryo UI" panose="020B0604030504040204" pitchFamily="50" charset="-128"/>
              </a:rPr>
              <a:t>次に表示される画面で「</a:t>
            </a:r>
            <a:r>
              <a:rPr kumimoji="1" lang="en-US" altLang="ja-JP" sz="1200" dirty="0">
                <a:solidFill>
                  <a:schemeClr val="tx1"/>
                </a:solidFill>
                <a:latin typeface="Meiryo UI" panose="020B0604030504040204" pitchFamily="50" charset="-128"/>
                <a:ea typeface="Meiryo UI" panose="020B0604030504040204" pitchFamily="50" charset="-128"/>
              </a:rPr>
              <a:t>G</a:t>
            </a:r>
            <a:r>
              <a:rPr kumimoji="1" lang="ja-JP" altLang="en-US" sz="1200" dirty="0">
                <a:solidFill>
                  <a:schemeClr val="tx1"/>
                </a:solidFill>
                <a:latin typeface="Meiryo UI" panose="020B0604030504040204" pitchFamily="50" charset="-128"/>
                <a:ea typeface="Meiryo UI" panose="020B0604030504040204" pitchFamily="50" charset="-128"/>
              </a:rPr>
              <a:t>ビジネス</a:t>
            </a:r>
            <a:r>
              <a:rPr kumimoji="1" lang="en-US" altLang="ja-JP" sz="1200" dirty="0">
                <a:solidFill>
                  <a:schemeClr val="tx1"/>
                </a:solidFill>
                <a:latin typeface="Meiryo UI" panose="020B0604030504040204" pitchFamily="50" charset="-128"/>
                <a:ea typeface="Meiryo UI" panose="020B0604030504040204" pitchFamily="50" charset="-128"/>
              </a:rPr>
              <a:t>ID</a:t>
            </a:r>
            <a:r>
              <a:rPr kumimoji="1" lang="ja-JP" altLang="en-US" sz="1200" dirty="0">
                <a:solidFill>
                  <a:schemeClr val="tx1"/>
                </a:solidFill>
                <a:latin typeface="Meiryo UI" panose="020B0604030504040204" pitchFamily="50" charset="-128"/>
                <a:ea typeface="Meiryo UI" panose="020B0604030504040204" pitchFamily="50" charset="-128"/>
              </a:rPr>
              <a:t>でログインする</a:t>
            </a:r>
            <a:r>
              <a:rPr kumimoji="1" lang="ja-JP" altLang="en-US" sz="1200">
                <a:solidFill>
                  <a:schemeClr val="tx1"/>
                </a:solidFill>
                <a:latin typeface="Meiryo UI" panose="020B0604030504040204" pitchFamily="50" charset="-128"/>
                <a:ea typeface="Meiryo UI" panose="020B0604030504040204" pitchFamily="50" charset="-128"/>
              </a:rPr>
              <a:t>」を押下します</a:t>
            </a:r>
            <a:r>
              <a:rPr kumimoji="1" lang="ja-JP" altLang="en-US" sz="1200" dirty="0">
                <a:solidFill>
                  <a:schemeClr val="tx1"/>
                </a:solidFill>
                <a:latin typeface="Meiryo UI" panose="020B0604030504040204" pitchFamily="50" charset="-128"/>
                <a:ea typeface="Meiryo UI" panose="020B0604030504040204" pitchFamily="50" charset="-128"/>
              </a:rPr>
              <a:t>。</a:t>
            </a:r>
          </a:p>
        </p:txBody>
      </p:sp>
      <p:sp>
        <p:nvSpPr>
          <p:cNvPr id="15" name="正方形/長方形 14">
            <a:extLst>
              <a:ext uri="{FF2B5EF4-FFF2-40B4-BE49-F238E27FC236}">
                <a16:creationId xmlns:a16="http://schemas.microsoft.com/office/drawing/2014/main" id="{E2BF5521-739E-4F78-B7D9-133ED6269D3A}"/>
              </a:ext>
            </a:extLst>
          </p:cNvPr>
          <p:cNvSpPr/>
          <p:nvPr/>
        </p:nvSpPr>
        <p:spPr>
          <a:xfrm>
            <a:off x="5284608" y="4000081"/>
            <a:ext cx="545773" cy="23326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 name="図 20">
            <a:extLst>
              <a:ext uri="{FF2B5EF4-FFF2-40B4-BE49-F238E27FC236}">
                <a16:creationId xmlns:a16="http://schemas.microsoft.com/office/drawing/2014/main" id="{52AB1DFD-959A-4CA8-BA3E-3FD55B43FF1C}"/>
              </a:ext>
            </a:extLst>
          </p:cNvPr>
          <p:cNvPicPr>
            <a:picLocks noChangeAspect="1"/>
          </p:cNvPicPr>
          <p:nvPr/>
        </p:nvPicPr>
        <p:blipFill>
          <a:blip r:embed="rId4"/>
          <a:stretch>
            <a:fillRect/>
          </a:stretch>
        </p:blipFill>
        <p:spPr>
          <a:xfrm>
            <a:off x="1352995" y="7133869"/>
            <a:ext cx="4477386" cy="2302823"/>
          </a:xfrm>
          <a:prstGeom prst="rect">
            <a:avLst/>
          </a:prstGeom>
          <a:ln>
            <a:solidFill>
              <a:schemeClr val="tx1"/>
            </a:solidFill>
          </a:ln>
        </p:spPr>
      </p:pic>
      <p:sp>
        <p:nvSpPr>
          <p:cNvPr id="22" name="正方形/長方形 21">
            <a:extLst>
              <a:ext uri="{FF2B5EF4-FFF2-40B4-BE49-F238E27FC236}">
                <a16:creationId xmlns:a16="http://schemas.microsoft.com/office/drawing/2014/main" id="{4313F33F-615E-4B20-B1E5-786959C72AA1}"/>
              </a:ext>
            </a:extLst>
          </p:cNvPr>
          <p:cNvSpPr/>
          <p:nvPr/>
        </p:nvSpPr>
        <p:spPr>
          <a:xfrm>
            <a:off x="2224735" y="8591576"/>
            <a:ext cx="1322090" cy="23326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タイトル 1">
            <a:extLst>
              <a:ext uri="{FF2B5EF4-FFF2-40B4-BE49-F238E27FC236}">
                <a16:creationId xmlns:a16="http://schemas.microsoft.com/office/drawing/2014/main" id="{328F33C7-BD39-49C2-B6E6-EA2EBD5C4657}"/>
              </a:ext>
            </a:extLst>
          </p:cNvPr>
          <p:cNvSpPr txBox="1">
            <a:spLocks/>
          </p:cNvSpPr>
          <p:nvPr/>
        </p:nvSpPr>
        <p:spPr>
          <a:xfrm>
            <a:off x="251883" y="2542890"/>
            <a:ext cx="6167308" cy="935665"/>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nSpc>
                <a:spcPct val="100000"/>
              </a:lnSpc>
            </a:pPr>
            <a:r>
              <a:rPr lang="en-US" altLang="ja-JP" sz="1100" dirty="0" err="1">
                <a:latin typeface="メイリオ" panose="020B0604030504040204" pitchFamily="50" charset="-128"/>
                <a:ea typeface="メイリオ" panose="020B0604030504040204" pitchFamily="50" charset="-128"/>
              </a:rPr>
              <a:t>jGrants</a:t>
            </a:r>
            <a:r>
              <a:rPr lang="ja-JP" altLang="en-US" sz="1100" dirty="0">
                <a:latin typeface="メイリオ" panose="020B0604030504040204" pitchFamily="50" charset="-128"/>
                <a:ea typeface="メイリオ" panose="020B0604030504040204" pitchFamily="50" charset="-128"/>
              </a:rPr>
              <a:t>の動作環境は以下のとおりです。下記のブラウザの最新バージョンをご利用ください。</a:t>
            </a:r>
            <a:endParaRPr lang="en-US" altLang="ja-JP" sz="1100" dirty="0">
              <a:latin typeface="メイリオ" panose="020B0604030504040204" pitchFamily="50" charset="-128"/>
              <a:ea typeface="メイリオ" panose="020B0604030504040204" pitchFamily="50" charset="-128"/>
            </a:endParaRPr>
          </a:p>
          <a:p>
            <a:pPr>
              <a:lnSpc>
                <a:spcPct val="100000"/>
              </a:lnSpc>
            </a:pPr>
            <a:r>
              <a:rPr lang="ja-JP" altLang="en-US" sz="1100" dirty="0">
                <a:latin typeface="メイリオ" panose="020B0604030504040204" pitchFamily="50" charset="-128"/>
                <a:ea typeface="メイリオ" panose="020B0604030504040204" pitchFamily="50" charset="-128"/>
              </a:rPr>
              <a:t>　　</a:t>
            </a:r>
            <a:r>
              <a:rPr lang="en-US" altLang="ja-JP" sz="1100" dirty="0">
                <a:latin typeface="メイリオ" panose="020B0604030504040204" pitchFamily="50" charset="-128"/>
                <a:ea typeface="メイリオ" panose="020B0604030504040204" pitchFamily="50" charset="-128"/>
              </a:rPr>
              <a:t>Windows</a:t>
            </a:r>
            <a:r>
              <a:rPr lang="ja-JP" altLang="en-US" sz="1100" dirty="0">
                <a:latin typeface="メイリオ" panose="020B0604030504040204" pitchFamily="50" charset="-128"/>
                <a:ea typeface="メイリオ" panose="020B0604030504040204" pitchFamily="50" charset="-128"/>
              </a:rPr>
              <a:t>の場合： </a:t>
            </a:r>
            <a:r>
              <a:rPr lang="en-US" altLang="ja-JP" sz="1100" dirty="0">
                <a:latin typeface="メイリオ" panose="020B0604030504040204" pitchFamily="50" charset="-128"/>
                <a:ea typeface="メイリオ" panose="020B0604030504040204" pitchFamily="50" charset="-128"/>
              </a:rPr>
              <a:t>edge</a:t>
            </a:r>
            <a:r>
              <a:rPr lang="ja-JP" altLang="en-US" sz="1100" dirty="0" err="1">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chrome</a:t>
            </a:r>
            <a:r>
              <a:rPr lang="ja-JP" altLang="en-US" sz="1100" dirty="0" err="1">
                <a:latin typeface="メイリオ" panose="020B0604030504040204" pitchFamily="50" charset="-128"/>
                <a:ea typeface="メイリオ" panose="020B0604030504040204" pitchFamily="50" charset="-128"/>
              </a:rPr>
              <a:t>、</a:t>
            </a:r>
            <a:r>
              <a:rPr lang="en-US" altLang="ja-JP" sz="1100" dirty="0" err="1">
                <a:latin typeface="メイリオ" panose="020B0604030504040204" pitchFamily="50" charset="-128"/>
                <a:ea typeface="メイリオ" panose="020B0604030504040204" pitchFamily="50" charset="-128"/>
              </a:rPr>
              <a:t>firefox</a:t>
            </a:r>
            <a:endParaRPr lang="ja-JP" altLang="ja-JP" sz="1100" dirty="0">
              <a:latin typeface="メイリオ" panose="020B0604030504040204" pitchFamily="50" charset="-128"/>
              <a:ea typeface="メイリオ" panose="020B0604030504040204" pitchFamily="50" charset="-128"/>
            </a:endParaRPr>
          </a:p>
          <a:p>
            <a:pPr>
              <a:lnSpc>
                <a:spcPct val="100000"/>
              </a:lnSpc>
            </a:pPr>
            <a:r>
              <a:rPr lang="ja-JP" altLang="en-US" sz="1100" dirty="0">
                <a:latin typeface="メイリオ" panose="020B0604030504040204" pitchFamily="50" charset="-128"/>
                <a:ea typeface="メイリオ" panose="020B0604030504040204" pitchFamily="50" charset="-128"/>
              </a:rPr>
              <a:t>　　</a:t>
            </a:r>
            <a:r>
              <a:rPr lang="en-US" altLang="ja-JP" sz="1100" dirty="0">
                <a:latin typeface="メイリオ" panose="020B0604030504040204" pitchFamily="50" charset="-128"/>
                <a:ea typeface="メイリオ" panose="020B0604030504040204" pitchFamily="50" charset="-128"/>
              </a:rPr>
              <a:t>macOS</a:t>
            </a:r>
            <a:r>
              <a:rPr lang="ja-JP" altLang="en-US" sz="1100" dirty="0">
                <a:latin typeface="メイリオ" panose="020B0604030504040204" pitchFamily="50" charset="-128"/>
                <a:ea typeface="メイリオ" panose="020B0604030504040204" pitchFamily="50" charset="-128"/>
              </a:rPr>
              <a:t>の場合　： </a:t>
            </a:r>
            <a:r>
              <a:rPr lang="en-US" altLang="ja-JP" sz="1100" dirty="0">
                <a:latin typeface="メイリオ" panose="020B0604030504040204" pitchFamily="50" charset="-128"/>
                <a:ea typeface="メイリオ" panose="020B0604030504040204" pitchFamily="50" charset="-128"/>
              </a:rPr>
              <a:t>safari</a:t>
            </a:r>
            <a:r>
              <a:rPr lang="ja-JP" altLang="en-US" sz="1100" dirty="0" err="1">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chrome</a:t>
            </a:r>
            <a:r>
              <a:rPr lang="ja-JP" altLang="en-US" sz="1100" dirty="0" err="1">
                <a:latin typeface="メイリオ" panose="020B0604030504040204" pitchFamily="50" charset="-128"/>
                <a:ea typeface="メイリオ" panose="020B0604030504040204" pitchFamily="50" charset="-128"/>
              </a:rPr>
              <a:t>、</a:t>
            </a:r>
            <a:r>
              <a:rPr lang="en-US" altLang="ja-JP" sz="1100" dirty="0" err="1">
                <a:latin typeface="メイリオ" panose="020B0604030504040204" pitchFamily="50" charset="-128"/>
                <a:ea typeface="メイリオ" panose="020B0604030504040204" pitchFamily="50" charset="-128"/>
              </a:rPr>
              <a:t>firefox</a:t>
            </a:r>
            <a:endParaRPr lang="en-US" altLang="ja-JP" sz="1100" dirty="0">
              <a:latin typeface="メイリオ" panose="020B0604030504040204" pitchFamily="50" charset="-128"/>
              <a:ea typeface="メイリオ" panose="020B0604030504040204" pitchFamily="50" charset="-128"/>
            </a:endParaRPr>
          </a:p>
        </p:txBody>
      </p:sp>
      <p:sp>
        <p:nvSpPr>
          <p:cNvPr id="33" name="正方形/長方形 32">
            <a:extLst>
              <a:ext uri="{FF2B5EF4-FFF2-40B4-BE49-F238E27FC236}">
                <a16:creationId xmlns:a16="http://schemas.microsoft.com/office/drawing/2014/main" id="{2ADA52EA-3967-4D98-A599-23E23B1842A8}"/>
              </a:ext>
            </a:extLst>
          </p:cNvPr>
          <p:cNvSpPr/>
          <p:nvPr/>
        </p:nvSpPr>
        <p:spPr>
          <a:xfrm>
            <a:off x="637946" y="3369278"/>
            <a:ext cx="5968171" cy="430887"/>
          </a:xfrm>
          <a:prstGeom prst="rect">
            <a:avLst/>
          </a:prstGeom>
        </p:spPr>
        <p:txBody>
          <a:bodyPr wrap="square">
            <a:spAutoFit/>
          </a:bodyPr>
          <a:lstStyle/>
          <a:p>
            <a:r>
              <a:rPr lang="en-US" altLang="ja-JP" sz="1100" dirty="0">
                <a:solidFill>
                  <a:srgbClr val="FF0000"/>
                </a:solidFill>
                <a:latin typeface="Meiryo UI" panose="020B0604030504040204" pitchFamily="50" charset="-128"/>
                <a:ea typeface="Meiryo UI" panose="020B0604030504040204" pitchFamily="50" charset="-128"/>
              </a:rPr>
              <a:t>IE</a:t>
            </a:r>
            <a:r>
              <a:rPr lang="ja-JP" altLang="en-US" sz="1100" dirty="0">
                <a:solidFill>
                  <a:srgbClr val="FF0000"/>
                </a:solidFill>
                <a:latin typeface="Meiryo UI" panose="020B0604030504040204" pitchFamily="50" charset="-128"/>
                <a:ea typeface="Meiryo UI" panose="020B0604030504040204" pitchFamily="50" charset="-128"/>
              </a:rPr>
              <a:t>（インターネットエクスプローラー）からもアクセスは可能ですが、画面が正しく出力されないなど円滑な使用に支障が想定されます。動作環境に適したブラウザをインストールのうえ、操作をお願いします。</a:t>
            </a:r>
          </a:p>
        </p:txBody>
      </p:sp>
      <p:sp>
        <p:nvSpPr>
          <p:cNvPr id="34" name="タイトル 1">
            <a:extLst>
              <a:ext uri="{FF2B5EF4-FFF2-40B4-BE49-F238E27FC236}">
                <a16:creationId xmlns:a16="http://schemas.microsoft.com/office/drawing/2014/main" id="{6A2729A1-1A11-4030-A98E-8A912CCDCB34}"/>
              </a:ext>
            </a:extLst>
          </p:cNvPr>
          <p:cNvSpPr txBox="1">
            <a:spLocks/>
          </p:cNvSpPr>
          <p:nvPr/>
        </p:nvSpPr>
        <p:spPr>
          <a:xfrm>
            <a:off x="191329" y="2002582"/>
            <a:ext cx="6167308" cy="669396"/>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nSpc>
                <a:spcPct val="100000"/>
              </a:lnSpc>
            </a:pPr>
            <a:r>
              <a:rPr lang="en-US" altLang="ja-JP" sz="1400" b="1" dirty="0" err="1">
                <a:solidFill>
                  <a:schemeClr val="accent1"/>
                </a:solidFill>
                <a:latin typeface="メイリオ" panose="020B0604030504040204" pitchFamily="50" charset="-128"/>
                <a:ea typeface="メイリオ" panose="020B0604030504040204" pitchFamily="50" charset="-128"/>
              </a:rPr>
              <a:t>jGrants</a:t>
            </a:r>
            <a:r>
              <a:rPr lang="ja-JP" altLang="en-US" sz="1400" b="1" dirty="0">
                <a:solidFill>
                  <a:schemeClr val="accent1"/>
                </a:solidFill>
                <a:latin typeface="メイリオ" panose="020B0604030504040204" pitchFamily="50" charset="-128"/>
                <a:ea typeface="メイリオ" panose="020B0604030504040204" pitchFamily="50" charset="-128"/>
              </a:rPr>
              <a:t>の</a:t>
            </a:r>
            <a:r>
              <a:rPr lang="en-US" altLang="ja-JP" sz="1400" b="1" dirty="0">
                <a:solidFill>
                  <a:schemeClr val="accent1"/>
                </a:solidFill>
                <a:latin typeface="メイリオ" panose="020B0604030504040204" pitchFamily="50" charset="-128"/>
                <a:ea typeface="メイリオ" panose="020B0604030504040204" pitchFamily="50" charset="-128"/>
              </a:rPr>
              <a:t>URL</a:t>
            </a:r>
          </a:p>
          <a:p>
            <a:pPr>
              <a:lnSpc>
                <a:spcPct val="100000"/>
              </a:lnSpc>
            </a:pPr>
            <a:r>
              <a:rPr lang="en-US" altLang="ja-JP" sz="2100" b="1" dirty="0">
                <a:latin typeface="メイリオ" panose="020B0604030504040204" pitchFamily="50" charset="-128"/>
                <a:ea typeface="メイリオ" panose="020B0604030504040204" pitchFamily="50" charset="-128"/>
              </a:rPr>
              <a:t>https://jgrants.go.jp</a:t>
            </a:r>
          </a:p>
        </p:txBody>
      </p:sp>
      <p:pic>
        <p:nvPicPr>
          <p:cNvPr id="35" name="グラフィックス 34" descr="警告">
            <a:extLst>
              <a:ext uri="{FF2B5EF4-FFF2-40B4-BE49-F238E27FC236}">
                <a16:creationId xmlns:a16="http://schemas.microsoft.com/office/drawing/2014/main" id="{408144C6-1ACB-48F6-925A-2BD4FACB06A0}"/>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330200" y="3430849"/>
            <a:ext cx="307746" cy="307746"/>
          </a:xfrm>
          <a:prstGeom prst="rect">
            <a:avLst/>
          </a:prstGeom>
        </p:spPr>
      </p:pic>
      <p:cxnSp>
        <p:nvCxnSpPr>
          <p:cNvPr id="4" name="直線矢印コネクタ 3">
            <a:extLst>
              <a:ext uri="{FF2B5EF4-FFF2-40B4-BE49-F238E27FC236}">
                <a16:creationId xmlns:a16="http://schemas.microsoft.com/office/drawing/2014/main" id="{B71B88D3-4450-FF43-A32B-30BE3A4BEBB1}"/>
              </a:ext>
            </a:extLst>
          </p:cNvPr>
          <p:cNvCxnSpPr/>
          <p:nvPr/>
        </p:nvCxnSpPr>
        <p:spPr>
          <a:xfrm flipH="1">
            <a:off x="3719945" y="4233341"/>
            <a:ext cx="1641764" cy="290052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7249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57F8748A-38F2-4E66-95E1-A0263A10C87E}"/>
              </a:ext>
            </a:extLst>
          </p:cNvPr>
          <p:cNvPicPr>
            <a:picLocks noChangeAspect="1"/>
          </p:cNvPicPr>
          <p:nvPr/>
        </p:nvPicPr>
        <p:blipFill>
          <a:blip r:embed="rId2"/>
          <a:stretch>
            <a:fillRect/>
          </a:stretch>
        </p:blipFill>
        <p:spPr>
          <a:xfrm>
            <a:off x="541625" y="1857514"/>
            <a:ext cx="4834797" cy="2731677"/>
          </a:xfrm>
          <a:prstGeom prst="rect">
            <a:avLst/>
          </a:prstGeom>
          <a:ln>
            <a:solidFill>
              <a:schemeClr val="tx1"/>
            </a:solidFill>
          </a:ln>
        </p:spPr>
      </p:pic>
      <p:sp>
        <p:nvSpPr>
          <p:cNvPr id="2" name="タイトル 1">
            <a:extLst>
              <a:ext uri="{FF2B5EF4-FFF2-40B4-BE49-F238E27FC236}">
                <a16:creationId xmlns:a16="http://schemas.microsoft.com/office/drawing/2014/main" id="{CA7A0EB5-B784-4006-A1B7-55EE3489477F}"/>
              </a:ext>
            </a:extLst>
          </p:cNvPr>
          <p:cNvSpPr>
            <a:spLocks noGrp="1"/>
          </p:cNvSpPr>
          <p:nvPr>
            <p:ph type="title"/>
          </p:nvPr>
        </p:nvSpPr>
        <p:spPr/>
        <p:txBody>
          <a:bodyPr>
            <a:noAutofit/>
          </a:bodyPr>
          <a:lstStyle/>
          <a:p>
            <a:r>
              <a:rPr lang="en-US" altLang="ja-JP" dirty="0">
                <a:latin typeface="メイリオ" panose="020B0604030504040204" pitchFamily="50" charset="-128"/>
                <a:ea typeface="メイリオ" panose="020B0604030504040204" pitchFamily="50" charset="-128"/>
              </a:rPr>
              <a:t>2.</a:t>
            </a:r>
            <a:r>
              <a:rPr lang="ja-JP" altLang="en-US">
                <a:latin typeface="メイリオ" panose="020B0604030504040204" pitchFamily="50" charset="-128"/>
                <a:ea typeface="メイリオ" panose="020B0604030504040204" pitchFamily="50" charset="-128"/>
              </a:rPr>
              <a:t>事業者専用画面へログインする</a:t>
            </a:r>
            <a:endParaRPr kumimoji="1" lang="ja-JP" altLang="en-US" b="1" dirty="0">
              <a:latin typeface="メイリオ" panose="020B0604030504040204" pitchFamily="50" charset="-128"/>
              <a:ea typeface="メイリオ" panose="020B0604030504040204" pitchFamily="50" charset="-128"/>
            </a:endParaRPr>
          </a:p>
        </p:txBody>
      </p:sp>
      <p:sp>
        <p:nvSpPr>
          <p:cNvPr id="11" name="四角形: 角を丸くする 10">
            <a:extLst>
              <a:ext uri="{FF2B5EF4-FFF2-40B4-BE49-F238E27FC236}">
                <a16:creationId xmlns:a16="http://schemas.microsoft.com/office/drawing/2014/main" id="{E4864187-7C81-4921-A43F-0FBA073DA177}"/>
              </a:ext>
            </a:extLst>
          </p:cNvPr>
          <p:cNvSpPr/>
          <p:nvPr/>
        </p:nvSpPr>
        <p:spPr>
          <a:xfrm>
            <a:off x="228600" y="893285"/>
            <a:ext cx="914400" cy="23326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2</a:t>
            </a:r>
            <a:endParaRPr kumimoji="1" lang="ja-JP" altLang="en-US" sz="1400" b="1"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712D383A-2007-483A-9DC0-CCE81CB8BB85}"/>
              </a:ext>
            </a:extLst>
          </p:cNvPr>
          <p:cNvSpPr/>
          <p:nvPr/>
        </p:nvSpPr>
        <p:spPr>
          <a:xfrm>
            <a:off x="1227667" y="893285"/>
            <a:ext cx="5274733" cy="23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表示された</a:t>
            </a:r>
            <a:r>
              <a:rPr kumimoji="1" lang="en-US" altLang="ja-JP" sz="1200" dirty="0" err="1">
                <a:solidFill>
                  <a:schemeClr val="tx1"/>
                </a:solidFill>
                <a:latin typeface="Meiryo UI" panose="020B0604030504040204" pitchFamily="50" charset="-128"/>
                <a:ea typeface="Meiryo UI" panose="020B0604030504040204" pitchFamily="50" charset="-128"/>
              </a:rPr>
              <a:t>gBiz</a:t>
            </a:r>
            <a:r>
              <a:rPr kumimoji="1" lang="ja-JP" altLang="en-US" sz="1200" dirty="0">
                <a:solidFill>
                  <a:schemeClr val="tx1"/>
                </a:solidFill>
                <a:latin typeface="Meiryo UI" panose="020B0604030504040204" pitchFamily="50" charset="-128"/>
                <a:ea typeface="Meiryo UI" panose="020B0604030504040204" pitchFamily="50" charset="-128"/>
              </a:rPr>
              <a:t>画面にメールアドレスとパスワードを入力し、ログインします。</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E2BF5521-739E-4F78-B7D9-133ED6269D3A}"/>
              </a:ext>
            </a:extLst>
          </p:cNvPr>
          <p:cNvSpPr/>
          <p:nvPr/>
        </p:nvSpPr>
        <p:spPr>
          <a:xfrm>
            <a:off x="2514854" y="2696135"/>
            <a:ext cx="1599946" cy="54257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a:extLst>
              <a:ext uri="{FF2B5EF4-FFF2-40B4-BE49-F238E27FC236}">
                <a16:creationId xmlns:a16="http://schemas.microsoft.com/office/drawing/2014/main" id="{C92D4BDE-5AD0-4B7E-876E-4FD39FB8A104}"/>
              </a:ext>
            </a:extLst>
          </p:cNvPr>
          <p:cNvCxnSpPr>
            <a:cxnSpLocks/>
            <a:stCxn id="15" idx="3"/>
            <a:endCxn id="26" idx="1"/>
          </p:cNvCxnSpPr>
          <p:nvPr/>
        </p:nvCxnSpPr>
        <p:spPr>
          <a:xfrm flipV="1">
            <a:off x="4114800" y="2839048"/>
            <a:ext cx="1355981" cy="128374"/>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26" name="四角形: 角を丸くする 25">
            <a:extLst>
              <a:ext uri="{FF2B5EF4-FFF2-40B4-BE49-F238E27FC236}">
                <a16:creationId xmlns:a16="http://schemas.microsoft.com/office/drawing/2014/main" id="{89BA192F-9A3F-4073-BBD0-3BA084EE1575}"/>
              </a:ext>
            </a:extLst>
          </p:cNvPr>
          <p:cNvSpPr/>
          <p:nvPr/>
        </p:nvSpPr>
        <p:spPr>
          <a:xfrm>
            <a:off x="5470781" y="2439387"/>
            <a:ext cx="1257300" cy="7993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050" dirty="0">
                <a:solidFill>
                  <a:schemeClr val="tx1"/>
                </a:solidFill>
                <a:latin typeface="Meiryo UI" panose="020B0604030504040204" pitchFamily="50" charset="-128"/>
                <a:ea typeface="Meiryo UI" panose="020B0604030504040204" pitchFamily="50" charset="-128"/>
              </a:rPr>
              <a:t>G</a:t>
            </a:r>
            <a:r>
              <a:rPr kumimoji="1" lang="ja-JP" altLang="en-US" sz="1050">
                <a:solidFill>
                  <a:schemeClr val="tx1"/>
                </a:solidFill>
                <a:latin typeface="Meiryo UI" panose="020B0604030504040204" pitchFamily="50" charset="-128"/>
                <a:ea typeface="Meiryo UI" panose="020B0604030504040204" pitchFamily="50" charset="-128"/>
              </a:rPr>
              <a:t>ビジネス</a:t>
            </a:r>
            <a:r>
              <a:rPr kumimoji="1" lang="en-US" altLang="ja-JP" sz="1050" dirty="0">
                <a:solidFill>
                  <a:schemeClr val="tx1"/>
                </a:solidFill>
                <a:latin typeface="Meiryo UI" panose="020B0604030504040204" pitchFamily="50" charset="-128"/>
                <a:ea typeface="Meiryo UI" panose="020B0604030504040204" pitchFamily="50" charset="-128"/>
              </a:rPr>
              <a:t>ID</a:t>
            </a:r>
            <a:r>
              <a:rPr kumimoji="1" lang="ja-JP" altLang="en-US" sz="1050">
                <a:solidFill>
                  <a:schemeClr val="tx1"/>
                </a:solidFill>
                <a:latin typeface="Meiryo UI" panose="020B0604030504040204" pitchFamily="50" charset="-128"/>
                <a:ea typeface="Meiryo UI" panose="020B0604030504040204" pitchFamily="50" charset="-128"/>
              </a:rPr>
              <a:t>アカウントに設定したメールアドレスと</a:t>
            </a:r>
            <a:r>
              <a:rPr kumimoji="1" lang="en-US" altLang="ja-JP" sz="1050" dirty="0">
                <a:solidFill>
                  <a:schemeClr val="tx1"/>
                </a:solidFill>
                <a:latin typeface="Meiryo UI" panose="020B0604030504040204" pitchFamily="50" charset="-128"/>
                <a:ea typeface="Meiryo UI" panose="020B0604030504040204" pitchFamily="50" charset="-128"/>
              </a:rPr>
              <a:t>G</a:t>
            </a:r>
            <a:r>
              <a:rPr kumimoji="1" lang="ja-JP" altLang="en-US" sz="1050">
                <a:solidFill>
                  <a:schemeClr val="tx1"/>
                </a:solidFill>
                <a:latin typeface="Meiryo UI" panose="020B0604030504040204" pitchFamily="50" charset="-128"/>
                <a:ea typeface="Meiryo UI" panose="020B0604030504040204" pitchFamily="50" charset="-128"/>
              </a:rPr>
              <a:t>ビジネス</a:t>
            </a:r>
            <a:r>
              <a:rPr kumimoji="1" lang="en-US" altLang="ja-JP" sz="1050" dirty="0">
                <a:solidFill>
                  <a:schemeClr val="tx1"/>
                </a:solidFill>
                <a:latin typeface="Meiryo UI" panose="020B0604030504040204" pitchFamily="50" charset="-128"/>
                <a:ea typeface="Meiryo UI" panose="020B0604030504040204" pitchFamily="50" charset="-128"/>
              </a:rPr>
              <a:t>ID</a:t>
            </a:r>
            <a:r>
              <a:rPr kumimoji="1" lang="ja-JP" altLang="en-US" sz="1050">
                <a:solidFill>
                  <a:schemeClr val="tx1"/>
                </a:solidFill>
                <a:latin typeface="Meiryo UI" panose="020B0604030504040204" pitchFamily="50" charset="-128"/>
                <a:ea typeface="Meiryo UI" panose="020B0604030504040204" pitchFamily="50" charset="-128"/>
              </a:rPr>
              <a:t>のパスワード</a:t>
            </a:r>
            <a:r>
              <a:rPr kumimoji="1" lang="ja-JP" altLang="en-US" sz="1050" dirty="0">
                <a:solidFill>
                  <a:schemeClr val="tx1"/>
                </a:solidFill>
                <a:latin typeface="Meiryo UI" panose="020B0604030504040204" pitchFamily="50" charset="-128"/>
                <a:ea typeface="Meiryo UI" panose="020B0604030504040204" pitchFamily="50" charset="-128"/>
              </a:rPr>
              <a:t>を入力します。</a:t>
            </a:r>
          </a:p>
        </p:txBody>
      </p:sp>
      <p:sp>
        <p:nvSpPr>
          <p:cNvPr id="24" name="正方形/長方形 23">
            <a:extLst>
              <a:ext uri="{FF2B5EF4-FFF2-40B4-BE49-F238E27FC236}">
                <a16:creationId xmlns:a16="http://schemas.microsoft.com/office/drawing/2014/main" id="{E977C61A-6F36-4504-A719-E8E9810CE674}"/>
              </a:ext>
            </a:extLst>
          </p:cNvPr>
          <p:cNvSpPr/>
          <p:nvPr/>
        </p:nvSpPr>
        <p:spPr>
          <a:xfrm>
            <a:off x="2171700" y="3330642"/>
            <a:ext cx="1257300" cy="23326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 name="直線コネクタ 29">
            <a:extLst>
              <a:ext uri="{FF2B5EF4-FFF2-40B4-BE49-F238E27FC236}">
                <a16:creationId xmlns:a16="http://schemas.microsoft.com/office/drawing/2014/main" id="{697C05E1-1DEE-4698-BD6D-2BC6FD9E510F}"/>
              </a:ext>
            </a:extLst>
          </p:cNvPr>
          <p:cNvCxnSpPr>
            <a:cxnSpLocks/>
            <a:stCxn id="24" idx="3"/>
            <a:endCxn id="34" idx="1"/>
          </p:cNvCxnSpPr>
          <p:nvPr/>
        </p:nvCxnSpPr>
        <p:spPr>
          <a:xfrm>
            <a:off x="3429000" y="3447272"/>
            <a:ext cx="2041781" cy="358680"/>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34" name="四角形: 角を丸くする 33">
            <a:extLst>
              <a:ext uri="{FF2B5EF4-FFF2-40B4-BE49-F238E27FC236}">
                <a16:creationId xmlns:a16="http://schemas.microsoft.com/office/drawing/2014/main" id="{CB84AA2F-B7F0-449A-B69B-4F0AB04F3910}"/>
              </a:ext>
            </a:extLst>
          </p:cNvPr>
          <p:cNvSpPr/>
          <p:nvPr/>
        </p:nvSpPr>
        <p:spPr>
          <a:xfrm>
            <a:off x="5470781" y="3406291"/>
            <a:ext cx="1257300" cy="7993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dirty="0">
                <a:solidFill>
                  <a:schemeClr val="tx1"/>
                </a:solidFill>
                <a:latin typeface="Meiryo UI" panose="020B0604030504040204" pitchFamily="50" charset="-128"/>
                <a:ea typeface="Meiryo UI" panose="020B0604030504040204" pitchFamily="50" charset="-128"/>
              </a:rPr>
              <a:t>「ログインボタン</a:t>
            </a:r>
            <a:r>
              <a:rPr kumimoji="1" lang="ja-JP" altLang="en-US" sz="1050">
                <a:solidFill>
                  <a:schemeClr val="tx1"/>
                </a:solidFill>
                <a:latin typeface="Meiryo UI" panose="020B0604030504040204" pitchFamily="50" charset="-128"/>
                <a:ea typeface="Meiryo UI" panose="020B0604030504040204" pitchFamily="50" charset="-128"/>
              </a:rPr>
              <a:t>」を押下します</a:t>
            </a:r>
            <a:r>
              <a:rPr kumimoji="1" lang="ja-JP" altLang="en-US" sz="1050" dirty="0">
                <a:solidFill>
                  <a:schemeClr val="tx1"/>
                </a:solidFill>
                <a:latin typeface="Meiryo UI" panose="020B0604030504040204" pitchFamily="50" charset="-128"/>
                <a:ea typeface="Meiryo UI" panose="020B0604030504040204" pitchFamily="50" charset="-128"/>
              </a:rPr>
              <a:t>。</a:t>
            </a:r>
          </a:p>
        </p:txBody>
      </p:sp>
      <p:sp>
        <p:nvSpPr>
          <p:cNvPr id="43" name="四角形: 角を丸くする 42">
            <a:extLst>
              <a:ext uri="{FF2B5EF4-FFF2-40B4-BE49-F238E27FC236}">
                <a16:creationId xmlns:a16="http://schemas.microsoft.com/office/drawing/2014/main" id="{BB231458-F5DE-43CB-8C3D-90205AA1EFBB}"/>
              </a:ext>
            </a:extLst>
          </p:cNvPr>
          <p:cNvSpPr/>
          <p:nvPr/>
        </p:nvSpPr>
        <p:spPr>
          <a:xfrm>
            <a:off x="5470781" y="5377012"/>
            <a:ext cx="1257300" cy="7993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dirty="0">
                <a:solidFill>
                  <a:schemeClr val="tx1"/>
                </a:solidFill>
                <a:latin typeface="Meiryo UI" panose="020B0604030504040204" pitchFamily="50" charset="-128"/>
                <a:ea typeface="Meiryo UI" panose="020B0604030504040204" pitchFamily="50" charset="-128"/>
              </a:rPr>
              <a:t>ログインすると、マイページが表示されます。</a:t>
            </a:r>
          </a:p>
        </p:txBody>
      </p:sp>
      <p:sp>
        <p:nvSpPr>
          <p:cNvPr id="44" name="正方形/長方形 43">
            <a:extLst>
              <a:ext uri="{FF2B5EF4-FFF2-40B4-BE49-F238E27FC236}">
                <a16:creationId xmlns:a16="http://schemas.microsoft.com/office/drawing/2014/main" id="{B75A94BB-9FFB-4747-96F5-6661CBD6692B}"/>
              </a:ext>
            </a:extLst>
          </p:cNvPr>
          <p:cNvSpPr/>
          <p:nvPr/>
        </p:nvSpPr>
        <p:spPr>
          <a:xfrm>
            <a:off x="574072" y="8322862"/>
            <a:ext cx="5481510" cy="592470"/>
          </a:xfrm>
          <a:prstGeom prst="rect">
            <a:avLst/>
          </a:prstGeom>
        </p:spPr>
        <p:txBody>
          <a:bodyPr wrap="square">
            <a:spAutoFit/>
          </a:bodyPr>
          <a:lstStyle/>
          <a:p>
            <a:pPr marL="141288" indent="-141288"/>
            <a:r>
              <a:rPr lang="en-US" altLang="ja-JP" sz="110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補助金申請等の手続を行っていない場合は、事業一覧に情報がありません。</a:t>
            </a:r>
            <a:r>
              <a:rPr lang="en-US" altLang="ja-JP" sz="1050" dirty="0">
                <a:latin typeface="メイリオ" panose="020B0604030504040204" pitchFamily="50" charset="-128"/>
                <a:ea typeface="メイリオ" panose="020B0604030504040204" pitchFamily="50" charset="-128"/>
              </a:rPr>
              <a:t/>
            </a:r>
            <a:br>
              <a:rPr lang="en-US" altLang="ja-JP"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補助金手続を行うことで、事業一覧に補助金ごとのステータス等が表示され、事業の進捗状況等を確認・管理することが出来ます</a:t>
            </a:r>
            <a:r>
              <a:rPr lang="ja-JP" altLang="en-US" sz="1100" dirty="0">
                <a:latin typeface="メイリオ" panose="020B0604030504040204" pitchFamily="50" charset="-128"/>
                <a:ea typeface="メイリオ" panose="020B0604030504040204" pitchFamily="50" charset="-128"/>
              </a:rPr>
              <a:t>。</a:t>
            </a:r>
          </a:p>
        </p:txBody>
      </p:sp>
      <p:pic>
        <p:nvPicPr>
          <p:cNvPr id="45" name="図 44">
            <a:extLst>
              <a:ext uri="{FF2B5EF4-FFF2-40B4-BE49-F238E27FC236}">
                <a16:creationId xmlns:a16="http://schemas.microsoft.com/office/drawing/2014/main" id="{6E7FEBB9-4D7F-4EFE-8068-00469B9AFAA7}"/>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63475" y="5385236"/>
            <a:ext cx="4847959" cy="2531766"/>
          </a:xfrm>
          <a:prstGeom prst="rect">
            <a:avLst/>
          </a:prstGeom>
          <a:ln>
            <a:solidFill>
              <a:schemeClr val="tx1"/>
            </a:solidFill>
          </a:ln>
        </p:spPr>
      </p:pic>
    </p:spTree>
    <p:extLst>
      <p:ext uri="{BB962C8B-B14F-4D97-AF65-F5344CB8AC3E}">
        <p14:creationId xmlns:p14="http://schemas.microsoft.com/office/powerpoint/2010/main" val="2665030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840BF32B-D9EF-4E2A-968B-51AC4198A73B}"/>
              </a:ext>
            </a:extLst>
          </p:cNvPr>
          <p:cNvSpPr/>
          <p:nvPr/>
        </p:nvSpPr>
        <p:spPr>
          <a:xfrm>
            <a:off x="640080" y="2581557"/>
            <a:ext cx="5654993" cy="1155032"/>
          </a:xfrm>
          <a:prstGeom prst="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bg1"/>
                </a:solidFill>
                <a:latin typeface="Meiryo UI" panose="020B0604030504040204" pitchFamily="50" charset="-128"/>
                <a:ea typeface="Meiryo UI" panose="020B0604030504040204" pitchFamily="50" charset="-128"/>
              </a:rPr>
              <a:t>3. </a:t>
            </a:r>
            <a:r>
              <a:rPr kumimoji="1" lang="ja-JP" altLang="en-US" b="1">
                <a:solidFill>
                  <a:schemeClr val="bg1"/>
                </a:solidFill>
                <a:latin typeface="Meiryo UI" panose="020B0604030504040204" pitchFamily="50" charset="-128"/>
                <a:ea typeface="Meiryo UI" panose="020B0604030504040204" pitchFamily="50" charset="-128"/>
              </a:rPr>
              <a:t>公募申請</a:t>
            </a:r>
            <a:endParaRPr kumimoji="1" lang="en-US" altLang="ja-JP" b="1" dirty="0">
              <a:solidFill>
                <a:schemeClr val="bg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82205309-42C0-4D1C-B418-9C358081054C}"/>
              </a:ext>
            </a:extLst>
          </p:cNvPr>
          <p:cNvSpPr/>
          <p:nvPr/>
        </p:nvSpPr>
        <p:spPr>
          <a:xfrm>
            <a:off x="2060949" y="4859522"/>
            <a:ext cx="3724868"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kumimoji="1" lang="ja-JP" altLang="en-US">
                <a:solidFill>
                  <a:schemeClr val="tx1"/>
                </a:solidFill>
                <a:latin typeface="Meiryo UI" panose="020B0604030504040204" pitchFamily="50" charset="-128"/>
                <a:ea typeface="Meiryo UI" panose="020B0604030504040204" pitchFamily="50" charset="-128"/>
              </a:rPr>
              <a:t>公募申請</a:t>
            </a:r>
            <a:endParaRPr kumimoji="1" lang="en-US" altLang="ja-JP" dirty="0">
              <a:solidFill>
                <a:schemeClr val="tx1"/>
              </a:solidFill>
              <a:latin typeface="Meiryo UI" panose="020B0604030504040204" pitchFamily="50" charset="-128"/>
              <a:ea typeface="Meiryo UI" panose="020B0604030504040204" pitchFamily="50" charset="-128"/>
            </a:endParaRPr>
          </a:p>
        </p:txBody>
      </p:sp>
      <p:sp>
        <p:nvSpPr>
          <p:cNvPr id="10" name="楕円 9">
            <a:extLst>
              <a:ext uri="{FF2B5EF4-FFF2-40B4-BE49-F238E27FC236}">
                <a16:creationId xmlns:a16="http://schemas.microsoft.com/office/drawing/2014/main" id="{47E9AB39-5089-4C5C-9E79-505C0B232D68}"/>
              </a:ext>
            </a:extLst>
          </p:cNvPr>
          <p:cNvSpPr/>
          <p:nvPr/>
        </p:nvSpPr>
        <p:spPr>
          <a:xfrm>
            <a:off x="640080" y="3913860"/>
            <a:ext cx="1056132" cy="62445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１</a:t>
            </a:r>
          </a:p>
        </p:txBody>
      </p:sp>
      <p:sp>
        <p:nvSpPr>
          <p:cNvPr id="11" name="楕円 10">
            <a:extLst>
              <a:ext uri="{FF2B5EF4-FFF2-40B4-BE49-F238E27FC236}">
                <a16:creationId xmlns:a16="http://schemas.microsoft.com/office/drawing/2014/main" id="{8B428D6E-F771-4365-A52B-3DC94E080E77}"/>
              </a:ext>
            </a:extLst>
          </p:cNvPr>
          <p:cNvSpPr/>
          <p:nvPr/>
        </p:nvSpPr>
        <p:spPr>
          <a:xfrm>
            <a:off x="640080" y="4692406"/>
            <a:ext cx="1056132" cy="62445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２</a:t>
            </a:r>
          </a:p>
        </p:txBody>
      </p:sp>
      <p:sp>
        <p:nvSpPr>
          <p:cNvPr id="18" name="正方形/長方形 17">
            <a:extLst>
              <a:ext uri="{FF2B5EF4-FFF2-40B4-BE49-F238E27FC236}">
                <a16:creationId xmlns:a16="http://schemas.microsoft.com/office/drawing/2014/main" id="{4558F5E2-C310-454A-9926-F0B7B1487CFB}"/>
              </a:ext>
            </a:extLst>
          </p:cNvPr>
          <p:cNvSpPr/>
          <p:nvPr/>
        </p:nvSpPr>
        <p:spPr>
          <a:xfrm>
            <a:off x="2060949" y="4007399"/>
            <a:ext cx="3724868"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kumimoji="1" lang="ja-JP" altLang="en-US">
                <a:solidFill>
                  <a:schemeClr val="tx1"/>
                </a:solidFill>
                <a:latin typeface="Meiryo UI" panose="020B0604030504040204" pitchFamily="50" charset="-128"/>
                <a:ea typeface="Meiryo UI" panose="020B0604030504040204" pitchFamily="50" charset="-128"/>
              </a:rPr>
              <a:t>公募申請の流れ</a:t>
            </a:r>
            <a:endParaRPr kumimoji="1"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84275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7ED4A604-1A17-1F4C-94BC-175618927720}"/>
              </a:ext>
            </a:extLst>
          </p:cNvPr>
          <p:cNvSpPr>
            <a:spLocks noGrp="1"/>
          </p:cNvSpPr>
          <p:nvPr>
            <p:ph type="title"/>
          </p:nvPr>
        </p:nvSpPr>
        <p:spPr/>
        <p:txBody>
          <a:bodyPr/>
          <a:lstStyle/>
          <a:p>
            <a:pPr>
              <a:buSzPts val="1600"/>
            </a:pPr>
            <a:r>
              <a:rPr lang="en-US" altLang="ja-JP" dirty="0">
                <a:latin typeface="メイリオ" panose="020B0604030504040204" pitchFamily="50" charset="-128"/>
                <a:ea typeface="メイリオ" panose="020B0604030504040204" pitchFamily="50" charset="-128"/>
              </a:rPr>
              <a:t>3-1.</a:t>
            </a:r>
            <a:r>
              <a:rPr lang="ja-JP" altLang="en-US">
                <a:latin typeface="メイリオ" panose="020B0604030504040204" pitchFamily="50" charset="-128"/>
                <a:ea typeface="メイリオ" panose="020B0604030504040204" pitchFamily="50" charset="-128"/>
              </a:rPr>
              <a:t>公募申請の流れ</a:t>
            </a:r>
            <a:r>
              <a:rPr lang="ja-JP" altLang="en-US"/>
              <a:t>　</a:t>
            </a:r>
            <a:r>
              <a:rPr lang="en-US" altLang="ja-JP" dirty="0"/>
              <a:t>–</a:t>
            </a:r>
            <a:r>
              <a:rPr lang="ja-JP" altLang="en-US"/>
              <a:t>登録の流れー</a:t>
            </a:r>
            <a:endParaRPr lang="ja-JP" altLang="en-US">
              <a:latin typeface="Meiryo"/>
              <a:ea typeface="Meiryo"/>
              <a:cs typeface="Meiryo"/>
              <a:sym typeface="Meiryo"/>
            </a:endParaRPr>
          </a:p>
        </p:txBody>
      </p:sp>
      <p:sp>
        <p:nvSpPr>
          <p:cNvPr id="18" name="コンテンツ プレースホルダー 2">
            <a:extLst>
              <a:ext uri="{FF2B5EF4-FFF2-40B4-BE49-F238E27FC236}">
                <a16:creationId xmlns:a16="http://schemas.microsoft.com/office/drawing/2014/main" id="{4240D907-98DD-4BFE-8A2F-F2F0099B5AA7}"/>
              </a:ext>
            </a:extLst>
          </p:cNvPr>
          <p:cNvSpPr txBox="1">
            <a:spLocks/>
          </p:cNvSpPr>
          <p:nvPr/>
        </p:nvSpPr>
        <p:spPr>
          <a:xfrm>
            <a:off x="236407" y="932765"/>
            <a:ext cx="6438901" cy="276989"/>
          </a:xfrm>
          <a:prstGeom prst="rect">
            <a:avLst/>
          </a:prstGeom>
          <a:solidFill>
            <a:schemeClr val="accent5">
              <a:lumMod val="20000"/>
              <a:lumOff val="80000"/>
            </a:schemeClr>
          </a:solidFill>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171450" indent="-171450">
              <a:lnSpc>
                <a:spcPct val="100000"/>
              </a:lnSpc>
              <a:buFont typeface="Wingdings" panose="05000000000000000000" pitchFamily="2" charset="2"/>
              <a:buChar char="l"/>
            </a:pPr>
            <a:r>
              <a:rPr lang="ja-JP" altLang="en-US" b="1"/>
              <a:t>ここでは、公募申請の流れを解説します。</a:t>
            </a:r>
            <a:endParaRPr lang="en-US" altLang="ja-JP" b="1" dirty="0"/>
          </a:p>
        </p:txBody>
      </p:sp>
      <p:grpSp>
        <p:nvGrpSpPr>
          <p:cNvPr id="2" name="グループ化 1">
            <a:extLst>
              <a:ext uri="{FF2B5EF4-FFF2-40B4-BE49-F238E27FC236}">
                <a16:creationId xmlns:a16="http://schemas.microsoft.com/office/drawing/2014/main" id="{28D48B69-9E97-EE42-ACA4-C85FED2C4D2C}"/>
              </a:ext>
            </a:extLst>
          </p:cNvPr>
          <p:cNvGrpSpPr/>
          <p:nvPr/>
        </p:nvGrpSpPr>
        <p:grpSpPr>
          <a:xfrm>
            <a:off x="386912" y="1558679"/>
            <a:ext cx="6084177" cy="4709096"/>
            <a:chOff x="437020" y="2680915"/>
            <a:chExt cx="6084177" cy="4709096"/>
          </a:xfrm>
        </p:grpSpPr>
        <p:cxnSp>
          <p:nvCxnSpPr>
            <p:cNvPr id="116" name="直線矢印コネクタ 115">
              <a:extLst>
                <a:ext uri="{FF2B5EF4-FFF2-40B4-BE49-F238E27FC236}">
                  <a16:creationId xmlns:a16="http://schemas.microsoft.com/office/drawing/2014/main" id="{B4078DDD-FEB0-D94E-9CE3-E3D80621DB57}"/>
                </a:ext>
              </a:extLst>
            </p:cNvPr>
            <p:cNvCxnSpPr>
              <a:cxnSpLocks/>
            </p:cNvCxnSpPr>
            <p:nvPr/>
          </p:nvCxnSpPr>
          <p:spPr>
            <a:xfrm>
              <a:off x="4739508" y="3064036"/>
              <a:ext cx="0" cy="1391905"/>
            </a:xfrm>
            <a:prstGeom prst="straightConnector1">
              <a:avLst/>
            </a:prstGeom>
            <a:ln w="50800">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ED31CE80-E634-4D9F-AEB6-0B7F2C706872}"/>
                </a:ext>
              </a:extLst>
            </p:cNvPr>
            <p:cNvSpPr txBox="1"/>
            <p:nvPr/>
          </p:nvSpPr>
          <p:spPr>
            <a:xfrm>
              <a:off x="459008" y="3948832"/>
              <a:ext cx="1730811" cy="254361"/>
            </a:xfrm>
            <a:prstGeom prst="rect">
              <a:avLst/>
            </a:prstGeom>
            <a:solidFill>
              <a:srgbClr val="E2F0D9"/>
            </a:solidFill>
            <a:ln>
              <a:solidFill>
                <a:schemeClr val="tx1"/>
              </a:solidFill>
            </a:ln>
          </p:spPr>
          <p:txBody>
            <a:bodyPr wrap="square" rtlCol="0" anchor="ctr" anchorCtr="0">
              <a:noAutofit/>
            </a:bodyPr>
            <a:lstStyle/>
            <a:p>
              <a:pPr algn="ctr"/>
              <a:r>
                <a:rPr kumimoji="1" lang="ja-JP" altLang="en-US" sz="1000">
                  <a:latin typeface="Meiryo UI" panose="020B0604030504040204" pitchFamily="34" charset="-128"/>
                  <a:ea typeface="Meiryo UI" panose="020B0604030504040204" pitchFamily="34" charset="-128"/>
                </a:rPr>
                <a:t>プレビュー</a:t>
              </a:r>
            </a:p>
          </p:txBody>
        </p:sp>
        <p:sp>
          <p:nvSpPr>
            <p:cNvPr id="38" name="テキスト ボックス 37">
              <a:extLst>
                <a:ext uri="{FF2B5EF4-FFF2-40B4-BE49-F238E27FC236}">
                  <a16:creationId xmlns:a16="http://schemas.microsoft.com/office/drawing/2014/main" id="{712D713F-A893-4D95-9663-0641A7D4865D}"/>
                </a:ext>
              </a:extLst>
            </p:cNvPr>
            <p:cNvSpPr txBox="1"/>
            <p:nvPr/>
          </p:nvSpPr>
          <p:spPr>
            <a:xfrm>
              <a:off x="2261182" y="3951358"/>
              <a:ext cx="1082348" cy="246221"/>
            </a:xfrm>
            <a:prstGeom prst="rect">
              <a:avLst/>
            </a:prstGeom>
            <a:noFill/>
          </p:spPr>
          <p:txBody>
            <a:bodyPr wrap="none" rtlCol="0" anchor="ctr" anchorCtr="0">
              <a:spAutoFit/>
            </a:bodyPr>
            <a:lstStyle/>
            <a:p>
              <a:r>
                <a:rPr kumimoji="1" lang="ja-JP" altLang="en-US" sz="1000">
                  <a:latin typeface="Meiryo UI" panose="020B0604030504040204" pitchFamily="34" charset="-128"/>
                  <a:ea typeface="Meiryo UI" panose="020B0604030504040204" pitchFamily="34" charset="-128"/>
                </a:rPr>
                <a:t>入力内容を確認</a:t>
              </a:r>
              <a:endParaRPr kumimoji="1" lang="en-US" altLang="ja-JP" sz="1000">
                <a:latin typeface="Meiryo UI" panose="020B0604030504040204" pitchFamily="34" charset="-128"/>
                <a:ea typeface="Meiryo UI" panose="020B0604030504040204" pitchFamily="34" charset="-128"/>
              </a:endParaRPr>
            </a:p>
          </p:txBody>
        </p:sp>
        <p:sp>
          <p:nvSpPr>
            <p:cNvPr id="43" name="テキスト ボックス 42">
              <a:extLst>
                <a:ext uri="{FF2B5EF4-FFF2-40B4-BE49-F238E27FC236}">
                  <a16:creationId xmlns:a16="http://schemas.microsoft.com/office/drawing/2014/main" id="{0FEB6B56-2AD0-461F-A864-B02481B88015}"/>
                </a:ext>
              </a:extLst>
            </p:cNvPr>
            <p:cNvSpPr txBox="1"/>
            <p:nvPr/>
          </p:nvSpPr>
          <p:spPr>
            <a:xfrm>
              <a:off x="437020" y="3059825"/>
              <a:ext cx="1730811" cy="499638"/>
            </a:xfrm>
            <a:prstGeom prst="rect">
              <a:avLst/>
            </a:prstGeom>
            <a:solidFill>
              <a:schemeClr val="accent6">
                <a:lumMod val="20000"/>
                <a:lumOff val="80000"/>
              </a:schemeClr>
            </a:solidFill>
            <a:ln>
              <a:solidFill>
                <a:schemeClr val="tx1"/>
              </a:solidFill>
            </a:ln>
          </p:spPr>
          <p:txBody>
            <a:bodyPr wrap="square" rtlCol="0" anchor="ctr" anchorCtr="0">
              <a:noAutofit/>
            </a:bodyPr>
            <a:lstStyle/>
            <a:p>
              <a:pPr algn="ctr"/>
              <a:r>
                <a:rPr kumimoji="1" lang="ja-JP" altLang="en-US" sz="1000">
                  <a:latin typeface="Meiryo UI" panose="020B0604030504040204" pitchFamily="34" charset="-128"/>
                  <a:ea typeface="Meiryo UI" panose="020B0604030504040204" pitchFamily="34" charset="-128"/>
                </a:rPr>
                <a:t>入力</a:t>
              </a:r>
              <a:r>
                <a:rPr kumimoji="1" lang="en-US" altLang="ja-JP" sz="1000" dirty="0">
                  <a:latin typeface="Meiryo UI" panose="020B0604030504040204" pitchFamily="34" charset="-128"/>
                  <a:ea typeface="Meiryo UI" panose="020B0604030504040204" pitchFamily="34" charset="-128"/>
                </a:rPr>
                <a:t>/</a:t>
              </a:r>
              <a:r>
                <a:rPr kumimoji="1" lang="ja-JP" altLang="en-US" sz="1000">
                  <a:latin typeface="Meiryo UI" panose="020B0604030504040204" pitchFamily="34" charset="-128"/>
                  <a:ea typeface="Meiryo UI" panose="020B0604030504040204" pitchFamily="34" charset="-128"/>
                </a:rPr>
                <a:t>アップロード</a:t>
              </a:r>
            </a:p>
          </p:txBody>
        </p:sp>
        <p:sp>
          <p:nvSpPr>
            <p:cNvPr id="47" name="テキスト ボックス 46">
              <a:extLst>
                <a:ext uri="{FF2B5EF4-FFF2-40B4-BE49-F238E27FC236}">
                  <a16:creationId xmlns:a16="http://schemas.microsoft.com/office/drawing/2014/main" id="{4B42EB57-FAEB-49A5-A0BA-CD546856E5DF}"/>
                </a:ext>
              </a:extLst>
            </p:cNvPr>
            <p:cNvSpPr txBox="1"/>
            <p:nvPr/>
          </p:nvSpPr>
          <p:spPr>
            <a:xfrm>
              <a:off x="2261182" y="3076243"/>
              <a:ext cx="1745991" cy="246221"/>
            </a:xfrm>
            <a:prstGeom prst="rect">
              <a:avLst/>
            </a:prstGeom>
            <a:noFill/>
          </p:spPr>
          <p:txBody>
            <a:bodyPr wrap="none" rtlCol="0" anchor="ctr" anchorCtr="0">
              <a:spAutoFit/>
            </a:bodyPr>
            <a:lstStyle/>
            <a:p>
              <a:r>
                <a:rPr kumimoji="1" lang="ja-JP" altLang="en-US" sz="1000">
                  <a:latin typeface="Meiryo UI" panose="020B0604030504040204" pitchFamily="34" charset="-128"/>
                  <a:ea typeface="Meiryo UI" panose="020B0604030504040204" pitchFamily="34" charset="-128"/>
                </a:rPr>
                <a:t>事業者で申請情報を登録する</a:t>
              </a:r>
              <a:endParaRPr kumimoji="1" lang="en-US" altLang="ja-JP" sz="1000">
                <a:latin typeface="Meiryo UI" panose="020B0604030504040204" pitchFamily="34" charset="-128"/>
                <a:ea typeface="Meiryo UI" panose="020B0604030504040204" pitchFamily="34" charset="-128"/>
              </a:endParaRPr>
            </a:p>
          </p:txBody>
        </p:sp>
        <p:sp>
          <p:nvSpPr>
            <p:cNvPr id="49" name="テキスト ボックス 48">
              <a:extLst>
                <a:ext uri="{FF2B5EF4-FFF2-40B4-BE49-F238E27FC236}">
                  <a16:creationId xmlns:a16="http://schemas.microsoft.com/office/drawing/2014/main" id="{82E9F821-5988-4515-AE69-5D628C752124}"/>
                </a:ext>
              </a:extLst>
            </p:cNvPr>
            <p:cNvSpPr txBox="1"/>
            <p:nvPr/>
          </p:nvSpPr>
          <p:spPr>
            <a:xfrm>
              <a:off x="1008722" y="2700661"/>
              <a:ext cx="441146" cy="246221"/>
            </a:xfrm>
            <a:prstGeom prst="rect">
              <a:avLst/>
            </a:prstGeom>
            <a:noFill/>
          </p:spPr>
          <p:txBody>
            <a:bodyPr wrap="none" rtlCol="0" anchor="ctr" anchorCtr="0">
              <a:spAutoFit/>
            </a:bodyPr>
            <a:lstStyle/>
            <a:p>
              <a:r>
                <a:rPr kumimoji="1" lang="ja-JP" altLang="en-US" sz="1000">
                  <a:latin typeface="Meiryo UI" panose="020B0604030504040204" pitchFamily="34" charset="-128"/>
                  <a:ea typeface="Meiryo UI" panose="020B0604030504040204" pitchFamily="34" charset="-128"/>
                </a:rPr>
                <a:t>操作</a:t>
              </a:r>
            </a:p>
          </p:txBody>
        </p:sp>
        <p:cxnSp>
          <p:nvCxnSpPr>
            <p:cNvPr id="50" name="直線コネクタ 49">
              <a:extLst>
                <a:ext uri="{FF2B5EF4-FFF2-40B4-BE49-F238E27FC236}">
                  <a16:creationId xmlns:a16="http://schemas.microsoft.com/office/drawing/2014/main" id="{814EA39C-A939-462C-A1E2-7CEEA970B189}"/>
                </a:ext>
              </a:extLst>
            </p:cNvPr>
            <p:cNvCxnSpPr/>
            <p:nvPr/>
          </p:nvCxnSpPr>
          <p:spPr>
            <a:xfrm>
              <a:off x="437020" y="2908989"/>
              <a:ext cx="173081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id="{B0FF9E3B-D88D-493E-8C7C-E0A08414B201}"/>
                </a:ext>
              </a:extLst>
            </p:cNvPr>
            <p:cNvSpPr txBox="1"/>
            <p:nvPr/>
          </p:nvSpPr>
          <p:spPr>
            <a:xfrm>
              <a:off x="2869677" y="2685628"/>
              <a:ext cx="441146" cy="246221"/>
            </a:xfrm>
            <a:prstGeom prst="rect">
              <a:avLst/>
            </a:prstGeom>
            <a:noFill/>
          </p:spPr>
          <p:txBody>
            <a:bodyPr wrap="none" rtlCol="0" anchor="ctr" anchorCtr="0">
              <a:spAutoFit/>
            </a:bodyPr>
            <a:lstStyle/>
            <a:p>
              <a:r>
                <a:rPr kumimoji="1" lang="ja-JP" altLang="en-US" sz="1000">
                  <a:latin typeface="Meiryo UI" panose="020B0604030504040204" pitchFamily="34" charset="-128"/>
                  <a:ea typeface="Meiryo UI" panose="020B0604030504040204" pitchFamily="34" charset="-128"/>
                </a:rPr>
                <a:t>概要</a:t>
              </a:r>
            </a:p>
          </p:txBody>
        </p:sp>
        <p:cxnSp>
          <p:nvCxnSpPr>
            <p:cNvPr id="52" name="直線コネクタ 51">
              <a:extLst>
                <a:ext uri="{FF2B5EF4-FFF2-40B4-BE49-F238E27FC236}">
                  <a16:creationId xmlns:a16="http://schemas.microsoft.com/office/drawing/2014/main" id="{1F2B9DF6-C5C6-450A-B5EC-0099030E3349}"/>
                </a:ext>
              </a:extLst>
            </p:cNvPr>
            <p:cNvCxnSpPr/>
            <p:nvPr/>
          </p:nvCxnSpPr>
          <p:spPr>
            <a:xfrm>
              <a:off x="2297975" y="2893956"/>
              <a:ext cx="173081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テキスト ボックス 59">
              <a:extLst>
                <a:ext uri="{FF2B5EF4-FFF2-40B4-BE49-F238E27FC236}">
                  <a16:creationId xmlns:a16="http://schemas.microsoft.com/office/drawing/2014/main" id="{23E8D601-0B52-4C1C-86A4-0C675E60F55A}"/>
                </a:ext>
              </a:extLst>
            </p:cNvPr>
            <p:cNvSpPr txBox="1"/>
            <p:nvPr/>
          </p:nvSpPr>
          <p:spPr>
            <a:xfrm>
              <a:off x="461173" y="4605667"/>
              <a:ext cx="1730828" cy="254361"/>
            </a:xfrm>
            <a:prstGeom prst="rect">
              <a:avLst/>
            </a:prstGeom>
            <a:solidFill>
              <a:schemeClr val="accent4">
                <a:lumMod val="20000"/>
                <a:lumOff val="80000"/>
              </a:schemeClr>
            </a:solidFill>
            <a:ln>
              <a:solidFill>
                <a:schemeClr val="tx1"/>
              </a:solidFill>
            </a:ln>
          </p:spPr>
          <p:txBody>
            <a:bodyPr wrap="square" rtlCol="0" anchor="ctr" anchorCtr="0">
              <a:noAutofit/>
            </a:bodyPr>
            <a:lstStyle/>
            <a:p>
              <a:pPr algn="ctr"/>
              <a:r>
                <a:rPr kumimoji="1" lang="ja-JP" altLang="en-US" sz="1000">
                  <a:latin typeface="Meiryo UI" panose="020B0604030504040204" pitchFamily="34" charset="-128"/>
                  <a:ea typeface="Meiryo UI" panose="020B0604030504040204" pitchFamily="34" charset="-128"/>
                </a:rPr>
                <a:t>保存</a:t>
              </a:r>
            </a:p>
          </p:txBody>
        </p:sp>
        <p:sp>
          <p:nvSpPr>
            <p:cNvPr id="62" name="テキスト ボックス 61">
              <a:extLst>
                <a:ext uri="{FF2B5EF4-FFF2-40B4-BE49-F238E27FC236}">
                  <a16:creationId xmlns:a16="http://schemas.microsoft.com/office/drawing/2014/main" id="{B1907820-15D9-4942-BD2F-33F52045C91F}"/>
                </a:ext>
              </a:extLst>
            </p:cNvPr>
            <p:cNvSpPr txBox="1"/>
            <p:nvPr/>
          </p:nvSpPr>
          <p:spPr>
            <a:xfrm>
              <a:off x="2261182" y="4605667"/>
              <a:ext cx="1082348" cy="246221"/>
            </a:xfrm>
            <a:prstGeom prst="rect">
              <a:avLst/>
            </a:prstGeom>
            <a:noFill/>
          </p:spPr>
          <p:txBody>
            <a:bodyPr wrap="none" rtlCol="0" anchor="ctr" anchorCtr="0">
              <a:spAutoFit/>
            </a:bodyPr>
            <a:lstStyle/>
            <a:p>
              <a:r>
                <a:rPr kumimoji="1" lang="ja-JP" altLang="en-US" sz="1000">
                  <a:latin typeface="Meiryo UI" panose="020B0604030504040204" pitchFamily="34" charset="-128"/>
                  <a:ea typeface="Meiryo UI" panose="020B0604030504040204" pitchFamily="34" charset="-128"/>
                </a:rPr>
                <a:t>入力内容を保存</a:t>
              </a:r>
              <a:endParaRPr kumimoji="1" lang="en-US" altLang="ja-JP" sz="1000">
                <a:latin typeface="Meiryo UI" panose="020B0604030504040204" pitchFamily="34" charset="-128"/>
                <a:ea typeface="Meiryo UI" panose="020B0604030504040204" pitchFamily="34" charset="-128"/>
              </a:endParaRPr>
            </a:p>
          </p:txBody>
        </p:sp>
        <p:sp>
          <p:nvSpPr>
            <p:cNvPr id="64" name="テキスト ボックス 63">
              <a:extLst>
                <a:ext uri="{FF2B5EF4-FFF2-40B4-BE49-F238E27FC236}">
                  <a16:creationId xmlns:a16="http://schemas.microsoft.com/office/drawing/2014/main" id="{E9D31F3D-4241-41C2-B7C9-03912F8CC06A}"/>
                </a:ext>
              </a:extLst>
            </p:cNvPr>
            <p:cNvSpPr txBox="1"/>
            <p:nvPr/>
          </p:nvSpPr>
          <p:spPr>
            <a:xfrm>
              <a:off x="2261182" y="5077669"/>
              <a:ext cx="1244251" cy="400110"/>
            </a:xfrm>
            <a:prstGeom prst="rect">
              <a:avLst/>
            </a:prstGeom>
            <a:noFill/>
          </p:spPr>
          <p:txBody>
            <a:bodyPr wrap="none" rtlCol="0" anchor="ctr" anchorCtr="0">
              <a:spAutoFit/>
            </a:bodyPr>
            <a:lstStyle/>
            <a:p>
              <a:r>
                <a:rPr kumimoji="1" lang="ja-JP" altLang="en-US" sz="1000">
                  <a:latin typeface="Meiryo UI" panose="020B0604030504040204" pitchFamily="34" charset="-128"/>
                  <a:ea typeface="Meiryo UI" panose="020B0604030504040204" pitchFamily="34" charset="-128"/>
                </a:rPr>
                <a:t>（必要に応じ）</a:t>
              </a:r>
              <a:endParaRPr kumimoji="1" lang="en-US" altLang="ja-JP" sz="1000">
                <a:latin typeface="Meiryo UI" panose="020B0604030504040204" pitchFamily="34" charset="-128"/>
                <a:ea typeface="Meiryo UI" panose="020B0604030504040204" pitchFamily="34" charset="-128"/>
              </a:endParaRPr>
            </a:p>
            <a:p>
              <a:r>
                <a:rPr kumimoji="1" lang="ja-JP" altLang="en-US" sz="1000">
                  <a:latin typeface="Meiryo UI" panose="020B0604030504040204" pitchFamily="34" charset="-128"/>
                  <a:ea typeface="Meiryo UI" panose="020B0604030504040204" pitchFamily="34" charset="-128"/>
                </a:rPr>
                <a:t>保存した内容を修正</a:t>
              </a:r>
              <a:endParaRPr kumimoji="1" lang="en-US" altLang="ja-JP" sz="1000">
                <a:latin typeface="Meiryo UI" panose="020B0604030504040204" pitchFamily="34" charset="-128"/>
                <a:ea typeface="Meiryo UI" panose="020B0604030504040204" pitchFamily="34" charset="-128"/>
              </a:endParaRPr>
            </a:p>
          </p:txBody>
        </p:sp>
        <p:sp>
          <p:nvSpPr>
            <p:cNvPr id="95" name="テキスト ボックス 36">
              <a:extLst>
                <a:ext uri="{FF2B5EF4-FFF2-40B4-BE49-F238E27FC236}">
                  <a16:creationId xmlns:a16="http://schemas.microsoft.com/office/drawing/2014/main" id="{CA85FC9B-C410-3C42-B4D6-38D01A4E541A}"/>
                </a:ext>
              </a:extLst>
            </p:cNvPr>
            <p:cNvSpPr txBox="1"/>
            <p:nvPr/>
          </p:nvSpPr>
          <p:spPr>
            <a:xfrm>
              <a:off x="4943257" y="2680915"/>
              <a:ext cx="670376" cy="246221"/>
            </a:xfrm>
            <a:prstGeom prst="rect">
              <a:avLst/>
            </a:prstGeom>
            <a:noFill/>
          </p:spPr>
          <p:txBody>
            <a:bodyPr wrap="none"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1000">
                  <a:latin typeface="Meiryo UI" panose="020B0604030504040204" pitchFamily="34" charset="-128"/>
                  <a:ea typeface="Meiryo UI" panose="020B0604030504040204" pitchFamily="34" charset="-128"/>
                </a:rPr>
                <a:t>ステータス</a:t>
              </a:r>
            </a:p>
          </p:txBody>
        </p:sp>
        <p:cxnSp>
          <p:nvCxnSpPr>
            <p:cNvPr id="96" name="直線コネクタ 95">
              <a:extLst>
                <a:ext uri="{FF2B5EF4-FFF2-40B4-BE49-F238E27FC236}">
                  <a16:creationId xmlns:a16="http://schemas.microsoft.com/office/drawing/2014/main" id="{688E3CC5-1F83-5049-A4D8-81D679C12B1E}"/>
                </a:ext>
              </a:extLst>
            </p:cNvPr>
            <p:cNvCxnSpPr>
              <a:cxnSpLocks/>
            </p:cNvCxnSpPr>
            <p:nvPr/>
          </p:nvCxnSpPr>
          <p:spPr>
            <a:xfrm>
              <a:off x="4308703" y="2893956"/>
              <a:ext cx="20949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線矢印コネクタ 98">
              <a:extLst>
                <a:ext uri="{FF2B5EF4-FFF2-40B4-BE49-F238E27FC236}">
                  <a16:creationId xmlns:a16="http://schemas.microsoft.com/office/drawing/2014/main" id="{3F52C64C-0846-9749-881A-C59B3066A4B9}"/>
                </a:ext>
              </a:extLst>
            </p:cNvPr>
            <p:cNvCxnSpPr>
              <a:cxnSpLocks/>
            </p:cNvCxnSpPr>
            <p:nvPr/>
          </p:nvCxnSpPr>
          <p:spPr>
            <a:xfrm>
              <a:off x="4750844" y="4706061"/>
              <a:ext cx="0" cy="1872539"/>
            </a:xfrm>
            <a:prstGeom prst="straightConnector1">
              <a:avLst/>
            </a:prstGeom>
            <a:ln w="50800">
              <a:solidFill>
                <a:schemeClr val="accent4">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0" name="テキスト ボックス 45">
              <a:extLst>
                <a:ext uri="{FF2B5EF4-FFF2-40B4-BE49-F238E27FC236}">
                  <a16:creationId xmlns:a16="http://schemas.microsoft.com/office/drawing/2014/main" id="{8B6FDBB6-432E-DB49-B9F5-2A4FDEE86373}"/>
                </a:ext>
              </a:extLst>
            </p:cNvPr>
            <p:cNvSpPr txBox="1"/>
            <p:nvPr/>
          </p:nvSpPr>
          <p:spPr>
            <a:xfrm>
              <a:off x="4218546" y="4613807"/>
              <a:ext cx="1082348" cy="246221"/>
            </a:xfrm>
            <a:prstGeom prst="rect">
              <a:avLst/>
            </a:prstGeom>
            <a:solidFill>
              <a:schemeClr val="accent4">
                <a:lumMod val="20000"/>
                <a:lumOff val="80000"/>
              </a:schemeClr>
            </a:solidFill>
            <a:ln>
              <a:solidFill>
                <a:schemeClr val="tx1"/>
              </a:solidFill>
            </a:ln>
          </p:spPr>
          <p:txBody>
            <a:bodyPr wrap="none"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kumimoji="1" lang="ja-JP" altLang="en-US" sz="1000">
                  <a:latin typeface="Meiryo UI" panose="020B0604030504040204" pitchFamily="34" charset="-128"/>
                  <a:ea typeface="Meiryo UI" panose="020B0604030504040204" pitchFamily="34" charset="-128"/>
                </a:rPr>
                <a:t>下書き中</a:t>
              </a:r>
              <a:endParaRPr kumimoji="1" lang="en-US" altLang="ja-JP" sz="1000">
                <a:latin typeface="Meiryo UI" panose="020B0604030504040204" pitchFamily="34" charset="-128"/>
                <a:ea typeface="Meiryo UI" panose="020B0604030504040204" pitchFamily="34" charset="-128"/>
              </a:endParaRPr>
            </a:p>
          </p:txBody>
        </p:sp>
        <p:sp>
          <p:nvSpPr>
            <p:cNvPr id="110" name="フローチャート: 組合せ 109">
              <a:extLst>
                <a:ext uri="{FF2B5EF4-FFF2-40B4-BE49-F238E27FC236}">
                  <a16:creationId xmlns:a16="http://schemas.microsoft.com/office/drawing/2014/main" id="{574114B5-9344-4812-ADB7-C6F821523098}"/>
                </a:ext>
              </a:extLst>
            </p:cNvPr>
            <p:cNvSpPr/>
            <p:nvPr/>
          </p:nvSpPr>
          <p:spPr>
            <a:xfrm>
              <a:off x="728748" y="6234359"/>
              <a:ext cx="1180213" cy="150492"/>
            </a:xfrm>
            <a:prstGeom prst="flowChartMerg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kumimoji="1" lang="ja-JP" altLang="en-US" sz="1000">
                <a:latin typeface="Meiryo UI" panose="020B0604030504040204" pitchFamily="34" charset="-128"/>
                <a:ea typeface="Meiryo UI" panose="020B0604030504040204" pitchFamily="34" charset="-128"/>
              </a:endParaRPr>
            </a:p>
          </p:txBody>
        </p:sp>
        <p:sp>
          <p:nvSpPr>
            <p:cNvPr id="111" name="テキスト ボックス 110">
              <a:extLst>
                <a:ext uri="{FF2B5EF4-FFF2-40B4-BE49-F238E27FC236}">
                  <a16:creationId xmlns:a16="http://schemas.microsoft.com/office/drawing/2014/main" id="{250EA23F-3322-4DA1-95FF-963B0518B3DC}"/>
                </a:ext>
              </a:extLst>
            </p:cNvPr>
            <p:cNvSpPr txBox="1"/>
            <p:nvPr/>
          </p:nvSpPr>
          <p:spPr>
            <a:xfrm>
              <a:off x="461173" y="6732833"/>
              <a:ext cx="1730828" cy="254361"/>
            </a:xfrm>
            <a:prstGeom prst="rect">
              <a:avLst/>
            </a:prstGeom>
            <a:solidFill>
              <a:srgbClr val="F2C9EA"/>
            </a:solidFill>
            <a:ln>
              <a:solidFill>
                <a:schemeClr val="tx1"/>
              </a:solidFill>
            </a:ln>
          </p:spPr>
          <p:txBody>
            <a:bodyPr wrap="square" rtlCol="0" anchor="ctr" anchorCtr="0">
              <a:noAutofit/>
            </a:bodyPr>
            <a:lstStyle/>
            <a:p>
              <a:pPr algn="ctr"/>
              <a:r>
                <a:rPr kumimoji="1" lang="ja-JP" altLang="en-US" sz="1000">
                  <a:latin typeface="Meiryo UI" panose="020B0604030504040204" pitchFamily="34" charset="-128"/>
                  <a:ea typeface="Meiryo UI" panose="020B0604030504040204" pitchFamily="34" charset="-128"/>
                </a:rPr>
                <a:t>申請</a:t>
              </a:r>
            </a:p>
          </p:txBody>
        </p:sp>
        <p:sp>
          <p:nvSpPr>
            <p:cNvPr id="112" name="テキスト ボックス 111">
              <a:extLst>
                <a:ext uri="{FF2B5EF4-FFF2-40B4-BE49-F238E27FC236}">
                  <a16:creationId xmlns:a16="http://schemas.microsoft.com/office/drawing/2014/main" id="{FCB1904C-F7DA-453A-BD38-342B3AFCD585}"/>
                </a:ext>
              </a:extLst>
            </p:cNvPr>
            <p:cNvSpPr txBox="1"/>
            <p:nvPr/>
          </p:nvSpPr>
          <p:spPr>
            <a:xfrm>
              <a:off x="2261182" y="6719809"/>
              <a:ext cx="1136850" cy="246221"/>
            </a:xfrm>
            <a:prstGeom prst="rect">
              <a:avLst/>
            </a:prstGeom>
            <a:noFill/>
          </p:spPr>
          <p:txBody>
            <a:bodyPr wrap="none" rtlCol="0" anchor="ctr" anchorCtr="0">
              <a:spAutoFit/>
            </a:bodyPr>
            <a:lstStyle/>
            <a:p>
              <a:r>
                <a:rPr kumimoji="1" lang="ja-JP" altLang="en-US" sz="1000">
                  <a:latin typeface="Meiryo UI" panose="020B0604030504040204" pitchFamily="34" charset="-128"/>
                  <a:ea typeface="Meiryo UI" panose="020B0604030504040204" pitchFamily="34" charset="-128"/>
                </a:rPr>
                <a:t>事務局へ提出する</a:t>
              </a:r>
              <a:endParaRPr kumimoji="1" lang="en-US" altLang="ja-JP" sz="1000">
                <a:latin typeface="Meiryo UI" panose="020B0604030504040204" pitchFamily="34" charset="-128"/>
                <a:ea typeface="Meiryo UI" panose="020B0604030504040204" pitchFamily="34" charset="-128"/>
              </a:endParaRPr>
            </a:p>
          </p:txBody>
        </p:sp>
        <p:sp>
          <p:nvSpPr>
            <p:cNvPr id="113" name="テキスト ボックス 112">
              <a:extLst>
                <a:ext uri="{FF2B5EF4-FFF2-40B4-BE49-F238E27FC236}">
                  <a16:creationId xmlns:a16="http://schemas.microsoft.com/office/drawing/2014/main" id="{9919B9F5-9D1D-4458-B860-FC3A38DBFCA5}"/>
                </a:ext>
              </a:extLst>
            </p:cNvPr>
            <p:cNvSpPr txBox="1"/>
            <p:nvPr/>
          </p:nvSpPr>
          <p:spPr>
            <a:xfrm>
              <a:off x="453440" y="5080684"/>
              <a:ext cx="1730828" cy="254361"/>
            </a:xfrm>
            <a:prstGeom prst="rect">
              <a:avLst/>
            </a:prstGeom>
            <a:solidFill>
              <a:schemeClr val="accent4">
                <a:lumMod val="20000"/>
                <a:lumOff val="80000"/>
              </a:schemeClr>
            </a:solidFill>
            <a:ln>
              <a:solidFill>
                <a:schemeClr val="tx1"/>
              </a:solidFill>
            </a:ln>
          </p:spPr>
          <p:txBody>
            <a:bodyPr wrap="square" rtlCol="0" anchor="ctr" anchorCtr="0">
              <a:noAutofit/>
            </a:bodyPr>
            <a:lstStyle/>
            <a:p>
              <a:pPr algn="ctr"/>
              <a:r>
                <a:rPr kumimoji="1" lang="ja-JP" altLang="en-US" sz="1000">
                  <a:latin typeface="Meiryo UI" panose="020B0604030504040204" pitchFamily="34" charset="-128"/>
                  <a:ea typeface="Meiryo UI" panose="020B0604030504040204" pitchFamily="34" charset="-128"/>
                </a:rPr>
                <a:t>（必要に応じ）修正⇒保存</a:t>
              </a:r>
            </a:p>
          </p:txBody>
        </p:sp>
        <p:sp>
          <p:nvSpPr>
            <p:cNvPr id="4" name="テキスト ボックス 3">
              <a:extLst>
                <a:ext uri="{FF2B5EF4-FFF2-40B4-BE49-F238E27FC236}">
                  <a16:creationId xmlns:a16="http://schemas.microsoft.com/office/drawing/2014/main" id="{A757D9A2-42AC-49C2-80D1-6F8F7D8E8886}"/>
                </a:ext>
              </a:extLst>
            </p:cNvPr>
            <p:cNvSpPr txBox="1"/>
            <p:nvPr/>
          </p:nvSpPr>
          <p:spPr>
            <a:xfrm rot="5400000">
              <a:off x="1168812" y="5381887"/>
              <a:ext cx="380581" cy="369332"/>
            </a:xfrm>
            <a:prstGeom prst="rect">
              <a:avLst/>
            </a:prstGeom>
            <a:noFill/>
          </p:spPr>
          <p:txBody>
            <a:bodyPr wrap="square" rtlCol="0">
              <a:spAutoFit/>
            </a:bodyPr>
            <a:lstStyle/>
            <a:p>
              <a:r>
                <a:rPr kumimoji="1" lang="en-US" altLang="ja-JP">
                  <a:latin typeface="Meiryo UI" panose="020B0604030504040204" pitchFamily="34" charset="-128"/>
                  <a:ea typeface="Meiryo UI" panose="020B0604030504040204" pitchFamily="34" charset="-128"/>
                </a:rPr>
                <a:t>…</a:t>
              </a:r>
              <a:endParaRPr kumimoji="1" lang="ja-JP" altLang="en-US">
                <a:latin typeface="Meiryo UI" panose="020B0604030504040204" pitchFamily="34" charset="-128"/>
                <a:ea typeface="Meiryo UI" panose="020B0604030504040204" pitchFamily="34" charset="-128"/>
              </a:endParaRPr>
            </a:p>
          </p:txBody>
        </p:sp>
        <p:sp>
          <p:nvSpPr>
            <p:cNvPr id="114" name="テキスト ボックス 113">
              <a:extLst>
                <a:ext uri="{FF2B5EF4-FFF2-40B4-BE49-F238E27FC236}">
                  <a16:creationId xmlns:a16="http://schemas.microsoft.com/office/drawing/2014/main" id="{02967145-6D76-4F26-83EE-A55F6C59B9F9}"/>
                </a:ext>
              </a:extLst>
            </p:cNvPr>
            <p:cNvSpPr txBox="1"/>
            <p:nvPr/>
          </p:nvSpPr>
          <p:spPr>
            <a:xfrm>
              <a:off x="517002" y="5906232"/>
              <a:ext cx="1730828" cy="254361"/>
            </a:xfrm>
            <a:prstGeom prst="rect">
              <a:avLst/>
            </a:prstGeom>
            <a:noFill/>
            <a:ln>
              <a:solidFill>
                <a:schemeClr val="bg1"/>
              </a:solidFill>
            </a:ln>
          </p:spPr>
          <p:txBody>
            <a:bodyPr wrap="square" rtlCol="0" anchor="ctr" anchorCtr="0">
              <a:noAutofit/>
            </a:bodyPr>
            <a:lstStyle/>
            <a:p>
              <a:pPr algn="ctr"/>
              <a:r>
                <a:rPr kumimoji="1" lang="ja-JP" altLang="en-US" sz="1000">
                  <a:latin typeface="Meiryo UI" panose="020B0604030504040204" pitchFamily="34" charset="-128"/>
                  <a:ea typeface="Meiryo UI" panose="020B0604030504040204" pitchFamily="34" charset="-128"/>
                </a:rPr>
                <a:t>申請内容入力完了！</a:t>
              </a:r>
            </a:p>
          </p:txBody>
        </p:sp>
        <p:sp>
          <p:nvSpPr>
            <p:cNvPr id="115" name="テキスト ボックス 114">
              <a:extLst>
                <a:ext uri="{FF2B5EF4-FFF2-40B4-BE49-F238E27FC236}">
                  <a16:creationId xmlns:a16="http://schemas.microsoft.com/office/drawing/2014/main" id="{F32F565B-6026-4200-857A-5476CB224FA9}"/>
                </a:ext>
              </a:extLst>
            </p:cNvPr>
            <p:cNvSpPr txBox="1"/>
            <p:nvPr/>
          </p:nvSpPr>
          <p:spPr>
            <a:xfrm>
              <a:off x="4235045" y="6719809"/>
              <a:ext cx="1082345" cy="267382"/>
            </a:xfrm>
            <a:prstGeom prst="rect">
              <a:avLst/>
            </a:prstGeom>
            <a:solidFill>
              <a:srgbClr val="F2C9EA"/>
            </a:solidFill>
            <a:ln>
              <a:solidFill>
                <a:schemeClr val="tx1"/>
              </a:solidFill>
            </a:ln>
          </p:spPr>
          <p:txBody>
            <a:bodyPr wrap="square" rtlCol="0" anchor="ctr" anchorCtr="0">
              <a:noAutofit/>
            </a:bodyPr>
            <a:lstStyle/>
            <a:p>
              <a:pPr algn="ctr"/>
              <a:r>
                <a:rPr kumimoji="1" lang="ja-JP" altLang="en-US" sz="1000">
                  <a:latin typeface="Meiryo UI" panose="020B0604030504040204" pitchFamily="34" charset="-128"/>
                  <a:ea typeface="Meiryo UI" panose="020B0604030504040204" pitchFamily="34" charset="-128"/>
                </a:rPr>
                <a:t>申請済み</a:t>
              </a:r>
            </a:p>
          </p:txBody>
        </p:sp>
        <p:sp>
          <p:nvSpPr>
            <p:cNvPr id="7" name="テキスト ボックス 6">
              <a:extLst>
                <a:ext uri="{FF2B5EF4-FFF2-40B4-BE49-F238E27FC236}">
                  <a16:creationId xmlns:a16="http://schemas.microsoft.com/office/drawing/2014/main" id="{C970EF8C-23DF-42DE-8C44-D59DBF7A1A46}"/>
                </a:ext>
              </a:extLst>
            </p:cNvPr>
            <p:cNvSpPr txBox="1"/>
            <p:nvPr/>
          </p:nvSpPr>
          <p:spPr>
            <a:xfrm>
              <a:off x="4882108" y="3545326"/>
              <a:ext cx="1521570" cy="261610"/>
            </a:xfrm>
            <a:prstGeom prst="rect">
              <a:avLst/>
            </a:prstGeom>
            <a:solidFill>
              <a:schemeClr val="bg1"/>
            </a:solidFill>
          </p:spPr>
          <p:txBody>
            <a:bodyPr wrap="none" rtlCol="0">
              <a:spAutoFit/>
            </a:bodyPr>
            <a:lstStyle/>
            <a:p>
              <a:r>
                <a:rPr kumimoji="1" lang="ja-JP" altLang="en-US" sz="1100" b="1">
                  <a:latin typeface="Meiryo UI" panose="020B0604030504040204" pitchFamily="34" charset="-128"/>
                  <a:ea typeface="Meiryo UI" panose="020B0604030504040204" pitchFamily="34" charset="-128"/>
                </a:rPr>
                <a:t>まだ保存されていません</a:t>
              </a:r>
              <a:endParaRPr kumimoji="1" lang="en-US" altLang="ja-JP" sz="1100" b="1">
                <a:latin typeface="Meiryo UI" panose="020B0604030504040204" pitchFamily="34" charset="-128"/>
                <a:ea typeface="Meiryo UI" panose="020B0604030504040204" pitchFamily="34" charset="-128"/>
              </a:endParaRPr>
            </a:p>
          </p:txBody>
        </p:sp>
        <p:sp>
          <p:nvSpPr>
            <p:cNvPr id="117" name="テキスト ボックス 116">
              <a:extLst>
                <a:ext uri="{FF2B5EF4-FFF2-40B4-BE49-F238E27FC236}">
                  <a16:creationId xmlns:a16="http://schemas.microsoft.com/office/drawing/2014/main" id="{4D100614-243E-4D6D-B261-211F9F76B5E0}"/>
                </a:ext>
              </a:extLst>
            </p:cNvPr>
            <p:cNvSpPr txBox="1"/>
            <p:nvPr/>
          </p:nvSpPr>
          <p:spPr>
            <a:xfrm>
              <a:off x="4882108" y="5498357"/>
              <a:ext cx="1521570" cy="261610"/>
            </a:xfrm>
            <a:prstGeom prst="rect">
              <a:avLst/>
            </a:prstGeom>
            <a:solidFill>
              <a:schemeClr val="bg1"/>
            </a:solidFill>
          </p:spPr>
          <p:txBody>
            <a:bodyPr wrap="none" rtlCol="0">
              <a:spAutoFit/>
            </a:bodyPr>
            <a:lstStyle/>
            <a:p>
              <a:r>
                <a:rPr kumimoji="1" lang="ja-JP" altLang="en-US" sz="1100" b="1">
                  <a:latin typeface="Meiryo UI" panose="020B0604030504040204" pitchFamily="34" charset="-128"/>
                  <a:ea typeface="Meiryo UI" panose="020B0604030504040204" pitchFamily="34" charset="-128"/>
                </a:rPr>
                <a:t>まだ申請されていません</a:t>
              </a:r>
              <a:endParaRPr kumimoji="1" lang="en-US" altLang="ja-JP" sz="1100" b="1">
                <a:latin typeface="Meiryo UI" panose="020B0604030504040204" pitchFamily="34" charset="-128"/>
                <a:ea typeface="Meiryo UI" panose="020B0604030504040204" pitchFamily="34" charset="-128"/>
              </a:endParaRPr>
            </a:p>
          </p:txBody>
        </p:sp>
        <p:sp>
          <p:nvSpPr>
            <p:cNvPr id="118" name="テキスト ボックス 117">
              <a:extLst>
                <a:ext uri="{FF2B5EF4-FFF2-40B4-BE49-F238E27FC236}">
                  <a16:creationId xmlns:a16="http://schemas.microsoft.com/office/drawing/2014/main" id="{79BF5572-020A-4B72-9A4C-5E9E0FF6021A}"/>
                </a:ext>
              </a:extLst>
            </p:cNvPr>
            <p:cNvSpPr txBox="1"/>
            <p:nvPr/>
          </p:nvSpPr>
          <p:spPr>
            <a:xfrm>
              <a:off x="4028787" y="7128401"/>
              <a:ext cx="2492410" cy="261610"/>
            </a:xfrm>
            <a:prstGeom prst="rect">
              <a:avLst/>
            </a:prstGeom>
            <a:solidFill>
              <a:schemeClr val="bg1"/>
            </a:solidFill>
          </p:spPr>
          <p:txBody>
            <a:bodyPr wrap="square" rtlCol="0">
              <a:spAutoFit/>
            </a:bodyPr>
            <a:lstStyle/>
            <a:p>
              <a:pPr algn="r"/>
              <a:r>
                <a:rPr kumimoji="1" lang="ja-JP" altLang="en-US" sz="1100" b="1">
                  <a:latin typeface="Meiryo UI" panose="020B0604030504040204" pitchFamily="34" charset="-128"/>
                  <a:ea typeface="Meiryo UI" panose="020B0604030504040204" pitchFamily="34" charset="-128"/>
                </a:rPr>
                <a:t>申請操作の取消はできません</a:t>
              </a:r>
              <a:endParaRPr kumimoji="1" lang="en-US" altLang="ja-JP" sz="1100" b="1" dirty="0">
                <a:latin typeface="Meiryo UI" panose="020B0604030504040204" pitchFamily="34" charset="-128"/>
                <a:ea typeface="Meiryo UI" panose="020B0604030504040204" pitchFamily="34" charset="-128"/>
              </a:endParaRPr>
            </a:p>
          </p:txBody>
        </p:sp>
      </p:grpSp>
      <p:cxnSp>
        <p:nvCxnSpPr>
          <p:cNvPr id="11" name="直線コネクタ 10">
            <a:extLst>
              <a:ext uri="{FF2B5EF4-FFF2-40B4-BE49-F238E27FC236}">
                <a16:creationId xmlns:a16="http://schemas.microsoft.com/office/drawing/2014/main" id="{9A82383D-DC2B-41C4-8774-7469D536F880}"/>
              </a:ext>
            </a:extLst>
          </p:cNvPr>
          <p:cNvCxnSpPr/>
          <p:nvPr/>
        </p:nvCxnSpPr>
        <p:spPr>
          <a:xfrm>
            <a:off x="304800" y="4515079"/>
            <a:ext cx="5664200" cy="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9" name="直線コネクタ 118">
            <a:extLst>
              <a:ext uri="{FF2B5EF4-FFF2-40B4-BE49-F238E27FC236}">
                <a16:creationId xmlns:a16="http://schemas.microsoft.com/office/drawing/2014/main" id="{51BC2F68-6151-4EAF-A97C-4CFF49B7D15D}"/>
              </a:ext>
            </a:extLst>
          </p:cNvPr>
          <p:cNvCxnSpPr/>
          <p:nvPr/>
        </p:nvCxnSpPr>
        <p:spPr>
          <a:xfrm>
            <a:off x="354976" y="6616700"/>
            <a:ext cx="5664200" cy="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0811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7ED4A604-1A17-1F4C-94BC-175618927720}"/>
              </a:ext>
            </a:extLst>
          </p:cNvPr>
          <p:cNvSpPr>
            <a:spLocks noGrp="1"/>
          </p:cNvSpPr>
          <p:nvPr>
            <p:ph type="title"/>
          </p:nvPr>
        </p:nvSpPr>
        <p:spPr>
          <a:xfrm>
            <a:off x="228600" y="333915"/>
            <a:ext cx="6438900" cy="456314"/>
          </a:xfrm>
        </p:spPr>
        <p:txBody>
          <a:bodyPr/>
          <a:lstStyle/>
          <a:p>
            <a:pPr>
              <a:buSzPts val="1600"/>
            </a:pPr>
            <a:r>
              <a:rPr lang="en-US" altLang="ja-JP" dirty="0">
                <a:latin typeface="メイリオ" panose="020B0604030504040204" pitchFamily="50" charset="-128"/>
                <a:ea typeface="メイリオ" panose="020B0604030504040204" pitchFamily="50" charset="-128"/>
              </a:rPr>
              <a:t>3-1.</a:t>
            </a:r>
            <a:r>
              <a:rPr lang="ja-JP" altLang="en-US">
                <a:latin typeface="メイリオ" panose="020B0604030504040204" pitchFamily="50" charset="-128"/>
                <a:ea typeface="メイリオ" panose="020B0604030504040204" pitchFamily="50" charset="-128"/>
              </a:rPr>
              <a:t>公募申請の流れ</a:t>
            </a:r>
            <a:r>
              <a:rPr lang="en-US" altLang="ja-JP" dirty="0"/>
              <a:t> –</a:t>
            </a:r>
            <a:r>
              <a:rPr lang="ja-JP" altLang="en-US"/>
              <a:t>申請画面構成の説明</a:t>
            </a:r>
            <a:r>
              <a:rPr lang="en-US" altLang="ja-JP" dirty="0"/>
              <a:t>-</a:t>
            </a:r>
            <a:endParaRPr lang="ja-JP" altLang="en-US">
              <a:latin typeface="Meiryo UI" panose="020B0604030504040204" pitchFamily="34" charset="-128"/>
              <a:ea typeface="Meiryo UI" panose="020B0604030504040204" pitchFamily="34" charset="-128"/>
              <a:cs typeface="Meiryo"/>
              <a:sym typeface="Meiryo"/>
            </a:endParaRPr>
          </a:p>
        </p:txBody>
      </p:sp>
      <p:sp>
        <p:nvSpPr>
          <p:cNvPr id="30" name="コンテンツ プレースホルダー 2">
            <a:extLst>
              <a:ext uri="{FF2B5EF4-FFF2-40B4-BE49-F238E27FC236}">
                <a16:creationId xmlns:a16="http://schemas.microsoft.com/office/drawing/2014/main" id="{0A264BF5-9713-488E-87E7-98B27FFF0184}"/>
              </a:ext>
            </a:extLst>
          </p:cNvPr>
          <p:cNvSpPr txBox="1">
            <a:spLocks/>
          </p:cNvSpPr>
          <p:nvPr/>
        </p:nvSpPr>
        <p:spPr>
          <a:xfrm>
            <a:off x="236407" y="932765"/>
            <a:ext cx="6438901" cy="276989"/>
          </a:xfrm>
          <a:prstGeom prst="rect">
            <a:avLst/>
          </a:prstGeom>
          <a:solidFill>
            <a:schemeClr val="accent5">
              <a:lumMod val="20000"/>
              <a:lumOff val="80000"/>
            </a:schemeClr>
          </a:solidFill>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171450" indent="-171450">
              <a:lnSpc>
                <a:spcPct val="100000"/>
              </a:lnSpc>
              <a:buFont typeface="Wingdings" panose="05000000000000000000" pitchFamily="2" charset="2"/>
              <a:buChar char="l"/>
            </a:pPr>
            <a:r>
              <a:rPr lang="ja-JP" altLang="en-US" b="1"/>
              <a:t>入力画面を説明します。</a:t>
            </a:r>
            <a:endParaRPr lang="en-US" altLang="ja-JP" dirty="0">
              <a:latin typeface="Meiryo UI" panose="020B0604030504040204" pitchFamily="34" charset="-128"/>
              <a:ea typeface="Meiryo UI" panose="020B0604030504040204" pitchFamily="34" charset="-128"/>
            </a:endParaRPr>
          </a:p>
        </p:txBody>
      </p:sp>
      <p:grpSp>
        <p:nvGrpSpPr>
          <p:cNvPr id="31" name="グループ化 30">
            <a:extLst>
              <a:ext uri="{FF2B5EF4-FFF2-40B4-BE49-F238E27FC236}">
                <a16:creationId xmlns:a16="http://schemas.microsoft.com/office/drawing/2014/main" id="{242089E8-D023-42E5-82D8-DEA4D9870F7D}"/>
              </a:ext>
            </a:extLst>
          </p:cNvPr>
          <p:cNvGrpSpPr/>
          <p:nvPr/>
        </p:nvGrpSpPr>
        <p:grpSpPr>
          <a:xfrm>
            <a:off x="378799" y="4155952"/>
            <a:ext cx="3887450" cy="5382453"/>
            <a:chOff x="-7760399" y="892844"/>
            <a:chExt cx="5469989" cy="7573591"/>
          </a:xfrm>
        </p:grpSpPr>
        <p:grpSp>
          <p:nvGrpSpPr>
            <p:cNvPr id="13" name="グループ化 12">
              <a:extLst>
                <a:ext uri="{FF2B5EF4-FFF2-40B4-BE49-F238E27FC236}">
                  <a16:creationId xmlns:a16="http://schemas.microsoft.com/office/drawing/2014/main" id="{EE1DF81A-9DC1-4B0F-BCBD-4FEB9C2E3973}"/>
                </a:ext>
              </a:extLst>
            </p:cNvPr>
            <p:cNvGrpSpPr/>
            <p:nvPr/>
          </p:nvGrpSpPr>
          <p:grpSpPr>
            <a:xfrm>
              <a:off x="-7760399" y="892844"/>
              <a:ext cx="5469989" cy="7573591"/>
              <a:chOff x="135466" y="905821"/>
              <a:chExt cx="6690396" cy="9263338"/>
            </a:xfrm>
          </p:grpSpPr>
          <p:pic>
            <p:nvPicPr>
              <p:cNvPr id="11" name="図 10">
                <a:extLst>
                  <a:ext uri="{FF2B5EF4-FFF2-40B4-BE49-F238E27FC236}">
                    <a16:creationId xmlns:a16="http://schemas.microsoft.com/office/drawing/2014/main" id="{3CE4CE25-E0E1-4A31-996A-48D3AE3E81A3}"/>
                  </a:ext>
                </a:extLst>
              </p:cNvPr>
              <p:cNvPicPr>
                <a:picLocks noChangeAspect="1"/>
              </p:cNvPicPr>
              <p:nvPr/>
            </p:nvPicPr>
            <p:blipFill rotWithShape="1">
              <a:blip r:embed="rId3">
                <a:extLst>
                  <a:ext uri="{28A0092B-C50C-407E-A947-70E740481C1C}">
                    <a14:useLocalDpi xmlns:a14="http://schemas.microsoft.com/office/drawing/2010/main"/>
                  </a:ext>
                </a:extLst>
              </a:blip>
              <a:srcRect l="2444"/>
              <a:stretch/>
            </p:blipFill>
            <p:spPr>
              <a:xfrm>
                <a:off x="135466" y="905821"/>
                <a:ext cx="6690396" cy="5960757"/>
              </a:xfrm>
              <a:prstGeom prst="rect">
                <a:avLst/>
              </a:prstGeom>
            </p:spPr>
          </p:pic>
          <p:pic>
            <p:nvPicPr>
              <p:cNvPr id="12" name="図 11">
                <a:extLst>
                  <a:ext uri="{FF2B5EF4-FFF2-40B4-BE49-F238E27FC236}">
                    <a16:creationId xmlns:a16="http://schemas.microsoft.com/office/drawing/2014/main" id="{619E7CF3-E149-484B-9516-C9C3E8A6EFC2}"/>
                  </a:ext>
                </a:extLst>
              </p:cNvPr>
              <p:cNvPicPr>
                <a:picLocks noChangeAspect="1"/>
              </p:cNvPicPr>
              <p:nvPr/>
            </p:nvPicPr>
            <p:blipFill rotWithShape="1">
              <a:blip r:embed="rId4">
                <a:extLst>
                  <a:ext uri="{28A0092B-C50C-407E-A947-70E740481C1C}">
                    <a14:useLocalDpi xmlns:a14="http://schemas.microsoft.com/office/drawing/2010/main"/>
                  </a:ext>
                </a:extLst>
              </a:blip>
              <a:srcRect t="2223" r="3633" b="-1"/>
              <a:stretch/>
            </p:blipFill>
            <p:spPr>
              <a:xfrm>
                <a:off x="135467" y="4794188"/>
                <a:ext cx="6690395" cy="5374971"/>
              </a:xfrm>
              <a:prstGeom prst="rect">
                <a:avLst/>
              </a:prstGeom>
            </p:spPr>
          </p:pic>
        </p:grpSp>
        <p:sp>
          <p:nvSpPr>
            <p:cNvPr id="15" name="正方形/長方形 14">
              <a:extLst>
                <a:ext uri="{FF2B5EF4-FFF2-40B4-BE49-F238E27FC236}">
                  <a16:creationId xmlns:a16="http://schemas.microsoft.com/office/drawing/2014/main" id="{9F083316-1296-46D6-A72B-37782B69C496}"/>
                </a:ext>
              </a:extLst>
            </p:cNvPr>
            <p:cNvSpPr/>
            <p:nvPr/>
          </p:nvSpPr>
          <p:spPr>
            <a:xfrm>
              <a:off x="-3968496" y="3592993"/>
              <a:ext cx="1678086" cy="265814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2" name="正方形/長方形 31">
            <a:extLst>
              <a:ext uri="{FF2B5EF4-FFF2-40B4-BE49-F238E27FC236}">
                <a16:creationId xmlns:a16="http://schemas.microsoft.com/office/drawing/2014/main" id="{4A6BD138-9BD1-4C17-800A-6914ACF16802}"/>
              </a:ext>
            </a:extLst>
          </p:cNvPr>
          <p:cNvSpPr/>
          <p:nvPr/>
        </p:nvSpPr>
        <p:spPr>
          <a:xfrm>
            <a:off x="378799" y="4109778"/>
            <a:ext cx="3887449" cy="546696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127C3B84-E234-4726-AEB4-9DD9E8E7C3CB}"/>
              </a:ext>
            </a:extLst>
          </p:cNvPr>
          <p:cNvSpPr/>
          <p:nvPr/>
        </p:nvSpPr>
        <p:spPr>
          <a:xfrm>
            <a:off x="1449331" y="5639332"/>
            <a:ext cx="459594" cy="8550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en-US" altLang="ja-JP" sz="400">
                <a:solidFill>
                  <a:schemeClr val="bg1">
                    <a:lumMod val="50000"/>
                  </a:schemeClr>
                </a:solidFill>
              </a:rPr>
              <a:t>XXXXXXXXXX</a:t>
            </a:r>
            <a:endParaRPr kumimoji="1" lang="ja-JP" altLang="en-US" sz="400">
              <a:solidFill>
                <a:schemeClr val="bg1">
                  <a:lumMod val="50000"/>
                </a:schemeClr>
              </a:solidFill>
            </a:endParaRPr>
          </a:p>
        </p:txBody>
      </p:sp>
      <p:sp>
        <p:nvSpPr>
          <p:cNvPr id="35" name="正方形/長方形 34">
            <a:extLst>
              <a:ext uri="{FF2B5EF4-FFF2-40B4-BE49-F238E27FC236}">
                <a16:creationId xmlns:a16="http://schemas.microsoft.com/office/drawing/2014/main" id="{75BB49E8-6772-42C6-9554-2B1E48C01C32}"/>
              </a:ext>
            </a:extLst>
          </p:cNvPr>
          <p:cNvSpPr/>
          <p:nvPr/>
        </p:nvSpPr>
        <p:spPr>
          <a:xfrm>
            <a:off x="1431517" y="6501959"/>
            <a:ext cx="459594" cy="8550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53A50024-B8BD-4C49-AB29-1B7A593EC477}"/>
              </a:ext>
            </a:extLst>
          </p:cNvPr>
          <p:cNvSpPr/>
          <p:nvPr/>
        </p:nvSpPr>
        <p:spPr>
          <a:xfrm>
            <a:off x="1449331" y="7531585"/>
            <a:ext cx="459594" cy="8550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C659A15E-2C1B-4206-9ECE-F02B1F5B3D29}"/>
              </a:ext>
            </a:extLst>
          </p:cNvPr>
          <p:cNvSpPr/>
          <p:nvPr/>
        </p:nvSpPr>
        <p:spPr>
          <a:xfrm>
            <a:off x="1431517" y="7909343"/>
            <a:ext cx="459594" cy="8550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C6ED8199-EABB-4C03-943A-8412274BC486}"/>
              </a:ext>
            </a:extLst>
          </p:cNvPr>
          <p:cNvSpPr/>
          <p:nvPr/>
        </p:nvSpPr>
        <p:spPr>
          <a:xfrm>
            <a:off x="4640404" y="4090641"/>
            <a:ext cx="2027096" cy="1548691"/>
          </a:xfrm>
          <a:prstGeom prst="roundRect">
            <a:avLst>
              <a:gd name="adj" fmla="val 976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ガイド機能</a:t>
            </a:r>
            <a:endParaRPr kumimoji="0" lang="en-US" altLang="ja-JP" sz="1400" b="1"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画面、右側に自分がいま申請のどの部分を入力しているかがわかるガイドが表示されています。</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sz="1000">
              <a:solidFill>
                <a:prstClr val="black"/>
              </a:solidFill>
              <a:latin typeface="Meiryo UI" panose="020B0604030504040204" pitchFamily="34" charset="-128"/>
              <a:ea typeface="Meiryo UI" panose="020B0604030504040204" pitchFamily="34"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入力したい項目を押すと、画面が当該</a:t>
            </a:r>
            <a:r>
              <a:rPr lang="ja-JP" altLang="en-US" sz="1000">
                <a:solidFill>
                  <a:prstClr val="black"/>
                </a:solidFill>
                <a:latin typeface="Meiryo UI" panose="020B0604030504040204" pitchFamily="34" charset="-128"/>
                <a:ea typeface="Meiryo UI" panose="020B0604030504040204" pitchFamily="34" charset="-128"/>
              </a:rPr>
              <a:t>項目の箇所まで</a:t>
            </a:r>
            <a:r>
              <a:rPr kumimoji="0" lang="ja-JP" altLang="en-US" sz="10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自動遷移します。</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endParaRPr>
          </a:p>
        </p:txBody>
      </p:sp>
      <p:cxnSp>
        <p:nvCxnSpPr>
          <p:cNvPr id="40" name="直線コネクタ 39">
            <a:extLst>
              <a:ext uri="{FF2B5EF4-FFF2-40B4-BE49-F238E27FC236}">
                <a16:creationId xmlns:a16="http://schemas.microsoft.com/office/drawing/2014/main" id="{5A094BA5-6000-4854-82EC-31CBEF7F2BC6}"/>
              </a:ext>
            </a:extLst>
          </p:cNvPr>
          <p:cNvCxnSpPr>
            <a:cxnSpLocks/>
            <a:stCxn id="39" idx="1"/>
            <a:endCxn id="24" idx="3"/>
          </p:cNvCxnSpPr>
          <p:nvPr/>
        </p:nvCxnSpPr>
        <p:spPr>
          <a:xfrm flipH="1">
            <a:off x="4203864" y="4864987"/>
            <a:ext cx="436540" cy="465955"/>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41" name="四角形: 角を丸くする 40">
            <a:extLst>
              <a:ext uri="{FF2B5EF4-FFF2-40B4-BE49-F238E27FC236}">
                <a16:creationId xmlns:a16="http://schemas.microsoft.com/office/drawing/2014/main" id="{B99865F4-31DB-4AE7-BE6E-70085FA9DC1F}"/>
              </a:ext>
            </a:extLst>
          </p:cNvPr>
          <p:cNvSpPr/>
          <p:nvPr/>
        </p:nvSpPr>
        <p:spPr>
          <a:xfrm>
            <a:off x="4630468" y="6060995"/>
            <a:ext cx="2027096" cy="1445511"/>
          </a:xfrm>
          <a:prstGeom prst="roundRect">
            <a:avLst>
              <a:gd name="adj" fmla="val 976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1400" b="1">
                <a:solidFill>
                  <a:prstClr val="black"/>
                </a:solidFill>
                <a:latin typeface="Meiryo UI" panose="020B0604030504040204" pitchFamily="34" charset="-128"/>
                <a:ea typeface="Meiryo UI" panose="020B0604030504040204" pitchFamily="34" charset="-128"/>
              </a:rPr>
              <a:t>自動入力</a:t>
            </a:r>
            <a:endParaRPr lang="en-US" altLang="ja-JP" sz="1400" b="1">
              <a:solidFill>
                <a:prstClr val="black"/>
              </a:solidFill>
              <a:latin typeface="Meiryo UI" panose="020B0604030504040204" pitchFamily="34" charset="-128"/>
              <a:ea typeface="Meiryo UI" panose="020B0604030504040204" pitchFamily="34" charset="-128"/>
            </a:endParaRPr>
          </a:p>
          <a:p>
            <a:pPr lvl="0"/>
            <a:r>
              <a:rPr lang="en-US" altLang="ja-JP" sz="1000">
                <a:solidFill>
                  <a:prstClr val="black"/>
                </a:solidFill>
                <a:latin typeface="Meiryo UI" panose="020B0604030504040204" pitchFamily="34" charset="-128"/>
                <a:ea typeface="Meiryo UI" panose="020B0604030504040204" pitchFamily="34" charset="-128"/>
              </a:rPr>
              <a:t>G</a:t>
            </a:r>
            <a:r>
              <a:rPr lang="ja-JP" altLang="en-US" sz="1000">
                <a:solidFill>
                  <a:prstClr val="black"/>
                </a:solidFill>
                <a:latin typeface="Meiryo UI" panose="020B0604030504040204" pitchFamily="34" charset="-128"/>
                <a:ea typeface="Meiryo UI" panose="020B0604030504040204" pitchFamily="34" charset="-128"/>
              </a:rPr>
              <a:t>ビジネス</a:t>
            </a:r>
            <a:r>
              <a:rPr lang="en-US" altLang="ja-JP" sz="1000">
                <a:solidFill>
                  <a:prstClr val="black"/>
                </a:solidFill>
                <a:latin typeface="Meiryo UI" panose="020B0604030504040204" pitchFamily="34" charset="-128"/>
                <a:ea typeface="Meiryo UI" panose="020B0604030504040204" pitchFamily="34" charset="-128"/>
              </a:rPr>
              <a:t>ID</a:t>
            </a:r>
            <a:r>
              <a:rPr lang="ja-JP" altLang="en-US" sz="1000" err="1">
                <a:solidFill>
                  <a:prstClr val="black"/>
                </a:solidFill>
                <a:latin typeface="Meiryo UI" panose="020B0604030504040204" pitchFamily="34" charset="-128"/>
                <a:ea typeface="Meiryo UI" panose="020B0604030504040204" pitchFamily="34" charset="-128"/>
              </a:rPr>
              <a:t>で登</a:t>
            </a:r>
            <a:r>
              <a:rPr lang="ja-JP" altLang="en-US" sz="1000">
                <a:solidFill>
                  <a:prstClr val="black"/>
                </a:solidFill>
                <a:latin typeface="Meiryo UI" panose="020B0604030504040204" pitchFamily="34" charset="-128"/>
                <a:ea typeface="Meiryo UI" panose="020B0604030504040204" pitchFamily="34" charset="-128"/>
              </a:rPr>
              <a:t>録した情報は、同じ情報が自動設定されます。</a:t>
            </a:r>
            <a:r>
              <a:rPr lang="en-US" altLang="ja-JP" sz="1000">
                <a:solidFill>
                  <a:prstClr val="black"/>
                </a:solidFill>
                <a:latin typeface="Meiryo UI" panose="020B0604030504040204" pitchFamily="34" charset="-128"/>
                <a:ea typeface="Meiryo UI" panose="020B0604030504040204" pitchFamily="34" charset="-128"/>
              </a:rPr>
              <a:t/>
            </a:r>
            <a:br>
              <a:rPr lang="en-US" altLang="ja-JP" sz="1000">
                <a:solidFill>
                  <a:prstClr val="black"/>
                </a:solidFill>
                <a:latin typeface="Meiryo UI" panose="020B0604030504040204" pitchFamily="34" charset="-128"/>
                <a:ea typeface="Meiryo UI" panose="020B0604030504040204" pitchFamily="34" charset="-128"/>
              </a:rPr>
            </a:br>
            <a:endParaRPr lang="en-US" altLang="ja-JP" sz="1000">
              <a:solidFill>
                <a:prstClr val="black"/>
              </a:solidFill>
              <a:latin typeface="Meiryo UI" panose="020B0604030504040204" pitchFamily="34" charset="-128"/>
              <a:ea typeface="Meiryo UI" panose="020B0604030504040204" pitchFamily="34" charset="-128"/>
            </a:endParaRPr>
          </a:p>
          <a:p>
            <a:pPr lvl="0"/>
            <a:r>
              <a:rPr lang="ja-JP" altLang="en-US" sz="1000">
                <a:solidFill>
                  <a:prstClr val="black"/>
                </a:solidFill>
                <a:latin typeface="Meiryo UI" panose="020B0604030504040204" pitchFamily="34" charset="-128"/>
                <a:ea typeface="Meiryo UI" panose="020B0604030504040204" pitchFamily="34" charset="-128"/>
              </a:rPr>
              <a:t>過去に補助金申請を登録している場合、過去の申請情報から同じ内容が自動で設定されます（修正可能です）。</a:t>
            </a:r>
            <a:endParaRPr lang="en-US" altLang="ja-JP" sz="1000">
              <a:solidFill>
                <a:prstClr val="black"/>
              </a:solidFill>
              <a:latin typeface="Meiryo UI" panose="020B0604030504040204" pitchFamily="34" charset="-128"/>
              <a:ea typeface="Meiryo UI" panose="020B0604030504040204" pitchFamily="34" charset="-128"/>
            </a:endParaRPr>
          </a:p>
        </p:txBody>
      </p:sp>
      <p:sp>
        <p:nvSpPr>
          <p:cNvPr id="42" name="正方形/長方形 41">
            <a:extLst>
              <a:ext uri="{FF2B5EF4-FFF2-40B4-BE49-F238E27FC236}">
                <a16:creationId xmlns:a16="http://schemas.microsoft.com/office/drawing/2014/main" id="{805C00C2-AC56-4A86-B289-A8D9F827F25E}"/>
              </a:ext>
            </a:extLst>
          </p:cNvPr>
          <p:cNvSpPr/>
          <p:nvPr/>
        </p:nvSpPr>
        <p:spPr>
          <a:xfrm>
            <a:off x="1435129" y="6509634"/>
            <a:ext cx="459594" cy="8550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r>
              <a:rPr kumimoji="1" lang="ja-JP" altLang="en-US" sz="400" dirty="0">
                <a:solidFill>
                  <a:schemeClr val="bg1">
                    <a:lumMod val="50000"/>
                  </a:schemeClr>
                </a:solidFill>
              </a:rPr>
              <a:t>〇〇区〇〇</a:t>
            </a:r>
          </a:p>
        </p:txBody>
      </p:sp>
      <p:sp>
        <p:nvSpPr>
          <p:cNvPr id="43" name="正方形/長方形 42">
            <a:extLst>
              <a:ext uri="{FF2B5EF4-FFF2-40B4-BE49-F238E27FC236}">
                <a16:creationId xmlns:a16="http://schemas.microsoft.com/office/drawing/2014/main" id="{69F0469E-E15A-4E68-85AD-0B05576BCA60}"/>
              </a:ext>
            </a:extLst>
          </p:cNvPr>
          <p:cNvSpPr/>
          <p:nvPr/>
        </p:nvSpPr>
        <p:spPr>
          <a:xfrm>
            <a:off x="1443065" y="7539260"/>
            <a:ext cx="459594" cy="8550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r>
              <a:rPr kumimoji="1" lang="ja-JP" altLang="en-US" sz="400">
                <a:solidFill>
                  <a:schemeClr val="bg1">
                    <a:lumMod val="50000"/>
                  </a:schemeClr>
                </a:solidFill>
              </a:rPr>
              <a:t>補助金</a:t>
            </a:r>
          </a:p>
        </p:txBody>
      </p:sp>
      <p:sp>
        <p:nvSpPr>
          <p:cNvPr id="44" name="正方形/長方形 43">
            <a:extLst>
              <a:ext uri="{FF2B5EF4-FFF2-40B4-BE49-F238E27FC236}">
                <a16:creationId xmlns:a16="http://schemas.microsoft.com/office/drawing/2014/main" id="{45E58A4E-B4E6-456D-A984-C78804DF903C}"/>
              </a:ext>
            </a:extLst>
          </p:cNvPr>
          <p:cNvSpPr/>
          <p:nvPr/>
        </p:nvSpPr>
        <p:spPr>
          <a:xfrm>
            <a:off x="1444077" y="7905839"/>
            <a:ext cx="459594" cy="8550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r>
              <a:rPr kumimoji="1" lang="ja-JP" altLang="en-US" sz="400">
                <a:solidFill>
                  <a:schemeClr val="bg1">
                    <a:lumMod val="50000"/>
                  </a:schemeClr>
                </a:solidFill>
              </a:rPr>
              <a:t>デモ</a:t>
            </a:r>
          </a:p>
        </p:txBody>
      </p:sp>
      <p:cxnSp>
        <p:nvCxnSpPr>
          <p:cNvPr id="46" name="直線コネクタ 45">
            <a:extLst>
              <a:ext uri="{FF2B5EF4-FFF2-40B4-BE49-F238E27FC236}">
                <a16:creationId xmlns:a16="http://schemas.microsoft.com/office/drawing/2014/main" id="{FE4A2BA7-AF68-45E4-9DC0-2529436959D5}"/>
              </a:ext>
            </a:extLst>
          </p:cNvPr>
          <p:cNvCxnSpPr>
            <a:cxnSpLocks/>
            <a:stCxn id="41" idx="1"/>
          </p:cNvCxnSpPr>
          <p:nvPr/>
        </p:nvCxnSpPr>
        <p:spPr>
          <a:xfrm flipH="1" flipV="1">
            <a:off x="2790701" y="5854535"/>
            <a:ext cx="1839767" cy="929216"/>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49" name="四角形: 角を丸くする 48">
            <a:extLst>
              <a:ext uri="{FF2B5EF4-FFF2-40B4-BE49-F238E27FC236}">
                <a16:creationId xmlns:a16="http://schemas.microsoft.com/office/drawing/2014/main" id="{53DCB60F-6BEF-4DB9-88DD-E6821054E93E}"/>
              </a:ext>
            </a:extLst>
          </p:cNvPr>
          <p:cNvSpPr/>
          <p:nvPr/>
        </p:nvSpPr>
        <p:spPr>
          <a:xfrm>
            <a:off x="4630468" y="7783115"/>
            <a:ext cx="2027096" cy="1120253"/>
          </a:xfrm>
          <a:prstGeom prst="roundRect">
            <a:avLst>
              <a:gd name="adj" fmla="val 976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1400" b="1" dirty="0">
                <a:solidFill>
                  <a:prstClr val="black"/>
                </a:solidFill>
                <a:latin typeface="Meiryo UI" panose="020B0604030504040204" pitchFamily="34" charset="-128"/>
                <a:ea typeface="Meiryo UI" panose="020B0604030504040204" pitchFamily="34" charset="-128"/>
              </a:rPr>
              <a:t>必須項目の表示</a:t>
            </a:r>
            <a:endParaRPr lang="en-US" altLang="ja-JP" sz="1400" b="1" dirty="0">
              <a:solidFill>
                <a:prstClr val="black"/>
              </a:solidFill>
              <a:latin typeface="Meiryo UI" panose="020B0604030504040204" pitchFamily="34" charset="-128"/>
              <a:ea typeface="Meiryo UI" panose="020B0604030504040204" pitchFamily="34" charset="-128"/>
            </a:endParaRPr>
          </a:p>
          <a:p>
            <a:pPr lvl="0"/>
            <a:r>
              <a:rPr lang="ja-JP" altLang="en-US" sz="1000" dirty="0">
                <a:solidFill>
                  <a:prstClr val="black"/>
                </a:solidFill>
                <a:latin typeface="Meiryo UI" panose="020B0604030504040204" pitchFamily="34" charset="-128"/>
                <a:ea typeface="Meiryo UI" panose="020B0604030504040204" pitchFamily="34" charset="-128"/>
              </a:rPr>
              <a:t>「必須」項目は全て入力されている必要があります。全ての必須入力項目・必須添付書類に対応しないと先に進むことができません。</a:t>
            </a:r>
          </a:p>
        </p:txBody>
      </p:sp>
      <p:cxnSp>
        <p:nvCxnSpPr>
          <p:cNvPr id="50" name="直線コネクタ 49">
            <a:extLst>
              <a:ext uri="{FF2B5EF4-FFF2-40B4-BE49-F238E27FC236}">
                <a16:creationId xmlns:a16="http://schemas.microsoft.com/office/drawing/2014/main" id="{6196F716-8040-4C13-9616-7A7388B706DF}"/>
              </a:ext>
            </a:extLst>
          </p:cNvPr>
          <p:cNvCxnSpPr>
            <a:cxnSpLocks/>
            <a:stCxn id="49" idx="1"/>
          </p:cNvCxnSpPr>
          <p:nvPr/>
        </p:nvCxnSpPr>
        <p:spPr>
          <a:xfrm flipH="1" flipV="1">
            <a:off x="1033153" y="7552706"/>
            <a:ext cx="3597315" cy="790536"/>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54" name="コンテンツ プレースホルダー 4">
            <a:extLst>
              <a:ext uri="{FF2B5EF4-FFF2-40B4-BE49-F238E27FC236}">
                <a16:creationId xmlns:a16="http://schemas.microsoft.com/office/drawing/2014/main" id="{A907B7F5-183D-438D-8520-0669FA63838E}"/>
              </a:ext>
            </a:extLst>
          </p:cNvPr>
          <p:cNvSpPr txBox="1">
            <a:spLocks/>
          </p:cNvSpPr>
          <p:nvPr/>
        </p:nvSpPr>
        <p:spPr>
          <a:xfrm>
            <a:off x="306160" y="1392908"/>
            <a:ext cx="6245680" cy="2554535"/>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a:lnSpc>
                <a:spcPct val="100000"/>
              </a:lnSpc>
              <a:spcBef>
                <a:spcPts val="0"/>
              </a:spcBef>
            </a:pPr>
            <a:r>
              <a:rPr lang="ja-JP" altLang="en-US" sz="1000" b="1" u="sng" dirty="0">
                <a:latin typeface="メイリオ" panose="020B0604030504040204" pitchFamily="50" charset="-128"/>
                <a:ea typeface="メイリオ" panose="020B0604030504040204" pitchFamily="50" charset="-128"/>
              </a:rPr>
              <a:t>フォーム入力・書類アップロードについて</a:t>
            </a:r>
            <a:endParaRPr lang="en-US" altLang="ja-JP" sz="1000" b="1" u="sng" dirty="0">
              <a:latin typeface="メイリオ" panose="020B0604030504040204" pitchFamily="50" charset="-128"/>
              <a:ea typeface="メイリオ" panose="020B0604030504040204" pitchFamily="50" charset="-128"/>
            </a:endParaRPr>
          </a:p>
          <a:p>
            <a:pPr marL="171450" indent="-171450">
              <a:lnSpc>
                <a:spcPct val="100000"/>
              </a:lnSpc>
              <a:spcBef>
                <a:spcPts val="0"/>
              </a:spcBef>
              <a:buFont typeface="Arial" panose="020B0604020202020204" pitchFamily="34" charset="0"/>
              <a:buChar char="•"/>
            </a:pPr>
            <a:r>
              <a:rPr lang="ja-JP" altLang="en-US" sz="1000" dirty="0">
                <a:latin typeface="メイリオ" panose="020B0604030504040204" pitchFamily="50" charset="-128"/>
                <a:ea typeface="メイリオ" panose="020B0604030504040204" pitchFamily="50" charset="-128"/>
              </a:rPr>
              <a:t>必須項目が全て入力／添付されると「プレビュー」「保存」「申請」が可能となります。</a:t>
            </a:r>
            <a:endParaRPr lang="en-US" altLang="ja-JP" sz="1000" dirty="0">
              <a:latin typeface="メイリオ" panose="020B0604030504040204" pitchFamily="50" charset="-128"/>
              <a:ea typeface="メイリオ" panose="020B0604030504040204" pitchFamily="50" charset="-128"/>
            </a:endParaRPr>
          </a:p>
          <a:p>
            <a:pPr marL="171450" indent="-171450">
              <a:lnSpc>
                <a:spcPct val="100000"/>
              </a:lnSpc>
              <a:spcBef>
                <a:spcPts val="0"/>
              </a:spcBef>
              <a:buFont typeface="Arial" panose="020B0604020202020204" pitchFamily="34" charset="0"/>
              <a:buChar char="•"/>
            </a:pPr>
            <a:r>
              <a:rPr lang="ja-JP" altLang="en-US" sz="1000" dirty="0">
                <a:latin typeface="Meiryo UI" panose="020B0604030504040204" pitchFamily="34" charset="-128"/>
                <a:ea typeface="Meiryo UI" panose="020B0604030504040204" pitchFamily="34" charset="-128"/>
              </a:rPr>
              <a:t>申請中の途中保存はできません。予め必要情報をご準備の上、ご登録をお願い致します。</a:t>
            </a:r>
            <a:endParaRPr lang="en-US" altLang="ja-JP" sz="1000" dirty="0">
              <a:latin typeface="メイリオ" panose="020B0604030504040204" pitchFamily="50" charset="-128"/>
              <a:ea typeface="メイリオ" panose="020B0604030504040204" pitchFamily="50" charset="-128"/>
            </a:endParaRPr>
          </a:p>
          <a:p>
            <a:pPr marL="355600" indent="-177800">
              <a:lnSpc>
                <a:spcPct val="100000"/>
              </a:lnSpc>
              <a:spcBef>
                <a:spcPts val="0"/>
              </a:spcBef>
              <a:buFont typeface="Wingdings" panose="05000000000000000000" pitchFamily="2" charset="2"/>
              <a:buChar char="ü"/>
            </a:pPr>
            <a:r>
              <a:rPr lang="ja-JP" altLang="en-US" sz="1000" dirty="0">
                <a:latin typeface="メイリオ" panose="020B0604030504040204" pitchFamily="50" charset="-128"/>
                <a:ea typeface="メイリオ" panose="020B0604030504040204" pitchFamily="50" charset="-128"/>
              </a:rPr>
              <a:t>事業者情報</a:t>
            </a:r>
            <a:endParaRPr lang="en-US" altLang="ja-JP" sz="1000" dirty="0">
              <a:latin typeface="メイリオ" panose="020B0604030504040204" pitchFamily="50" charset="-128"/>
              <a:ea typeface="メイリオ" panose="020B0604030504040204" pitchFamily="50" charset="-128"/>
            </a:endParaRPr>
          </a:p>
          <a:p>
            <a:pPr marL="355600" indent="-177800">
              <a:lnSpc>
                <a:spcPct val="100000"/>
              </a:lnSpc>
              <a:spcBef>
                <a:spcPts val="0"/>
              </a:spcBef>
              <a:buFont typeface="Wingdings" panose="05000000000000000000" pitchFamily="2" charset="2"/>
              <a:buChar char="ü"/>
            </a:pPr>
            <a:r>
              <a:rPr lang="ja-JP" altLang="en-US" sz="1000" dirty="0">
                <a:latin typeface="メイリオ" panose="020B0604030504040204" pitchFamily="50" charset="-128"/>
                <a:ea typeface="メイリオ" panose="020B0604030504040204" pitchFamily="50" charset="-128"/>
              </a:rPr>
              <a:t>代表者</a:t>
            </a:r>
            <a:endParaRPr lang="en-US" altLang="ja-JP" sz="1000" dirty="0">
              <a:latin typeface="メイリオ" panose="020B0604030504040204" pitchFamily="50" charset="-128"/>
              <a:ea typeface="メイリオ" panose="020B0604030504040204" pitchFamily="50" charset="-128"/>
            </a:endParaRPr>
          </a:p>
          <a:p>
            <a:pPr marL="355600" indent="-177800">
              <a:lnSpc>
                <a:spcPct val="100000"/>
              </a:lnSpc>
              <a:spcBef>
                <a:spcPts val="0"/>
              </a:spcBef>
              <a:buFont typeface="Wingdings" panose="05000000000000000000" pitchFamily="2" charset="2"/>
              <a:buChar char="ü"/>
            </a:pPr>
            <a:r>
              <a:rPr lang="ja-JP" altLang="en-US" sz="1000" dirty="0">
                <a:latin typeface="メイリオ" panose="020B0604030504040204" pitchFamily="50" charset="-128"/>
                <a:ea typeface="メイリオ" panose="020B0604030504040204" pitchFamily="50" charset="-128"/>
              </a:rPr>
              <a:t>会社概要</a:t>
            </a:r>
          </a:p>
          <a:p>
            <a:pPr marL="355600" indent="-177800">
              <a:lnSpc>
                <a:spcPct val="100000"/>
              </a:lnSpc>
              <a:spcBef>
                <a:spcPts val="0"/>
              </a:spcBef>
              <a:buFont typeface="Wingdings" panose="05000000000000000000" pitchFamily="2" charset="2"/>
              <a:buChar char="ü"/>
            </a:pPr>
            <a:r>
              <a:rPr lang="ja-JP" altLang="en-US" sz="1000" dirty="0">
                <a:latin typeface="メイリオ" panose="020B0604030504040204" pitchFamily="50" charset="-128"/>
                <a:ea typeface="メイリオ" panose="020B0604030504040204" pitchFamily="50" charset="-128"/>
              </a:rPr>
              <a:t>連絡先</a:t>
            </a:r>
          </a:p>
          <a:p>
            <a:pPr marL="355600" indent="-177800">
              <a:lnSpc>
                <a:spcPct val="100000"/>
              </a:lnSpc>
              <a:spcBef>
                <a:spcPts val="0"/>
              </a:spcBef>
              <a:buFont typeface="Wingdings" panose="05000000000000000000" pitchFamily="2" charset="2"/>
              <a:buChar char="ü"/>
            </a:pPr>
            <a:r>
              <a:rPr lang="ja-JP" altLang="en-US" sz="1000" dirty="0">
                <a:latin typeface="メイリオ" panose="020B0604030504040204" pitchFamily="50" charset="-128"/>
                <a:ea typeface="メイリオ" panose="020B0604030504040204" pitchFamily="50" charset="-128"/>
              </a:rPr>
              <a:t>財務情報</a:t>
            </a:r>
          </a:p>
          <a:p>
            <a:pPr marL="355600" indent="-177800">
              <a:lnSpc>
                <a:spcPct val="100000"/>
              </a:lnSpc>
              <a:spcBef>
                <a:spcPts val="0"/>
              </a:spcBef>
              <a:buFont typeface="Wingdings" panose="05000000000000000000" pitchFamily="2" charset="2"/>
              <a:buChar char="ü"/>
            </a:pPr>
            <a:r>
              <a:rPr lang="ja-JP" altLang="en-US" sz="1000" dirty="0">
                <a:latin typeface="メイリオ" panose="020B0604030504040204" pitchFamily="50" charset="-128"/>
                <a:ea typeface="メイリオ" panose="020B0604030504040204" pitchFamily="50" charset="-128"/>
              </a:rPr>
              <a:t>事業情報</a:t>
            </a:r>
          </a:p>
          <a:p>
            <a:pPr marL="355600" indent="-177800">
              <a:lnSpc>
                <a:spcPct val="100000"/>
              </a:lnSpc>
              <a:spcBef>
                <a:spcPts val="0"/>
              </a:spcBef>
              <a:buFont typeface="Wingdings" panose="05000000000000000000" pitchFamily="2" charset="2"/>
              <a:buChar char="ü"/>
            </a:pPr>
            <a:r>
              <a:rPr lang="ja-JP" altLang="en-US" sz="1000" dirty="0">
                <a:latin typeface="メイリオ" panose="020B0604030504040204" pitchFamily="50" charset="-128"/>
                <a:ea typeface="メイリオ" panose="020B0604030504040204" pitchFamily="50" charset="-128"/>
              </a:rPr>
              <a:t>事業情報その他</a:t>
            </a:r>
          </a:p>
          <a:p>
            <a:pPr marL="355600" indent="-177800">
              <a:lnSpc>
                <a:spcPct val="100000"/>
              </a:lnSpc>
              <a:spcBef>
                <a:spcPts val="0"/>
              </a:spcBef>
              <a:buFont typeface="Wingdings" panose="05000000000000000000" pitchFamily="2" charset="2"/>
              <a:buChar char="ü"/>
            </a:pPr>
            <a:r>
              <a:rPr lang="ja-JP" altLang="en-US" sz="1000" dirty="0">
                <a:latin typeface="メイリオ" panose="020B0604030504040204" pitchFamily="50" charset="-128"/>
                <a:ea typeface="メイリオ" panose="020B0604030504040204" pitchFamily="50" charset="-128"/>
              </a:rPr>
              <a:t>その他書類</a:t>
            </a:r>
          </a:p>
          <a:p>
            <a:pPr marL="355600" indent="-177800">
              <a:lnSpc>
                <a:spcPct val="100000"/>
              </a:lnSpc>
              <a:spcBef>
                <a:spcPts val="0"/>
              </a:spcBef>
              <a:buFont typeface="Wingdings" panose="05000000000000000000" pitchFamily="2" charset="2"/>
              <a:buChar char="ü"/>
            </a:pPr>
            <a:r>
              <a:rPr lang="ja-JP" altLang="en-US" sz="1000" dirty="0">
                <a:latin typeface="メイリオ" panose="020B0604030504040204" pitchFamily="50" charset="-128"/>
                <a:ea typeface="メイリオ" panose="020B0604030504040204" pitchFamily="50" charset="-128"/>
              </a:rPr>
              <a:t>事業の予定期間</a:t>
            </a:r>
          </a:p>
          <a:p>
            <a:pPr marL="355600" indent="-177800">
              <a:lnSpc>
                <a:spcPct val="100000"/>
              </a:lnSpc>
              <a:spcBef>
                <a:spcPts val="0"/>
              </a:spcBef>
              <a:buFont typeface="Wingdings" panose="05000000000000000000" pitchFamily="2" charset="2"/>
              <a:buChar char="ü"/>
            </a:pPr>
            <a:r>
              <a:rPr lang="ja-JP" altLang="en-US" sz="1000" dirty="0">
                <a:latin typeface="メイリオ" panose="020B0604030504040204" pitchFamily="50" charset="-128"/>
                <a:ea typeface="メイリオ" panose="020B0604030504040204" pitchFamily="50" charset="-128"/>
              </a:rPr>
              <a:t>経費に関する情報</a:t>
            </a:r>
            <a:endParaRPr lang="en-US" altLang="ja-JP" sz="1000" dirty="0">
              <a:latin typeface="メイリオ" panose="020B0604030504040204" pitchFamily="50" charset="-128"/>
              <a:ea typeface="メイリオ" panose="020B0604030504040204" pitchFamily="50" charset="-128"/>
            </a:endParaRPr>
          </a:p>
          <a:p>
            <a:pPr marL="355600" indent="-177800">
              <a:lnSpc>
                <a:spcPct val="100000"/>
              </a:lnSpc>
              <a:spcBef>
                <a:spcPts val="0"/>
              </a:spcBef>
              <a:buFont typeface="Wingdings" panose="05000000000000000000" pitchFamily="2" charset="2"/>
              <a:buChar char="ü"/>
            </a:pPr>
            <a:endParaRPr lang="en-US" altLang="ja-JP" sz="1000" dirty="0">
              <a:latin typeface="メイリオ" panose="020B0604030504040204" pitchFamily="50" charset="-128"/>
              <a:ea typeface="メイリオ" panose="020B0604030504040204" pitchFamily="50" charset="-128"/>
            </a:endParaRPr>
          </a:p>
          <a:p>
            <a:pPr marL="355600" indent="-177800">
              <a:lnSpc>
                <a:spcPct val="100000"/>
              </a:lnSpc>
              <a:spcBef>
                <a:spcPts val="0"/>
              </a:spcBef>
              <a:buFont typeface="Wingdings" panose="05000000000000000000" pitchFamily="2" charset="2"/>
              <a:buChar char="ü"/>
            </a:pPr>
            <a:endParaRPr lang="en-US" altLang="ja-JP" sz="1000" dirty="0">
              <a:latin typeface="メイリオ" panose="020B0604030504040204" pitchFamily="50" charset="-128"/>
              <a:ea typeface="メイリオ" panose="020B0604030504040204" pitchFamily="50" charset="-128"/>
            </a:endParaRPr>
          </a:p>
          <a:p>
            <a:pPr>
              <a:lnSpc>
                <a:spcPct val="100000"/>
              </a:lnSpc>
              <a:spcBef>
                <a:spcPts val="0"/>
              </a:spcBef>
            </a:pPr>
            <a:r>
              <a:rPr lang="ja-JP" altLang="en-US" sz="1000" b="1" u="sng" dirty="0">
                <a:latin typeface="メイリオ" panose="020B0604030504040204" pitchFamily="50" charset="-128"/>
                <a:ea typeface="メイリオ" panose="020B0604030504040204" pitchFamily="50" charset="-128"/>
              </a:rPr>
              <a:t>入力画面のボタン・機能</a:t>
            </a:r>
            <a:endParaRPr lang="en-US" altLang="ja-JP" sz="1000" dirty="0">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DE66F028-810C-4ED4-A0F9-CF4FA2DB6D7E}"/>
              </a:ext>
            </a:extLst>
          </p:cNvPr>
          <p:cNvSpPr/>
          <p:nvPr/>
        </p:nvSpPr>
        <p:spPr>
          <a:xfrm>
            <a:off x="3135086" y="4652970"/>
            <a:ext cx="1068778" cy="135594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50900D1B-E83E-4739-8939-D023A39A1F19}"/>
              </a:ext>
            </a:extLst>
          </p:cNvPr>
          <p:cNvSpPr/>
          <p:nvPr/>
        </p:nvSpPr>
        <p:spPr>
          <a:xfrm>
            <a:off x="629393" y="5177642"/>
            <a:ext cx="2196934" cy="64126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0367DCF8-9FD3-4AB0-BCCA-EB63231B8DEC}"/>
              </a:ext>
            </a:extLst>
          </p:cNvPr>
          <p:cNvSpPr/>
          <p:nvPr/>
        </p:nvSpPr>
        <p:spPr>
          <a:xfrm>
            <a:off x="783266" y="7443718"/>
            <a:ext cx="295915" cy="20412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9534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595CA072-2570-2C46-A2B1-C4D8809E650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27667" y="4262921"/>
            <a:ext cx="3871161" cy="2848483"/>
          </a:xfrm>
          <a:prstGeom prst="rect">
            <a:avLst/>
          </a:prstGeom>
          <a:ln>
            <a:solidFill>
              <a:schemeClr val="tx1"/>
            </a:solidFill>
          </a:ln>
        </p:spPr>
      </p:pic>
      <p:pic>
        <p:nvPicPr>
          <p:cNvPr id="19" name="図 18">
            <a:extLst>
              <a:ext uri="{FF2B5EF4-FFF2-40B4-BE49-F238E27FC236}">
                <a16:creationId xmlns:a16="http://schemas.microsoft.com/office/drawing/2014/main" id="{10671EC8-0F32-A643-B523-C55EDDF1143B}"/>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889524" y="1666517"/>
            <a:ext cx="4847959" cy="2240942"/>
          </a:xfrm>
          <a:prstGeom prst="rect">
            <a:avLst/>
          </a:prstGeom>
          <a:ln>
            <a:solidFill>
              <a:schemeClr val="tx1"/>
            </a:solidFill>
          </a:ln>
        </p:spPr>
      </p:pic>
      <p:sp>
        <p:nvSpPr>
          <p:cNvPr id="2" name="タイトル 1">
            <a:extLst>
              <a:ext uri="{FF2B5EF4-FFF2-40B4-BE49-F238E27FC236}">
                <a16:creationId xmlns:a16="http://schemas.microsoft.com/office/drawing/2014/main" id="{CA7A0EB5-B784-4006-A1B7-55EE3489477F}"/>
              </a:ext>
            </a:extLst>
          </p:cNvPr>
          <p:cNvSpPr>
            <a:spLocks noGrp="1"/>
          </p:cNvSpPr>
          <p:nvPr>
            <p:ph type="title"/>
          </p:nvPr>
        </p:nvSpPr>
        <p:spPr/>
        <p:txBody>
          <a:bodyPr>
            <a:noAutofit/>
          </a:bodyPr>
          <a:lstStyle/>
          <a:p>
            <a:r>
              <a:rPr lang="en-US" altLang="ja-JP" dirty="0"/>
              <a:t>3-2.</a:t>
            </a:r>
            <a:r>
              <a:rPr lang="ja-JP" altLang="en-US"/>
              <a:t>公募申請</a:t>
            </a:r>
            <a:endParaRPr kumimoji="1" lang="ja-JP" altLang="en-US" b="1" dirty="0">
              <a:latin typeface="メイリオ" panose="020B0604030504040204" pitchFamily="50" charset="-128"/>
              <a:ea typeface="メイリオ" panose="020B0604030504040204" pitchFamily="50" charset="-128"/>
            </a:endParaRPr>
          </a:p>
        </p:txBody>
      </p:sp>
      <p:sp>
        <p:nvSpPr>
          <p:cNvPr id="11" name="四角形: 角を丸くする 10">
            <a:extLst>
              <a:ext uri="{FF2B5EF4-FFF2-40B4-BE49-F238E27FC236}">
                <a16:creationId xmlns:a16="http://schemas.microsoft.com/office/drawing/2014/main" id="{548CC836-F5B0-47DB-AEFA-B00AB24B421F}"/>
              </a:ext>
            </a:extLst>
          </p:cNvPr>
          <p:cNvSpPr/>
          <p:nvPr/>
        </p:nvSpPr>
        <p:spPr>
          <a:xfrm>
            <a:off x="228600" y="893285"/>
            <a:ext cx="914400" cy="23326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BE8E091B-8BB8-45B8-B82B-5DAED3DF33C9}"/>
              </a:ext>
            </a:extLst>
          </p:cNvPr>
          <p:cNvSpPr/>
          <p:nvPr/>
        </p:nvSpPr>
        <p:spPr>
          <a:xfrm>
            <a:off x="1227667" y="893285"/>
            <a:ext cx="5274733" cy="23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1200" dirty="0">
                <a:solidFill>
                  <a:schemeClr val="tx1"/>
                </a:solidFill>
                <a:latin typeface="Meiryo UI" panose="020B0604030504040204" pitchFamily="50" charset="-128"/>
                <a:ea typeface="Meiryo UI" panose="020B0604030504040204" pitchFamily="50" charset="-128"/>
              </a:rPr>
              <a:t>補助金一覧画面から申請したい補助金を選択します。補助金一覧に掲載されている補助金数が多く探しづらい場合は、ブラウザの検索機能を使用してください。</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A04CA367-B806-447B-941E-19CE4F36BCEE}"/>
              </a:ext>
            </a:extLst>
          </p:cNvPr>
          <p:cNvSpPr/>
          <p:nvPr/>
        </p:nvSpPr>
        <p:spPr>
          <a:xfrm>
            <a:off x="2832416" y="1918430"/>
            <a:ext cx="476419" cy="16300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コネクタ 15">
            <a:extLst>
              <a:ext uri="{FF2B5EF4-FFF2-40B4-BE49-F238E27FC236}">
                <a16:creationId xmlns:a16="http://schemas.microsoft.com/office/drawing/2014/main" id="{5FDED93E-FE65-4F11-BDC6-663F12E8118A}"/>
              </a:ext>
            </a:extLst>
          </p:cNvPr>
          <p:cNvCxnSpPr>
            <a:cxnSpLocks/>
            <a:stCxn id="15" idx="3"/>
          </p:cNvCxnSpPr>
          <p:nvPr/>
        </p:nvCxnSpPr>
        <p:spPr>
          <a:xfrm>
            <a:off x="3308835" y="1999935"/>
            <a:ext cx="2370839" cy="765514"/>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17" name="四角形: 角を丸くする 16">
            <a:extLst>
              <a:ext uri="{FF2B5EF4-FFF2-40B4-BE49-F238E27FC236}">
                <a16:creationId xmlns:a16="http://schemas.microsoft.com/office/drawing/2014/main" id="{4E84711B-7A45-4A2F-BB6E-09D17B4CBD65}"/>
              </a:ext>
            </a:extLst>
          </p:cNvPr>
          <p:cNvSpPr/>
          <p:nvPr/>
        </p:nvSpPr>
        <p:spPr>
          <a:xfrm>
            <a:off x="5326380" y="2355397"/>
            <a:ext cx="1257300" cy="7993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dirty="0">
                <a:solidFill>
                  <a:schemeClr val="tx1"/>
                </a:solidFill>
                <a:latin typeface="Meiryo UI" panose="020B0604030504040204" pitchFamily="50" charset="-128"/>
                <a:ea typeface="Meiryo UI" panose="020B0604030504040204" pitchFamily="50" charset="-128"/>
              </a:rPr>
              <a:t>「補助金一覧</a:t>
            </a:r>
            <a:r>
              <a:rPr kumimoji="1" lang="ja-JP" altLang="en-US" sz="1050">
                <a:solidFill>
                  <a:schemeClr val="tx1"/>
                </a:solidFill>
                <a:latin typeface="Meiryo UI" panose="020B0604030504040204" pitchFamily="50" charset="-128"/>
                <a:ea typeface="Meiryo UI" panose="020B0604030504040204" pitchFamily="50" charset="-128"/>
              </a:rPr>
              <a:t>」を押下します</a:t>
            </a:r>
            <a:r>
              <a:rPr kumimoji="1" lang="ja-JP" altLang="en-US" sz="1050" dirty="0">
                <a:solidFill>
                  <a:schemeClr val="tx1"/>
                </a:solidFill>
                <a:latin typeface="Meiryo UI" panose="020B0604030504040204" pitchFamily="50" charset="-128"/>
                <a:ea typeface="Meiryo UI" panose="020B0604030504040204" pitchFamily="50" charset="-128"/>
              </a:rPr>
              <a:t>。</a:t>
            </a:r>
          </a:p>
        </p:txBody>
      </p:sp>
      <p:sp>
        <p:nvSpPr>
          <p:cNvPr id="20" name="正方形/長方形 19">
            <a:extLst>
              <a:ext uri="{FF2B5EF4-FFF2-40B4-BE49-F238E27FC236}">
                <a16:creationId xmlns:a16="http://schemas.microsoft.com/office/drawing/2014/main" id="{3D45C35F-91B1-4751-A5CC-0F3FA0D24450}"/>
              </a:ext>
            </a:extLst>
          </p:cNvPr>
          <p:cNvSpPr/>
          <p:nvPr/>
        </p:nvSpPr>
        <p:spPr>
          <a:xfrm>
            <a:off x="1343211" y="6423598"/>
            <a:ext cx="861610" cy="38491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コネクタ 20">
            <a:extLst>
              <a:ext uri="{FF2B5EF4-FFF2-40B4-BE49-F238E27FC236}">
                <a16:creationId xmlns:a16="http://schemas.microsoft.com/office/drawing/2014/main" id="{439E6705-3D30-4016-AB18-8A1488932E3D}"/>
              </a:ext>
            </a:extLst>
          </p:cNvPr>
          <p:cNvCxnSpPr>
            <a:cxnSpLocks/>
            <a:stCxn id="20" idx="3"/>
            <a:endCxn id="22" idx="1"/>
          </p:cNvCxnSpPr>
          <p:nvPr/>
        </p:nvCxnSpPr>
        <p:spPr>
          <a:xfrm flipV="1">
            <a:off x="2204821" y="6095842"/>
            <a:ext cx="3280136" cy="520214"/>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22" name="四角形: 角を丸くする 21">
            <a:extLst>
              <a:ext uri="{FF2B5EF4-FFF2-40B4-BE49-F238E27FC236}">
                <a16:creationId xmlns:a16="http://schemas.microsoft.com/office/drawing/2014/main" id="{3025A3CE-C280-47D8-B0BF-076F157FC074}"/>
              </a:ext>
            </a:extLst>
          </p:cNvPr>
          <p:cNvSpPr/>
          <p:nvPr/>
        </p:nvSpPr>
        <p:spPr>
          <a:xfrm>
            <a:off x="5484957" y="5696181"/>
            <a:ext cx="1257300" cy="7993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と同様に該当する補助金を探してください。</a:t>
            </a:r>
          </a:p>
        </p:txBody>
      </p:sp>
      <p:pic>
        <p:nvPicPr>
          <p:cNvPr id="27" name="図 26">
            <a:extLst>
              <a:ext uri="{FF2B5EF4-FFF2-40B4-BE49-F238E27FC236}">
                <a16:creationId xmlns:a16="http://schemas.microsoft.com/office/drawing/2014/main" id="{45847991-DF58-4866-AFA4-2F3514D8D3A5}"/>
              </a:ext>
            </a:extLst>
          </p:cNvPr>
          <p:cNvPicPr>
            <a:picLocks noChangeAspect="1"/>
          </p:cNvPicPr>
          <p:nvPr/>
        </p:nvPicPr>
        <p:blipFill>
          <a:blip r:embed="rId5"/>
          <a:stretch>
            <a:fillRect/>
          </a:stretch>
        </p:blipFill>
        <p:spPr>
          <a:xfrm>
            <a:off x="1360144" y="7815621"/>
            <a:ext cx="3640074" cy="1254950"/>
          </a:xfrm>
          <a:prstGeom prst="rect">
            <a:avLst/>
          </a:prstGeom>
          <a:ln>
            <a:solidFill>
              <a:schemeClr val="tx1"/>
            </a:solidFill>
          </a:ln>
        </p:spPr>
      </p:pic>
      <p:sp>
        <p:nvSpPr>
          <p:cNvPr id="28" name="正方形/長方形 27">
            <a:extLst>
              <a:ext uri="{FF2B5EF4-FFF2-40B4-BE49-F238E27FC236}">
                <a16:creationId xmlns:a16="http://schemas.microsoft.com/office/drawing/2014/main" id="{EEACB7A9-9541-4C30-8E35-28787A187C31}"/>
              </a:ext>
            </a:extLst>
          </p:cNvPr>
          <p:cNvSpPr/>
          <p:nvPr/>
        </p:nvSpPr>
        <p:spPr>
          <a:xfrm>
            <a:off x="791019" y="7310773"/>
            <a:ext cx="5968171" cy="430887"/>
          </a:xfrm>
          <a:prstGeom prst="rect">
            <a:avLst/>
          </a:prstGeom>
        </p:spPr>
        <p:txBody>
          <a:bodyPr wrap="square">
            <a:spAutoFit/>
          </a:bodyPr>
          <a:lstStyle/>
          <a:p>
            <a:r>
              <a:rPr lang="ja-JP" altLang="en-US" sz="1100" dirty="0" smtClean="0">
                <a:solidFill>
                  <a:srgbClr val="FF0000"/>
                </a:solidFill>
                <a:latin typeface="Meiryo UI" panose="020B0604030504040204" pitchFamily="50" charset="-128"/>
                <a:ea typeface="Meiryo UI" panose="020B0604030504040204" pitchFamily="50" charset="-128"/>
              </a:rPr>
              <a:t>応募しようとす</a:t>
            </a:r>
            <a:r>
              <a:rPr lang="ja-JP" altLang="en-US" sz="1100" dirty="0">
                <a:solidFill>
                  <a:srgbClr val="FF0000"/>
                </a:solidFill>
                <a:latin typeface="Meiryo UI" panose="020B0604030504040204" pitchFamily="50" charset="-128"/>
                <a:ea typeface="Meiryo UI" panose="020B0604030504040204" pitchFamily="50" charset="-128"/>
              </a:rPr>
              <a:t>る</a:t>
            </a:r>
            <a:r>
              <a:rPr lang="ja-JP" altLang="en-US" sz="1100" dirty="0" smtClean="0">
                <a:solidFill>
                  <a:srgbClr val="FF0000"/>
                </a:solidFill>
                <a:latin typeface="Meiryo UI" panose="020B0604030504040204" pitchFamily="50" charset="-128"/>
                <a:ea typeface="Meiryo UI" panose="020B0604030504040204" pitchFamily="50" charset="-128"/>
              </a:rPr>
              <a:t>補助</a:t>
            </a:r>
            <a:r>
              <a:rPr lang="ja-JP" altLang="en-US" sz="1100" dirty="0">
                <a:solidFill>
                  <a:srgbClr val="FF0000"/>
                </a:solidFill>
                <a:latin typeface="Meiryo UI" panose="020B0604030504040204" pitchFamily="50" charset="-128"/>
                <a:ea typeface="Meiryo UI" panose="020B0604030504040204" pitchFamily="50" charset="-128"/>
              </a:rPr>
              <a:t>金が</a:t>
            </a:r>
            <a:r>
              <a:rPr lang="en-US" altLang="ja-JP" sz="1100" dirty="0">
                <a:solidFill>
                  <a:srgbClr val="FF0000"/>
                </a:solidFill>
                <a:latin typeface="Meiryo UI" panose="020B0604030504040204" pitchFamily="50" charset="-128"/>
                <a:ea typeface="Meiryo UI" panose="020B0604030504040204" pitchFamily="50" charset="-128"/>
              </a:rPr>
              <a:t>1</a:t>
            </a:r>
            <a:r>
              <a:rPr lang="ja-JP" altLang="en-US" sz="1100" dirty="0">
                <a:solidFill>
                  <a:srgbClr val="FF0000"/>
                </a:solidFill>
                <a:latin typeface="Meiryo UI" panose="020B0604030504040204" pitchFamily="50" charset="-128"/>
                <a:ea typeface="Meiryo UI" panose="020B0604030504040204" pitchFamily="50" charset="-128"/>
              </a:rPr>
              <a:t>ページ目に表示されていない場合は、画面下の「≫」ボタンを押下し、次のページへ移ってください。</a:t>
            </a:r>
          </a:p>
        </p:txBody>
      </p:sp>
      <p:pic>
        <p:nvPicPr>
          <p:cNvPr id="29" name="グラフィックス 28" descr="警告">
            <a:extLst>
              <a:ext uri="{FF2B5EF4-FFF2-40B4-BE49-F238E27FC236}">
                <a16:creationId xmlns:a16="http://schemas.microsoft.com/office/drawing/2014/main" id="{28128913-CD1B-4C49-9E0B-27E82CD854E2}"/>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xmlns="" r:embed="rId7"/>
              </a:ext>
            </a:extLst>
          </a:blip>
          <a:stretch>
            <a:fillRect/>
          </a:stretch>
        </p:blipFill>
        <p:spPr>
          <a:xfrm>
            <a:off x="483273" y="7372344"/>
            <a:ext cx="307746" cy="307746"/>
          </a:xfrm>
          <a:prstGeom prst="rect">
            <a:avLst/>
          </a:prstGeom>
        </p:spPr>
      </p:pic>
      <p:sp>
        <p:nvSpPr>
          <p:cNvPr id="30" name="正方形/長方形 29">
            <a:extLst>
              <a:ext uri="{FF2B5EF4-FFF2-40B4-BE49-F238E27FC236}">
                <a16:creationId xmlns:a16="http://schemas.microsoft.com/office/drawing/2014/main" id="{12B1DBAE-26AF-4C4D-8F5C-7E409AC1D883}"/>
              </a:ext>
            </a:extLst>
          </p:cNvPr>
          <p:cNvSpPr/>
          <p:nvPr/>
        </p:nvSpPr>
        <p:spPr>
          <a:xfrm>
            <a:off x="3246136" y="8691909"/>
            <a:ext cx="165100" cy="22007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77175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762" y="1534434"/>
            <a:ext cx="4786635" cy="4536354"/>
          </a:xfrm>
          <a:prstGeom prst="rect">
            <a:avLst/>
          </a:prstGeom>
        </p:spPr>
      </p:pic>
      <p:pic>
        <p:nvPicPr>
          <p:cNvPr id="12" name="図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157" y="5133718"/>
            <a:ext cx="4786635" cy="4523150"/>
          </a:xfrm>
          <a:prstGeom prst="rect">
            <a:avLst/>
          </a:prstGeom>
        </p:spPr>
      </p:pic>
      <p:cxnSp>
        <p:nvCxnSpPr>
          <p:cNvPr id="13" name="直線コネクタ 12"/>
          <p:cNvCxnSpPr/>
          <p:nvPr/>
        </p:nvCxnSpPr>
        <p:spPr>
          <a:xfrm>
            <a:off x="228600" y="5151226"/>
            <a:ext cx="5111750" cy="18009"/>
          </a:xfrm>
          <a:prstGeom prst="line">
            <a:avLst/>
          </a:prstGeom>
          <a:ln w="12700"/>
        </p:spPr>
        <p:style>
          <a:lnRef idx="1">
            <a:schemeClr val="dk1"/>
          </a:lnRef>
          <a:fillRef idx="0">
            <a:schemeClr val="dk1"/>
          </a:fillRef>
          <a:effectRef idx="0">
            <a:schemeClr val="dk1"/>
          </a:effectRef>
          <a:fontRef idx="minor">
            <a:schemeClr val="tx1"/>
          </a:fontRef>
        </p:style>
      </p:cxnSp>
      <p:cxnSp>
        <p:nvCxnSpPr>
          <p:cNvPr id="14" name="直線コネクタ 13"/>
          <p:cNvCxnSpPr/>
          <p:nvPr/>
        </p:nvCxnSpPr>
        <p:spPr>
          <a:xfrm>
            <a:off x="228600" y="5208609"/>
            <a:ext cx="5111750" cy="18009"/>
          </a:xfrm>
          <a:prstGeom prst="line">
            <a:avLst/>
          </a:prstGeom>
          <a:ln w="12700"/>
        </p:spPr>
        <p:style>
          <a:lnRef idx="1">
            <a:schemeClr val="dk1"/>
          </a:lnRef>
          <a:fillRef idx="0">
            <a:schemeClr val="dk1"/>
          </a:fillRef>
          <a:effectRef idx="0">
            <a:schemeClr val="dk1"/>
          </a:effectRef>
          <a:fontRef idx="minor">
            <a:schemeClr val="tx1"/>
          </a:fontRef>
        </p:style>
      </p:cxnSp>
      <p:sp>
        <p:nvSpPr>
          <p:cNvPr id="5" name="タイトル 4">
            <a:extLst>
              <a:ext uri="{FF2B5EF4-FFF2-40B4-BE49-F238E27FC236}">
                <a16:creationId xmlns:a16="http://schemas.microsoft.com/office/drawing/2014/main" id="{1E54FBAE-A19E-ED44-8B56-7BAD258A698F}"/>
              </a:ext>
            </a:extLst>
          </p:cNvPr>
          <p:cNvSpPr>
            <a:spLocks noGrp="1"/>
          </p:cNvSpPr>
          <p:nvPr>
            <p:ph type="title"/>
          </p:nvPr>
        </p:nvSpPr>
        <p:spPr/>
        <p:txBody>
          <a:bodyPr/>
          <a:lstStyle/>
          <a:p>
            <a:r>
              <a:rPr lang="en-US" altLang="ja-JP" dirty="0"/>
              <a:t>3-2.</a:t>
            </a:r>
            <a:r>
              <a:rPr lang="ja-JP" altLang="en-US"/>
              <a:t>公募申請</a:t>
            </a:r>
            <a:endParaRPr kumimoji="1" lang="ja-JP" altLang="en-US" b="1" dirty="0"/>
          </a:p>
        </p:txBody>
      </p:sp>
      <p:sp>
        <p:nvSpPr>
          <p:cNvPr id="6" name="コンテンツ プレースホルダー 5">
            <a:extLst>
              <a:ext uri="{FF2B5EF4-FFF2-40B4-BE49-F238E27FC236}">
                <a16:creationId xmlns:a16="http://schemas.microsoft.com/office/drawing/2014/main" id="{9419DEA8-2D9B-C74A-8D8D-7036CA1BB8AB}"/>
              </a:ext>
            </a:extLst>
          </p:cNvPr>
          <p:cNvSpPr>
            <a:spLocks noGrp="1"/>
          </p:cNvSpPr>
          <p:nvPr>
            <p:ph idx="1"/>
          </p:nvPr>
        </p:nvSpPr>
        <p:spPr>
          <a:xfrm>
            <a:off x="1280529" y="937047"/>
            <a:ext cx="5386972" cy="424722"/>
          </a:xfrm>
        </p:spPr>
        <p:txBody>
          <a:bodyPr/>
          <a:lstStyle/>
          <a:p>
            <a:r>
              <a:rPr kumimoji="1" lang="ja-JP" altLang="en-US" dirty="0"/>
              <a:t>補助金詳細画面の最下部にある</a:t>
            </a:r>
            <a:r>
              <a:rPr kumimoji="1" lang="ja-JP" altLang="en-US" dirty="0" smtClean="0"/>
              <a:t>「公募申請を</a:t>
            </a:r>
            <a:r>
              <a:rPr kumimoji="1" lang="en-US" altLang="ja-JP" dirty="0"/>
              <a:t>”</a:t>
            </a:r>
            <a:r>
              <a:rPr kumimoji="1" lang="ja-JP" altLang="en-US" dirty="0"/>
              <a:t>○○”として申請する」ボタンを押下する。</a:t>
            </a:r>
            <a:r>
              <a:rPr kumimoji="1" lang="en-US" altLang="ja-JP" dirty="0"/>
              <a:t/>
            </a:r>
            <a:br>
              <a:rPr kumimoji="1" lang="en-US" altLang="ja-JP" dirty="0"/>
            </a:br>
            <a:r>
              <a:rPr kumimoji="1" lang="ja-JP" altLang="en-US" dirty="0"/>
              <a:t>（〇〇には</a:t>
            </a:r>
            <a:r>
              <a:rPr kumimoji="1" lang="en-US" altLang="ja-JP" dirty="0"/>
              <a:t>G</a:t>
            </a:r>
            <a:r>
              <a:rPr kumimoji="1" lang="ja-JP" altLang="en-US" dirty="0"/>
              <a:t>ビジネス</a:t>
            </a:r>
            <a:r>
              <a:rPr kumimoji="1" lang="en-US" altLang="ja-JP" dirty="0"/>
              <a:t>ID</a:t>
            </a:r>
            <a:r>
              <a:rPr kumimoji="1" lang="ja-JP" altLang="en-US" dirty="0"/>
              <a:t>の法人名が設定されます。）</a:t>
            </a:r>
            <a:endParaRPr kumimoji="1" lang="en-US" altLang="ja-JP" dirty="0"/>
          </a:p>
        </p:txBody>
      </p:sp>
      <p:sp>
        <p:nvSpPr>
          <p:cNvPr id="15" name="四角形: 角を丸くする 4">
            <a:extLst>
              <a:ext uri="{FF2B5EF4-FFF2-40B4-BE49-F238E27FC236}">
                <a16:creationId xmlns:a16="http://schemas.microsoft.com/office/drawing/2014/main" id="{E031B5FA-1B20-D442-BB84-CDB59DC01F30}"/>
              </a:ext>
            </a:extLst>
          </p:cNvPr>
          <p:cNvSpPr/>
          <p:nvPr/>
        </p:nvSpPr>
        <p:spPr>
          <a:xfrm>
            <a:off x="182880" y="920695"/>
            <a:ext cx="1005840" cy="377119"/>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2</a:t>
            </a:r>
            <a:endParaRPr kumimoji="1" lang="ja-JP" altLang="en-US" sz="1400" b="1" dirty="0">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CE2460E5-CC20-784F-A0FA-9A23CE4F98A9}"/>
              </a:ext>
            </a:extLst>
          </p:cNvPr>
          <p:cNvSpPr/>
          <p:nvPr/>
        </p:nvSpPr>
        <p:spPr>
          <a:xfrm>
            <a:off x="1864830" y="8972161"/>
            <a:ext cx="1872497" cy="30701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C875A5A1-D93A-794A-A6CC-DE61510F4516}"/>
              </a:ext>
            </a:extLst>
          </p:cNvPr>
          <p:cNvSpPr/>
          <p:nvPr/>
        </p:nvSpPr>
        <p:spPr>
          <a:xfrm>
            <a:off x="425909" y="1508586"/>
            <a:ext cx="4768487" cy="8165789"/>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16"/>
          <p:cNvSpPr/>
          <p:nvPr/>
        </p:nvSpPr>
        <p:spPr>
          <a:xfrm>
            <a:off x="1100155" y="3346189"/>
            <a:ext cx="3835401" cy="61988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ja-JP" sz="1200" dirty="0" smtClean="0">
                <a:solidFill>
                  <a:srgbClr val="FF0000"/>
                </a:solidFill>
              </a:rPr>
              <a:t>※</a:t>
            </a:r>
            <a:r>
              <a:rPr kumimoji="1" lang="ja-JP" altLang="en-US" sz="1200" dirty="0" smtClean="0">
                <a:solidFill>
                  <a:srgbClr val="FF0000"/>
                </a:solidFill>
              </a:rPr>
              <a:t>画面はサンプルです</a:t>
            </a:r>
            <a:endParaRPr kumimoji="1" lang="en-US" altLang="ja-JP" sz="1200" dirty="0" smtClean="0">
              <a:solidFill>
                <a:srgbClr val="FF0000"/>
              </a:solidFill>
            </a:endParaRPr>
          </a:p>
          <a:p>
            <a:pPr algn="ctr"/>
            <a:r>
              <a:rPr kumimoji="1" lang="ja-JP" altLang="en-US" sz="1200" dirty="0" smtClean="0">
                <a:solidFill>
                  <a:srgbClr val="FF0000"/>
                </a:solidFill>
              </a:rPr>
              <a:t>技術協力活用型・新興国市場開拓事業（研修・専門家派遣事業）費補助金を選択してください。</a:t>
            </a:r>
            <a:endParaRPr kumimoji="1" lang="ja-JP" altLang="en-US" sz="1200" dirty="0">
              <a:solidFill>
                <a:srgbClr val="FF0000"/>
              </a:solidFill>
            </a:endParaRPr>
          </a:p>
        </p:txBody>
      </p:sp>
    </p:spTree>
    <p:extLst>
      <p:ext uri="{BB962C8B-B14F-4D97-AF65-F5344CB8AC3E}">
        <p14:creationId xmlns:p14="http://schemas.microsoft.com/office/powerpoint/2010/main" val="2285840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グループ化 11">
            <a:extLst>
              <a:ext uri="{FF2B5EF4-FFF2-40B4-BE49-F238E27FC236}">
                <a16:creationId xmlns:a16="http://schemas.microsoft.com/office/drawing/2014/main" id="{F78288EE-53FD-784C-8D54-251E481E6F1A}"/>
              </a:ext>
            </a:extLst>
          </p:cNvPr>
          <p:cNvGrpSpPr/>
          <p:nvPr/>
        </p:nvGrpSpPr>
        <p:grpSpPr>
          <a:xfrm>
            <a:off x="281559" y="2223655"/>
            <a:ext cx="5104809" cy="6099124"/>
            <a:chOff x="876595" y="2801313"/>
            <a:chExt cx="5104809" cy="6099124"/>
          </a:xfrm>
        </p:grpSpPr>
        <p:pic>
          <p:nvPicPr>
            <p:cNvPr id="11" name="図 10">
              <a:extLst>
                <a:ext uri="{FF2B5EF4-FFF2-40B4-BE49-F238E27FC236}">
                  <a16:creationId xmlns:a16="http://schemas.microsoft.com/office/drawing/2014/main" id="{0CF503F3-F55C-164C-BC0E-3BAAA9C6B838}"/>
                </a:ext>
              </a:extLst>
            </p:cNvPr>
            <p:cNvPicPr>
              <a:picLocks noChangeAspect="1"/>
            </p:cNvPicPr>
            <p:nvPr/>
          </p:nvPicPr>
          <p:blipFill rotWithShape="1">
            <a:blip r:embed="rId3">
              <a:extLst>
                <a:ext uri="{28A0092B-C50C-407E-A947-70E740481C1C}">
                  <a14:useLocalDpi xmlns:a14="http://schemas.microsoft.com/office/drawing/2010/main"/>
                </a:ext>
              </a:extLst>
            </a:blip>
            <a:srcRect t="5582"/>
            <a:stretch/>
          </p:blipFill>
          <p:spPr>
            <a:xfrm>
              <a:off x="876595" y="2801313"/>
              <a:ext cx="5104809" cy="6099124"/>
            </a:xfrm>
            <a:prstGeom prst="rect">
              <a:avLst/>
            </a:prstGeom>
            <a:ln>
              <a:solidFill>
                <a:schemeClr val="tx1"/>
              </a:solidFill>
            </a:ln>
          </p:spPr>
        </p:pic>
        <p:sp>
          <p:nvSpPr>
            <p:cNvPr id="25" name="正方形/長方形 24">
              <a:extLst>
                <a:ext uri="{FF2B5EF4-FFF2-40B4-BE49-F238E27FC236}">
                  <a16:creationId xmlns:a16="http://schemas.microsoft.com/office/drawing/2014/main" id="{C415E08B-F503-874C-A760-17863E132033}"/>
                </a:ext>
              </a:extLst>
            </p:cNvPr>
            <p:cNvSpPr/>
            <p:nvPr/>
          </p:nvSpPr>
          <p:spPr>
            <a:xfrm>
              <a:off x="1167477" y="4436047"/>
              <a:ext cx="2948285" cy="465548"/>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algn="ctr"/>
              <a:endParaRPr kumimoji="1" lang="ja-JP" altLang="en-US"/>
            </a:p>
          </p:txBody>
        </p:sp>
      </p:grpSp>
      <p:sp>
        <p:nvSpPr>
          <p:cNvPr id="3" name="タイトル 2">
            <a:extLst>
              <a:ext uri="{FF2B5EF4-FFF2-40B4-BE49-F238E27FC236}">
                <a16:creationId xmlns:a16="http://schemas.microsoft.com/office/drawing/2014/main" id="{337383A0-A752-1742-AD88-5FCC0AEA7230}"/>
              </a:ext>
            </a:extLst>
          </p:cNvPr>
          <p:cNvSpPr>
            <a:spLocks noGrp="1"/>
          </p:cNvSpPr>
          <p:nvPr>
            <p:ph type="title"/>
          </p:nvPr>
        </p:nvSpPr>
        <p:spPr/>
        <p:txBody>
          <a:bodyPr/>
          <a:lstStyle/>
          <a:p>
            <a:r>
              <a:rPr kumimoji="1" lang="en-US" altLang="ja-JP" dirty="0"/>
              <a:t>3-2.</a:t>
            </a:r>
            <a:r>
              <a:rPr kumimoji="1" lang="ja-JP" altLang="en-US"/>
              <a:t>公募申請</a:t>
            </a:r>
            <a:r>
              <a:rPr lang="en-US" altLang="ja-JP" dirty="0">
                <a:latin typeface="Meiryo UI" panose="020B0604030504040204" pitchFamily="34" charset="-128"/>
                <a:ea typeface="Meiryo UI" panose="020B0604030504040204" pitchFamily="34" charset="-128"/>
              </a:rPr>
              <a:t>- </a:t>
            </a:r>
            <a:r>
              <a:rPr lang="ja-JP" altLang="en-US">
                <a:latin typeface="Meiryo UI" panose="020B0604030504040204" pitchFamily="34" charset="-128"/>
                <a:ea typeface="Meiryo UI" panose="020B0604030504040204" pitchFamily="34" charset="-128"/>
              </a:rPr>
              <a:t>事業者情報</a:t>
            </a:r>
            <a:r>
              <a:rPr lang="en-US" altLang="ja-JP" dirty="0">
                <a:latin typeface="Meiryo UI" panose="020B0604030504040204" pitchFamily="34" charset="-128"/>
                <a:ea typeface="Meiryo UI" panose="020B0604030504040204" pitchFamily="34" charset="-128"/>
              </a:rPr>
              <a:t> -</a:t>
            </a:r>
            <a:endParaRPr kumimoji="1" lang="ja-JP" altLang="en-US" dirty="0"/>
          </a:p>
        </p:txBody>
      </p:sp>
      <p:sp>
        <p:nvSpPr>
          <p:cNvPr id="6" name="コンテンツ プレースホルダー 5">
            <a:extLst>
              <a:ext uri="{FF2B5EF4-FFF2-40B4-BE49-F238E27FC236}">
                <a16:creationId xmlns:a16="http://schemas.microsoft.com/office/drawing/2014/main" id="{EB2B258E-1369-CB48-A548-BA1249B1F7D6}"/>
              </a:ext>
            </a:extLst>
          </p:cNvPr>
          <p:cNvSpPr>
            <a:spLocks noGrp="1"/>
          </p:cNvSpPr>
          <p:nvPr>
            <p:ph idx="1"/>
          </p:nvPr>
        </p:nvSpPr>
        <p:spPr>
          <a:xfrm>
            <a:off x="1311965" y="905356"/>
            <a:ext cx="5446975" cy="263139"/>
          </a:xfrm>
        </p:spPr>
        <p:txBody>
          <a:bodyPr/>
          <a:lstStyle/>
          <a:p>
            <a:r>
              <a:rPr lang="ja-JP" altLang="en-US" dirty="0">
                <a:latin typeface="メイリオ" panose="020B0604030504040204" pitchFamily="50" charset="-128"/>
                <a:ea typeface="メイリオ" panose="020B0604030504040204" pitchFamily="50" charset="-128"/>
              </a:rPr>
              <a:t>申請フォームに沿って必要情報を入力</a:t>
            </a:r>
            <a:r>
              <a:rPr lang="ja-JP" altLang="en-US">
                <a:latin typeface="メイリオ" panose="020B0604030504040204" pitchFamily="50" charset="-128"/>
                <a:ea typeface="メイリオ" panose="020B0604030504040204" pitchFamily="50" charset="-128"/>
              </a:rPr>
              <a:t>します。</a:t>
            </a:r>
            <a:endParaRPr kumimoji="1" lang="ja-JP" altLang="en-US" dirty="0"/>
          </a:p>
        </p:txBody>
      </p:sp>
      <p:sp>
        <p:nvSpPr>
          <p:cNvPr id="20" name="四角形: 角を丸くする 25">
            <a:extLst>
              <a:ext uri="{FF2B5EF4-FFF2-40B4-BE49-F238E27FC236}">
                <a16:creationId xmlns:a16="http://schemas.microsoft.com/office/drawing/2014/main" id="{54BFCAD8-26D9-4DC3-813E-B0C347D02692}"/>
              </a:ext>
            </a:extLst>
          </p:cNvPr>
          <p:cNvSpPr/>
          <p:nvPr/>
        </p:nvSpPr>
        <p:spPr>
          <a:xfrm>
            <a:off x="5605773" y="3526867"/>
            <a:ext cx="1143347" cy="1392605"/>
          </a:xfrm>
          <a:prstGeom prst="roundRect">
            <a:avLst>
              <a:gd name="adj" fmla="val 10774"/>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050" dirty="0">
                <a:solidFill>
                  <a:schemeClr val="tx1"/>
                </a:solidFill>
                <a:latin typeface="Meiryo UI" panose="020B0604030504040204" pitchFamily="50" charset="-128"/>
                <a:ea typeface="Meiryo UI" panose="020B0604030504040204" pitchFamily="50" charset="-128"/>
              </a:rPr>
              <a:t>G</a:t>
            </a:r>
            <a:r>
              <a:rPr kumimoji="1" lang="ja-JP" altLang="en-US" sz="1050" dirty="0">
                <a:solidFill>
                  <a:schemeClr val="tx1"/>
                </a:solidFill>
                <a:latin typeface="Meiryo UI" panose="020B0604030504040204" pitchFamily="50" charset="-128"/>
                <a:ea typeface="Meiryo UI" panose="020B0604030504040204" pitchFamily="50" charset="-128"/>
              </a:rPr>
              <a:t>ビジネス</a:t>
            </a:r>
            <a:r>
              <a:rPr kumimoji="1" lang="en-US" altLang="ja-JP" sz="1050" dirty="0">
                <a:solidFill>
                  <a:schemeClr val="tx1"/>
                </a:solidFill>
                <a:latin typeface="Meiryo UI" panose="020B0604030504040204" pitchFamily="50" charset="-128"/>
                <a:ea typeface="Meiryo UI" panose="020B0604030504040204" pitchFamily="50" charset="-128"/>
              </a:rPr>
              <a:t>ID</a:t>
            </a:r>
            <a:r>
              <a:rPr kumimoji="1" lang="ja-JP" altLang="en-US" sz="1050" dirty="0">
                <a:solidFill>
                  <a:schemeClr val="tx1"/>
                </a:solidFill>
                <a:latin typeface="Meiryo UI" panose="020B0604030504040204" pitchFamily="50" charset="-128"/>
                <a:ea typeface="Meiryo UI" panose="020B0604030504040204" pitchFamily="50" charset="-128"/>
              </a:rPr>
              <a:t>の登録情報が反映され、更新できません。</a:t>
            </a:r>
            <a:r>
              <a:rPr kumimoji="1" lang="en-US" altLang="ja-JP" sz="1050" dirty="0">
                <a:solidFill>
                  <a:schemeClr val="tx1"/>
                </a:solidFill>
                <a:latin typeface="Meiryo UI" panose="020B0604030504040204" pitchFamily="50" charset="-128"/>
                <a:ea typeface="Meiryo UI" panose="020B0604030504040204" pitchFamily="50" charset="-128"/>
              </a:rPr>
              <a:t/>
            </a:r>
            <a:br>
              <a:rPr kumimoji="1" lang="en-US" altLang="ja-JP" sz="1050" dirty="0">
                <a:solidFill>
                  <a:schemeClr val="tx1"/>
                </a:solidFill>
                <a:latin typeface="Meiryo UI" panose="020B0604030504040204" pitchFamily="50" charset="-128"/>
                <a:ea typeface="Meiryo UI" panose="020B0604030504040204" pitchFamily="50" charset="-128"/>
              </a:rPr>
            </a:br>
            <a:r>
              <a:rPr kumimoji="1" lang="en-US" altLang="ja-JP" sz="900" dirty="0">
                <a:solidFill>
                  <a:schemeClr val="tx1"/>
                </a:solidFill>
                <a:latin typeface="Meiryo UI" panose="020B0604030504040204" pitchFamily="50" charset="-128"/>
                <a:ea typeface="Meiryo UI" panose="020B0604030504040204" pitchFamily="50" charset="-128"/>
              </a:rPr>
              <a:t>※</a:t>
            </a:r>
            <a:r>
              <a:rPr kumimoji="1" lang="ja-JP" altLang="en-US" sz="900" dirty="0">
                <a:solidFill>
                  <a:schemeClr val="tx1"/>
                </a:solidFill>
                <a:latin typeface="Meiryo UI" panose="020B0604030504040204" pitchFamily="50" charset="-128"/>
                <a:ea typeface="Meiryo UI" panose="020B0604030504040204" pitchFamily="50" charset="-128"/>
              </a:rPr>
              <a:t>内容に変更がある場合は、</a:t>
            </a:r>
            <a:r>
              <a:rPr kumimoji="1" lang="en-US" altLang="ja-JP" sz="900" u="sng" dirty="0">
                <a:solidFill>
                  <a:schemeClr val="tx1"/>
                </a:solidFill>
                <a:latin typeface="Meiryo UI" panose="020B0604030504040204" pitchFamily="50" charset="-128"/>
                <a:ea typeface="Meiryo UI" panose="020B0604030504040204" pitchFamily="50" charset="-128"/>
              </a:rPr>
              <a:t>G</a:t>
            </a:r>
            <a:r>
              <a:rPr kumimoji="1" lang="ja-JP" altLang="en-US" sz="900" u="sng" dirty="0">
                <a:solidFill>
                  <a:schemeClr val="tx1"/>
                </a:solidFill>
                <a:latin typeface="Meiryo UI" panose="020B0604030504040204" pitchFamily="50" charset="-128"/>
                <a:ea typeface="Meiryo UI" panose="020B0604030504040204" pitchFamily="50" charset="-128"/>
              </a:rPr>
              <a:t>ビジネス</a:t>
            </a:r>
            <a:r>
              <a:rPr kumimoji="1" lang="en-US" altLang="ja-JP" sz="900" u="sng" dirty="0">
                <a:solidFill>
                  <a:schemeClr val="tx1"/>
                </a:solidFill>
                <a:latin typeface="Meiryo UI" panose="020B0604030504040204" pitchFamily="50" charset="-128"/>
                <a:ea typeface="Meiryo UI" panose="020B0604030504040204" pitchFamily="50" charset="-128"/>
              </a:rPr>
              <a:t>ID</a:t>
            </a:r>
            <a:r>
              <a:rPr kumimoji="1" lang="ja-JP" altLang="en-US" sz="900" u="sng" dirty="0">
                <a:solidFill>
                  <a:schemeClr val="tx1"/>
                </a:solidFill>
                <a:latin typeface="Meiryo UI" panose="020B0604030504040204" pitchFamily="50" charset="-128"/>
                <a:ea typeface="Meiryo UI" panose="020B0604030504040204" pitchFamily="50" charset="-128"/>
              </a:rPr>
              <a:t>の申請サイトから情報の変更</a:t>
            </a:r>
            <a:r>
              <a:rPr kumimoji="1" lang="ja-JP" altLang="en-US" sz="900" dirty="0">
                <a:solidFill>
                  <a:schemeClr val="tx1"/>
                </a:solidFill>
                <a:latin typeface="Meiryo UI" panose="020B0604030504040204" pitchFamily="50" charset="-128"/>
                <a:ea typeface="Meiryo UI" panose="020B0604030504040204" pitchFamily="50" charset="-128"/>
              </a:rPr>
              <a:t>してください。</a:t>
            </a:r>
          </a:p>
        </p:txBody>
      </p:sp>
      <p:cxnSp>
        <p:nvCxnSpPr>
          <p:cNvPr id="21" name="直線コネクタ 20">
            <a:extLst>
              <a:ext uri="{FF2B5EF4-FFF2-40B4-BE49-F238E27FC236}">
                <a16:creationId xmlns:a16="http://schemas.microsoft.com/office/drawing/2014/main" id="{F9423FA5-7B42-4178-89C5-5983C8025193}"/>
              </a:ext>
            </a:extLst>
          </p:cNvPr>
          <p:cNvCxnSpPr>
            <a:cxnSpLocks/>
            <a:stCxn id="20" idx="1"/>
            <a:endCxn id="44" idx="2"/>
          </p:cNvCxnSpPr>
          <p:nvPr/>
        </p:nvCxnSpPr>
        <p:spPr>
          <a:xfrm flipH="1" flipV="1">
            <a:off x="3730129" y="3118897"/>
            <a:ext cx="1875644" cy="1104273"/>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2" name="直線コネクタ 21">
            <a:extLst>
              <a:ext uri="{FF2B5EF4-FFF2-40B4-BE49-F238E27FC236}">
                <a16:creationId xmlns:a16="http://schemas.microsoft.com/office/drawing/2014/main" id="{8CAA6DB4-925D-4251-BD38-7C407441A8B2}"/>
              </a:ext>
            </a:extLst>
          </p:cNvPr>
          <p:cNvCxnSpPr>
            <a:cxnSpLocks/>
            <a:stCxn id="20" idx="1"/>
            <a:endCxn id="52" idx="2"/>
          </p:cNvCxnSpPr>
          <p:nvPr/>
        </p:nvCxnSpPr>
        <p:spPr>
          <a:xfrm flipH="1">
            <a:off x="3741451" y="4223170"/>
            <a:ext cx="1864322" cy="907413"/>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36" name="四角形: 角を丸くする 25">
            <a:extLst>
              <a:ext uri="{FF2B5EF4-FFF2-40B4-BE49-F238E27FC236}">
                <a16:creationId xmlns:a16="http://schemas.microsoft.com/office/drawing/2014/main" id="{55C99606-FFF7-4DCC-948E-0E79F4205AC4}"/>
              </a:ext>
            </a:extLst>
          </p:cNvPr>
          <p:cNvSpPr/>
          <p:nvPr/>
        </p:nvSpPr>
        <p:spPr>
          <a:xfrm>
            <a:off x="5590100" y="6676424"/>
            <a:ext cx="1168840" cy="122337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dirty="0">
                <a:solidFill>
                  <a:schemeClr val="tx1"/>
                </a:solidFill>
                <a:latin typeface="Meiryo UI" panose="020B0604030504040204" pitchFamily="50" charset="-128"/>
                <a:ea typeface="Meiryo UI" panose="020B0604030504040204" pitchFamily="50" charset="-128"/>
              </a:rPr>
              <a:t>この欄は最初から入力されていますので、</a:t>
            </a:r>
            <a:r>
              <a:rPr kumimoji="1" lang="ja-JP" altLang="en-US" sz="1050" dirty="0" smtClean="0">
                <a:solidFill>
                  <a:schemeClr val="tx1"/>
                </a:solidFill>
                <a:latin typeface="Meiryo UI" panose="020B0604030504040204" pitchFamily="50" charset="-128"/>
                <a:ea typeface="Meiryo UI" panose="020B0604030504040204" pitchFamily="50" charset="-128"/>
              </a:rPr>
              <a:t>特段操作</a:t>
            </a:r>
            <a:r>
              <a:rPr kumimoji="1" lang="ja-JP" altLang="en-US" sz="1050" dirty="0">
                <a:solidFill>
                  <a:schemeClr val="tx1"/>
                </a:solidFill>
                <a:latin typeface="Meiryo UI" panose="020B0604030504040204" pitchFamily="50" charset="-128"/>
                <a:ea typeface="Meiryo UI" panose="020B0604030504040204" pitchFamily="50" charset="-128"/>
              </a:rPr>
              <a:t>する必要はありません。</a:t>
            </a:r>
            <a:endParaRPr kumimoji="1" lang="en-US" altLang="ja-JP" sz="1050" dirty="0">
              <a:solidFill>
                <a:schemeClr val="tx1"/>
              </a:solidFill>
              <a:latin typeface="Meiryo UI" panose="020B0604030504040204" pitchFamily="50" charset="-128"/>
              <a:ea typeface="Meiryo UI" panose="020B0604030504040204" pitchFamily="50" charset="-128"/>
            </a:endParaRPr>
          </a:p>
        </p:txBody>
      </p:sp>
      <p:cxnSp>
        <p:nvCxnSpPr>
          <p:cNvPr id="37" name="直線コネクタ 36">
            <a:extLst>
              <a:ext uri="{FF2B5EF4-FFF2-40B4-BE49-F238E27FC236}">
                <a16:creationId xmlns:a16="http://schemas.microsoft.com/office/drawing/2014/main" id="{554E5C3D-E007-4C8D-AD73-5AC2A59453CD}"/>
              </a:ext>
            </a:extLst>
          </p:cNvPr>
          <p:cNvCxnSpPr>
            <a:cxnSpLocks/>
            <a:stCxn id="36" idx="1"/>
            <a:endCxn id="57" idx="2"/>
          </p:cNvCxnSpPr>
          <p:nvPr/>
        </p:nvCxnSpPr>
        <p:spPr>
          <a:xfrm flipH="1" flipV="1">
            <a:off x="3741451" y="7230483"/>
            <a:ext cx="1848649" cy="57628"/>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45" name="四角形: 角を丸くする 25">
            <a:extLst>
              <a:ext uri="{FF2B5EF4-FFF2-40B4-BE49-F238E27FC236}">
                <a16:creationId xmlns:a16="http://schemas.microsoft.com/office/drawing/2014/main" id="{3C762C29-22F1-4F69-B497-5E580327C070}"/>
              </a:ext>
            </a:extLst>
          </p:cNvPr>
          <p:cNvSpPr/>
          <p:nvPr/>
        </p:nvSpPr>
        <p:spPr>
          <a:xfrm>
            <a:off x="5590100" y="5000142"/>
            <a:ext cx="1159020" cy="1023603"/>
          </a:xfrm>
          <a:prstGeom prst="roundRect">
            <a:avLst>
              <a:gd name="adj" fmla="val 976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dirty="0">
                <a:solidFill>
                  <a:schemeClr val="tx1"/>
                </a:solidFill>
                <a:latin typeface="Meiryo UI" panose="020B0604030504040204" pitchFamily="50" charset="-128"/>
                <a:ea typeface="Meiryo UI" panose="020B0604030504040204" pitchFamily="50" charset="-128"/>
              </a:rPr>
              <a:t>初回申請時は、入力が必要です。</a:t>
            </a:r>
          </a:p>
        </p:txBody>
      </p:sp>
      <p:cxnSp>
        <p:nvCxnSpPr>
          <p:cNvPr id="46" name="直線コネクタ 45">
            <a:extLst>
              <a:ext uri="{FF2B5EF4-FFF2-40B4-BE49-F238E27FC236}">
                <a16:creationId xmlns:a16="http://schemas.microsoft.com/office/drawing/2014/main" id="{8E3220EE-5595-41BF-B122-D0FA45F3FB97}"/>
              </a:ext>
            </a:extLst>
          </p:cNvPr>
          <p:cNvCxnSpPr>
            <a:cxnSpLocks/>
            <a:stCxn id="45" idx="1"/>
            <a:endCxn id="25" idx="3"/>
          </p:cNvCxnSpPr>
          <p:nvPr/>
        </p:nvCxnSpPr>
        <p:spPr>
          <a:xfrm flipH="1" flipV="1">
            <a:off x="3520726" y="4091163"/>
            <a:ext cx="2069374" cy="1420781"/>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44" name="右大かっこ 43">
            <a:extLst>
              <a:ext uri="{FF2B5EF4-FFF2-40B4-BE49-F238E27FC236}">
                <a16:creationId xmlns:a16="http://schemas.microsoft.com/office/drawing/2014/main" id="{1DD82E56-695A-439F-BFA2-8FF426BD453F}"/>
              </a:ext>
            </a:extLst>
          </p:cNvPr>
          <p:cNvSpPr/>
          <p:nvPr/>
        </p:nvSpPr>
        <p:spPr>
          <a:xfrm>
            <a:off x="3625049" y="2532625"/>
            <a:ext cx="105080" cy="1172544"/>
          </a:xfrm>
          <a:prstGeom prst="rightBracket">
            <a:avLst>
              <a:gd name="adj" fmla="val 94444"/>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52" name="右大かっこ 51">
            <a:extLst>
              <a:ext uri="{FF2B5EF4-FFF2-40B4-BE49-F238E27FC236}">
                <a16:creationId xmlns:a16="http://schemas.microsoft.com/office/drawing/2014/main" id="{71BFA504-A640-4334-8C4F-053D88F8407F}"/>
              </a:ext>
            </a:extLst>
          </p:cNvPr>
          <p:cNvSpPr/>
          <p:nvPr/>
        </p:nvSpPr>
        <p:spPr>
          <a:xfrm>
            <a:off x="3636371" y="4420192"/>
            <a:ext cx="105080" cy="1420781"/>
          </a:xfrm>
          <a:prstGeom prst="rightBracket">
            <a:avLst>
              <a:gd name="adj" fmla="val 94444"/>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57" name="右大かっこ 56">
            <a:extLst>
              <a:ext uri="{FF2B5EF4-FFF2-40B4-BE49-F238E27FC236}">
                <a16:creationId xmlns:a16="http://schemas.microsoft.com/office/drawing/2014/main" id="{740D416B-DC4E-4D17-B4E1-2C583D1937CA}"/>
              </a:ext>
            </a:extLst>
          </p:cNvPr>
          <p:cNvSpPr/>
          <p:nvPr/>
        </p:nvSpPr>
        <p:spPr>
          <a:xfrm>
            <a:off x="3636371" y="6123077"/>
            <a:ext cx="105080" cy="2214811"/>
          </a:xfrm>
          <a:prstGeom prst="rightBracket">
            <a:avLst>
              <a:gd name="adj" fmla="val 94444"/>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19" name="四角形: 角を丸くする 4">
            <a:extLst>
              <a:ext uri="{FF2B5EF4-FFF2-40B4-BE49-F238E27FC236}">
                <a16:creationId xmlns:a16="http://schemas.microsoft.com/office/drawing/2014/main" id="{C73C00D9-7080-B743-B25B-E3C2557F8EE3}"/>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5A54151E-2A3A-2249-B50A-097FBE8AE91B}"/>
              </a:ext>
            </a:extLst>
          </p:cNvPr>
          <p:cNvSpPr/>
          <p:nvPr/>
        </p:nvSpPr>
        <p:spPr>
          <a:xfrm>
            <a:off x="101546" y="1462541"/>
            <a:ext cx="3429000" cy="276999"/>
          </a:xfrm>
          <a:prstGeom prst="rect">
            <a:avLst/>
          </a:prstGeom>
        </p:spPr>
        <p:txBody>
          <a:bodyPr>
            <a:spAutoFit/>
          </a:bodyPr>
          <a:lstStyle/>
          <a:p>
            <a:pPr marL="177800">
              <a:lnSpc>
                <a:spcPct val="100000"/>
              </a:lnSpc>
              <a:spcBef>
                <a:spcPts val="0"/>
              </a:spcBef>
            </a:pPr>
            <a:r>
              <a:rPr lang="ja-JP" altLang="en-US" sz="1200" b="1" u="sng">
                <a:latin typeface="メイリオ" panose="020B0604030504040204" pitchFamily="50" charset="-128"/>
                <a:ea typeface="メイリオ" panose="020B0604030504040204" pitchFamily="50" charset="-128"/>
              </a:rPr>
              <a:t>事業者情報</a:t>
            </a:r>
            <a:endParaRPr lang="en-US" altLang="ja-JP" sz="1200" b="1" u="sng" dirty="0">
              <a:latin typeface="メイリオ" panose="020B0604030504040204" pitchFamily="50" charset="-128"/>
              <a:ea typeface="メイリオ" panose="020B0604030504040204" pitchFamily="50" charset="-128"/>
            </a:endParaRPr>
          </a:p>
        </p:txBody>
      </p:sp>
      <p:sp>
        <p:nvSpPr>
          <p:cNvPr id="4" name="角丸四角形 3"/>
          <p:cNvSpPr/>
          <p:nvPr/>
        </p:nvSpPr>
        <p:spPr>
          <a:xfrm>
            <a:off x="1342162" y="1376501"/>
            <a:ext cx="4806950" cy="38599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各項目に所定の事項を入力してください。</a:t>
            </a:r>
            <a:endParaRPr kumimoji="1" lang="ja-JP" altLang="en-US" sz="1400" b="1" dirty="0"/>
          </a:p>
        </p:txBody>
      </p:sp>
    </p:spTree>
    <p:extLst>
      <p:ext uri="{BB962C8B-B14F-4D97-AF65-F5344CB8AC3E}">
        <p14:creationId xmlns:p14="http://schemas.microsoft.com/office/powerpoint/2010/main" val="1058422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図 40">
            <a:extLst>
              <a:ext uri="{FF2B5EF4-FFF2-40B4-BE49-F238E27FC236}">
                <a16:creationId xmlns:a16="http://schemas.microsoft.com/office/drawing/2014/main" id="{34D4C992-91C8-4CA0-97E1-E0972E7BE8E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2900" y="1977188"/>
            <a:ext cx="5170922" cy="6027981"/>
          </a:xfrm>
          <a:prstGeom prst="rect">
            <a:avLst/>
          </a:prstGeom>
          <a:ln>
            <a:solidFill>
              <a:schemeClr val="tx1"/>
            </a:solidFill>
          </a:ln>
        </p:spPr>
      </p:pic>
      <p:sp>
        <p:nvSpPr>
          <p:cNvPr id="9" name="タイトル 8">
            <a:extLst>
              <a:ext uri="{FF2B5EF4-FFF2-40B4-BE49-F238E27FC236}">
                <a16:creationId xmlns:a16="http://schemas.microsoft.com/office/drawing/2014/main" id="{C726BB2D-AB07-AC4C-A52E-A5199B481DE5}"/>
              </a:ext>
            </a:extLst>
          </p:cNvPr>
          <p:cNvSpPr>
            <a:spLocks noGrp="1"/>
          </p:cNvSpPr>
          <p:nvPr>
            <p:ph type="title"/>
          </p:nvPr>
        </p:nvSpPr>
        <p:spPr/>
        <p:txBody>
          <a:bodyPr/>
          <a:lstStyle/>
          <a:p>
            <a:r>
              <a:rPr lang="en-US" altLang="ja-JP" dirty="0"/>
              <a:t>3-2.</a:t>
            </a:r>
            <a:r>
              <a:rPr lang="ja-JP" altLang="en-US"/>
              <a:t>公募申請</a:t>
            </a:r>
            <a:r>
              <a:rPr lang="en-US" altLang="ja-JP" dirty="0">
                <a:latin typeface="Meiryo UI" panose="020B0604030504040204" pitchFamily="34" charset="-128"/>
                <a:ea typeface="Meiryo UI" panose="020B0604030504040204" pitchFamily="34" charset="-128"/>
              </a:rPr>
              <a:t>- </a:t>
            </a:r>
            <a:r>
              <a:rPr lang="ja-JP" altLang="en-US">
                <a:latin typeface="Meiryo UI" panose="020B0604030504040204" pitchFamily="34" charset="-128"/>
                <a:ea typeface="Meiryo UI" panose="020B0604030504040204" pitchFamily="34" charset="-128"/>
              </a:rPr>
              <a:t>代表者・会社概要</a:t>
            </a:r>
            <a:r>
              <a:rPr lang="en-US" altLang="ja-JP" dirty="0">
                <a:latin typeface="Meiryo UI" panose="020B0604030504040204" pitchFamily="34" charset="-128"/>
                <a:ea typeface="Meiryo UI" panose="020B0604030504040204" pitchFamily="34" charset="-128"/>
              </a:rPr>
              <a:t> -</a:t>
            </a:r>
            <a:endParaRPr kumimoji="1" lang="ja-JP" altLang="en-US" dirty="0"/>
          </a:p>
        </p:txBody>
      </p:sp>
      <p:sp>
        <p:nvSpPr>
          <p:cNvPr id="13" name="四角形: 角を丸くする 25">
            <a:extLst>
              <a:ext uri="{FF2B5EF4-FFF2-40B4-BE49-F238E27FC236}">
                <a16:creationId xmlns:a16="http://schemas.microsoft.com/office/drawing/2014/main" id="{D8ADB7C4-0690-4838-8DA1-8D34648E6E80}"/>
              </a:ext>
            </a:extLst>
          </p:cNvPr>
          <p:cNvSpPr/>
          <p:nvPr/>
        </p:nvSpPr>
        <p:spPr>
          <a:xfrm>
            <a:off x="4307478" y="4346224"/>
            <a:ext cx="2436107" cy="4018684"/>
          </a:xfrm>
          <a:prstGeom prst="roundRect">
            <a:avLst>
              <a:gd name="adj" fmla="val 976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050" dirty="0">
                <a:solidFill>
                  <a:schemeClr val="tx1"/>
                </a:solidFill>
                <a:latin typeface="Meiryo UI" panose="020B0604030504040204" pitchFamily="50" charset="-128"/>
                <a:ea typeface="Meiryo UI" panose="020B0604030504040204" pitchFamily="50" charset="-128"/>
              </a:rPr>
              <a:t>初回申請時は、入力が必要です。</a:t>
            </a:r>
          </a:p>
        </p:txBody>
      </p:sp>
      <p:cxnSp>
        <p:nvCxnSpPr>
          <p:cNvPr id="14" name="直線コネクタ 13">
            <a:extLst>
              <a:ext uri="{FF2B5EF4-FFF2-40B4-BE49-F238E27FC236}">
                <a16:creationId xmlns:a16="http://schemas.microsoft.com/office/drawing/2014/main" id="{18DC8DBF-B053-4227-BD0D-3878825CA5ED}"/>
              </a:ext>
            </a:extLst>
          </p:cNvPr>
          <p:cNvCxnSpPr>
            <a:cxnSpLocks/>
            <a:stCxn id="36" idx="3"/>
            <a:endCxn id="13" idx="1"/>
          </p:cNvCxnSpPr>
          <p:nvPr/>
        </p:nvCxnSpPr>
        <p:spPr>
          <a:xfrm>
            <a:off x="3522134" y="3519100"/>
            <a:ext cx="785344" cy="2836466"/>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cxnSp>
        <p:nvCxnSpPr>
          <p:cNvPr id="29" name="直線コネクタ 28">
            <a:extLst>
              <a:ext uri="{FF2B5EF4-FFF2-40B4-BE49-F238E27FC236}">
                <a16:creationId xmlns:a16="http://schemas.microsoft.com/office/drawing/2014/main" id="{7F3D7A9C-0899-4E26-B65F-70370FE46DC1}"/>
              </a:ext>
            </a:extLst>
          </p:cNvPr>
          <p:cNvCxnSpPr>
            <a:cxnSpLocks/>
            <a:endCxn id="13" idx="1"/>
          </p:cNvCxnSpPr>
          <p:nvPr/>
        </p:nvCxnSpPr>
        <p:spPr>
          <a:xfrm>
            <a:off x="3530546" y="4806852"/>
            <a:ext cx="776932" cy="1548714"/>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30" name="正方形/長方形 29">
            <a:extLst>
              <a:ext uri="{FF2B5EF4-FFF2-40B4-BE49-F238E27FC236}">
                <a16:creationId xmlns:a16="http://schemas.microsoft.com/office/drawing/2014/main" id="{E4373057-C125-49A6-BB61-42E5B549A0D2}"/>
              </a:ext>
            </a:extLst>
          </p:cNvPr>
          <p:cNvSpPr/>
          <p:nvPr/>
        </p:nvSpPr>
        <p:spPr>
          <a:xfrm>
            <a:off x="463501" y="4073666"/>
            <a:ext cx="3058632" cy="3599706"/>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algn="ctr"/>
            <a:endParaRPr kumimoji="1" lang="ja-JP" altLang="en-US"/>
          </a:p>
        </p:txBody>
      </p:sp>
      <p:cxnSp>
        <p:nvCxnSpPr>
          <p:cNvPr id="32" name="直線コネクタ 31">
            <a:extLst>
              <a:ext uri="{FF2B5EF4-FFF2-40B4-BE49-F238E27FC236}">
                <a16:creationId xmlns:a16="http://schemas.microsoft.com/office/drawing/2014/main" id="{8045D997-2B89-4095-9C40-6A14FDA13969}"/>
              </a:ext>
            </a:extLst>
          </p:cNvPr>
          <p:cNvCxnSpPr>
            <a:cxnSpLocks/>
            <a:stCxn id="35" idx="1"/>
            <a:endCxn id="34" idx="2"/>
          </p:cNvCxnSpPr>
          <p:nvPr/>
        </p:nvCxnSpPr>
        <p:spPr>
          <a:xfrm flipH="1">
            <a:off x="3581400" y="2673491"/>
            <a:ext cx="2018839" cy="91719"/>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34" name="右大かっこ 33">
            <a:extLst>
              <a:ext uri="{FF2B5EF4-FFF2-40B4-BE49-F238E27FC236}">
                <a16:creationId xmlns:a16="http://schemas.microsoft.com/office/drawing/2014/main" id="{EFC5A17D-3D3F-49AD-8F05-F75F7EC05137}"/>
              </a:ext>
            </a:extLst>
          </p:cNvPr>
          <p:cNvSpPr/>
          <p:nvPr/>
        </p:nvSpPr>
        <p:spPr>
          <a:xfrm>
            <a:off x="3449182" y="2313752"/>
            <a:ext cx="132218" cy="902916"/>
          </a:xfrm>
          <a:prstGeom prst="rightBracket">
            <a:avLst>
              <a:gd name="adj" fmla="val 94444"/>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35" name="四角形: 角を丸くする 25">
            <a:extLst>
              <a:ext uri="{FF2B5EF4-FFF2-40B4-BE49-F238E27FC236}">
                <a16:creationId xmlns:a16="http://schemas.microsoft.com/office/drawing/2014/main" id="{8C395DA7-57A3-497F-AC68-BEC595BC65F1}"/>
              </a:ext>
            </a:extLst>
          </p:cNvPr>
          <p:cNvSpPr/>
          <p:nvPr/>
        </p:nvSpPr>
        <p:spPr>
          <a:xfrm>
            <a:off x="5600239" y="1977188"/>
            <a:ext cx="1143347" cy="1392605"/>
          </a:xfrm>
          <a:prstGeom prst="roundRect">
            <a:avLst>
              <a:gd name="adj" fmla="val 10774"/>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050" dirty="0">
                <a:solidFill>
                  <a:schemeClr val="tx1"/>
                </a:solidFill>
                <a:latin typeface="Meiryo UI" panose="020B0604030504040204" pitchFamily="50" charset="-128"/>
                <a:ea typeface="Meiryo UI" panose="020B0604030504040204" pitchFamily="50" charset="-128"/>
              </a:rPr>
              <a:t>G</a:t>
            </a:r>
            <a:r>
              <a:rPr kumimoji="1" lang="ja-JP" altLang="en-US" sz="1050" dirty="0">
                <a:solidFill>
                  <a:schemeClr val="tx1"/>
                </a:solidFill>
                <a:latin typeface="Meiryo UI" panose="020B0604030504040204" pitchFamily="50" charset="-128"/>
                <a:ea typeface="Meiryo UI" panose="020B0604030504040204" pitchFamily="50" charset="-128"/>
              </a:rPr>
              <a:t>ビジネス</a:t>
            </a:r>
            <a:r>
              <a:rPr kumimoji="1" lang="en-US" altLang="ja-JP" sz="1050" dirty="0">
                <a:solidFill>
                  <a:schemeClr val="tx1"/>
                </a:solidFill>
                <a:latin typeface="Meiryo UI" panose="020B0604030504040204" pitchFamily="50" charset="-128"/>
                <a:ea typeface="Meiryo UI" panose="020B0604030504040204" pitchFamily="50" charset="-128"/>
              </a:rPr>
              <a:t>ID</a:t>
            </a:r>
            <a:r>
              <a:rPr kumimoji="1" lang="ja-JP" altLang="en-US" sz="1050" dirty="0">
                <a:solidFill>
                  <a:schemeClr val="tx1"/>
                </a:solidFill>
                <a:latin typeface="Meiryo UI" panose="020B0604030504040204" pitchFamily="50" charset="-128"/>
                <a:ea typeface="Meiryo UI" panose="020B0604030504040204" pitchFamily="50" charset="-128"/>
              </a:rPr>
              <a:t>の登録情報が反映され、更新できません。</a:t>
            </a:r>
            <a:r>
              <a:rPr kumimoji="1" lang="en-US" altLang="ja-JP" sz="1050" dirty="0">
                <a:solidFill>
                  <a:schemeClr val="tx1"/>
                </a:solidFill>
                <a:latin typeface="Meiryo UI" panose="020B0604030504040204" pitchFamily="50" charset="-128"/>
                <a:ea typeface="Meiryo UI" panose="020B0604030504040204" pitchFamily="50" charset="-128"/>
              </a:rPr>
              <a:t/>
            </a:r>
            <a:br>
              <a:rPr kumimoji="1" lang="en-US" altLang="ja-JP" sz="1050" dirty="0">
                <a:solidFill>
                  <a:schemeClr val="tx1"/>
                </a:solidFill>
                <a:latin typeface="Meiryo UI" panose="020B0604030504040204" pitchFamily="50" charset="-128"/>
                <a:ea typeface="Meiryo UI" panose="020B0604030504040204" pitchFamily="50" charset="-128"/>
              </a:rPr>
            </a:br>
            <a:r>
              <a:rPr kumimoji="1" lang="en-US" altLang="ja-JP" sz="900" dirty="0">
                <a:solidFill>
                  <a:schemeClr val="tx1"/>
                </a:solidFill>
                <a:latin typeface="Meiryo UI" panose="020B0604030504040204" pitchFamily="50" charset="-128"/>
                <a:ea typeface="Meiryo UI" panose="020B0604030504040204" pitchFamily="50" charset="-128"/>
              </a:rPr>
              <a:t>※</a:t>
            </a:r>
            <a:r>
              <a:rPr kumimoji="1" lang="ja-JP" altLang="en-US" sz="900" dirty="0">
                <a:solidFill>
                  <a:schemeClr val="tx1"/>
                </a:solidFill>
                <a:latin typeface="Meiryo UI" panose="020B0604030504040204" pitchFamily="50" charset="-128"/>
                <a:ea typeface="Meiryo UI" panose="020B0604030504040204" pitchFamily="50" charset="-128"/>
              </a:rPr>
              <a:t>内容に変更がある場合は、</a:t>
            </a:r>
            <a:r>
              <a:rPr kumimoji="1" lang="en-US" altLang="ja-JP" sz="900" u="sng" dirty="0">
                <a:solidFill>
                  <a:schemeClr val="tx1"/>
                </a:solidFill>
                <a:latin typeface="Meiryo UI" panose="020B0604030504040204" pitchFamily="50" charset="-128"/>
                <a:ea typeface="Meiryo UI" panose="020B0604030504040204" pitchFamily="50" charset="-128"/>
              </a:rPr>
              <a:t>G</a:t>
            </a:r>
            <a:r>
              <a:rPr kumimoji="1" lang="ja-JP" altLang="en-US" sz="900" u="sng" dirty="0">
                <a:solidFill>
                  <a:schemeClr val="tx1"/>
                </a:solidFill>
                <a:latin typeface="Meiryo UI" panose="020B0604030504040204" pitchFamily="50" charset="-128"/>
                <a:ea typeface="Meiryo UI" panose="020B0604030504040204" pitchFamily="50" charset="-128"/>
              </a:rPr>
              <a:t>ビジネス</a:t>
            </a:r>
            <a:r>
              <a:rPr kumimoji="1" lang="en-US" altLang="ja-JP" sz="900" u="sng" dirty="0">
                <a:solidFill>
                  <a:schemeClr val="tx1"/>
                </a:solidFill>
                <a:latin typeface="Meiryo UI" panose="020B0604030504040204" pitchFamily="50" charset="-128"/>
                <a:ea typeface="Meiryo UI" panose="020B0604030504040204" pitchFamily="50" charset="-128"/>
              </a:rPr>
              <a:t>ID</a:t>
            </a:r>
            <a:r>
              <a:rPr kumimoji="1" lang="ja-JP" altLang="en-US" sz="900" u="sng" dirty="0">
                <a:solidFill>
                  <a:schemeClr val="tx1"/>
                </a:solidFill>
                <a:latin typeface="Meiryo UI" panose="020B0604030504040204" pitchFamily="50" charset="-128"/>
                <a:ea typeface="Meiryo UI" panose="020B0604030504040204" pitchFamily="50" charset="-128"/>
              </a:rPr>
              <a:t>の申請サイトから情報の変更</a:t>
            </a:r>
            <a:r>
              <a:rPr kumimoji="1" lang="ja-JP" altLang="en-US" sz="900" dirty="0">
                <a:solidFill>
                  <a:schemeClr val="tx1"/>
                </a:solidFill>
                <a:latin typeface="Meiryo UI" panose="020B0604030504040204" pitchFamily="50" charset="-128"/>
                <a:ea typeface="Meiryo UI" panose="020B0604030504040204" pitchFamily="50" charset="-128"/>
              </a:rPr>
              <a:t>してください。</a:t>
            </a:r>
          </a:p>
        </p:txBody>
      </p:sp>
      <p:sp>
        <p:nvSpPr>
          <p:cNvPr id="36" name="正方形/長方形 35">
            <a:extLst>
              <a:ext uri="{FF2B5EF4-FFF2-40B4-BE49-F238E27FC236}">
                <a16:creationId xmlns:a16="http://schemas.microsoft.com/office/drawing/2014/main" id="{8A6FC581-61D0-47DD-9CAF-A29B8E14F3CA}"/>
              </a:ext>
            </a:extLst>
          </p:cNvPr>
          <p:cNvSpPr/>
          <p:nvPr/>
        </p:nvSpPr>
        <p:spPr>
          <a:xfrm>
            <a:off x="463502" y="3314925"/>
            <a:ext cx="3058632" cy="408349"/>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algn="ctr"/>
            <a:endParaRPr kumimoji="1" lang="ja-JP" altLang="en-US"/>
          </a:p>
        </p:txBody>
      </p:sp>
      <p:sp>
        <p:nvSpPr>
          <p:cNvPr id="21" name="コンテンツ プレースホルダー 5">
            <a:extLst>
              <a:ext uri="{FF2B5EF4-FFF2-40B4-BE49-F238E27FC236}">
                <a16:creationId xmlns:a16="http://schemas.microsoft.com/office/drawing/2014/main" id="{142B72BA-9779-FD4B-A007-D3EC514BB93A}"/>
              </a:ext>
            </a:extLst>
          </p:cNvPr>
          <p:cNvSpPr>
            <a:spLocks noGrp="1"/>
          </p:cNvSpPr>
          <p:nvPr>
            <p:ph idx="1"/>
          </p:nvPr>
        </p:nvSpPr>
        <p:spPr>
          <a:xfrm>
            <a:off x="1311965" y="905356"/>
            <a:ext cx="5446975" cy="263139"/>
          </a:xfrm>
        </p:spPr>
        <p:txBody>
          <a:bodyPr/>
          <a:lstStyle/>
          <a:p>
            <a:r>
              <a:rPr lang="ja-JP" altLang="en-US" dirty="0">
                <a:latin typeface="メイリオ" panose="020B0604030504040204" pitchFamily="50" charset="-128"/>
                <a:ea typeface="メイリオ" panose="020B0604030504040204" pitchFamily="50" charset="-128"/>
              </a:rPr>
              <a:t>申請フォームに沿って必要情報を入力</a:t>
            </a:r>
            <a:r>
              <a:rPr lang="ja-JP" altLang="en-US">
                <a:latin typeface="メイリオ" panose="020B0604030504040204" pitchFamily="50" charset="-128"/>
                <a:ea typeface="メイリオ" panose="020B0604030504040204" pitchFamily="50" charset="-128"/>
              </a:rPr>
              <a:t>します。</a:t>
            </a:r>
            <a:endParaRPr kumimoji="1" lang="ja-JP" altLang="en-US" dirty="0"/>
          </a:p>
        </p:txBody>
      </p:sp>
      <p:sp>
        <p:nvSpPr>
          <p:cNvPr id="22" name="四角形: 角を丸くする 4">
            <a:extLst>
              <a:ext uri="{FF2B5EF4-FFF2-40B4-BE49-F238E27FC236}">
                <a16:creationId xmlns:a16="http://schemas.microsoft.com/office/drawing/2014/main" id="{D34CB209-F03C-3E46-8147-4D5797BD31F6}"/>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FFD26E41-557A-AA4B-86A6-03927E9432C0}"/>
              </a:ext>
            </a:extLst>
          </p:cNvPr>
          <p:cNvSpPr/>
          <p:nvPr/>
        </p:nvSpPr>
        <p:spPr>
          <a:xfrm>
            <a:off x="101546" y="1462541"/>
            <a:ext cx="3429000" cy="276999"/>
          </a:xfrm>
          <a:prstGeom prst="rect">
            <a:avLst/>
          </a:prstGeom>
        </p:spPr>
        <p:txBody>
          <a:bodyPr>
            <a:spAutoFit/>
          </a:bodyPr>
          <a:lstStyle/>
          <a:p>
            <a:pPr marL="177800">
              <a:lnSpc>
                <a:spcPct val="100000"/>
              </a:lnSpc>
              <a:spcBef>
                <a:spcPts val="0"/>
              </a:spcBef>
            </a:pPr>
            <a:r>
              <a:rPr lang="ja-JP" altLang="en-US" sz="1200" b="1" u="sng">
                <a:latin typeface="メイリオ" panose="020B0604030504040204" pitchFamily="50" charset="-128"/>
                <a:ea typeface="メイリオ" panose="020B0604030504040204" pitchFamily="50" charset="-128"/>
              </a:rPr>
              <a:t>代表者・会社概要</a:t>
            </a:r>
            <a:endParaRPr lang="en-US" altLang="ja-JP" sz="1200" b="1" u="sng" dirty="0">
              <a:latin typeface="メイリオ" panose="020B0604030504040204" pitchFamily="50" charset="-128"/>
              <a:ea typeface="メイリオ" panose="020B0604030504040204" pitchFamily="50" charset="-128"/>
            </a:endParaRPr>
          </a:p>
        </p:txBody>
      </p:sp>
      <p:sp>
        <p:nvSpPr>
          <p:cNvPr id="19" name="四角形: 角を丸くする 25">
            <a:extLst>
              <a:ext uri="{FF2B5EF4-FFF2-40B4-BE49-F238E27FC236}">
                <a16:creationId xmlns:a16="http://schemas.microsoft.com/office/drawing/2014/main" id="{0ED68DE0-CCE9-4957-BE78-54DEC22C085D}"/>
              </a:ext>
            </a:extLst>
          </p:cNvPr>
          <p:cNvSpPr/>
          <p:nvPr/>
        </p:nvSpPr>
        <p:spPr>
          <a:xfrm>
            <a:off x="4453413" y="4758400"/>
            <a:ext cx="2127352" cy="3322969"/>
          </a:xfrm>
          <a:prstGeom prst="roundRect">
            <a:avLst>
              <a:gd name="adj" fmla="val 97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代表者役職</a:t>
            </a:r>
            <a:r>
              <a:rPr kumimoji="1" lang="ja-JP" altLang="en-US" sz="900" dirty="0">
                <a:solidFill>
                  <a:schemeClr val="tx1"/>
                </a:solidFill>
                <a:latin typeface="Meiryo UI" panose="020B0604030504040204" pitchFamily="50" charset="-128"/>
                <a:ea typeface="Meiryo UI" panose="020B0604030504040204" pitchFamily="50" charset="-128"/>
              </a:rPr>
              <a:t>：代表者の方の役職名を記載してください。個人事業主の場合「代表」などの肩書を記載してください。</a:t>
            </a:r>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申請者の営む主な事業</a:t>
            </a:r>
            <a:r>
              <a:rPr kumimoji="1" lang="ja-JP" altLang="en-US" sz="900" dirty="0">
                <a:solidFill>
                  <a:schemeClr val="tx1"/>
                </a:solidFill>
                <a:latin typeface="Meiryo UI" panose="020B0604030504040204" pitchFamily="50" charset="-128"/>
                <a:ea typeface="Meiryo UI" panose="020B0604030504040204" pitchFamily="50" charset="-128"/>
              </a:rPr>
              <a:t>：申請者の営む主な事業を簡潔に記載してください。</a:t>
            </a:r>
            <a:endParaRPr kumimoji="1" lang="en-US" altLang="ja-JP" sz="900" dirty="0">
              <a:solidFill>
                <a:schemeClr val="tx1"/>
              </a:solidFill>
              <a:latin typeface="Meiryo UI" panose="020B0604030504040204" pitchFamily="50" charset="-128"/>
              <a:ea typeface="Meiryo UI" panose="020B0604030504040204" pitchFamily="50" charset="-128"/>
            </a:endParaRPr>
          </a:p>
          <a:p>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事業規模</a:t>
            </a:r>
            <a:r>
              <a:rPr kumimoji="1" lang="ja-JP" altLang="en-US" sz="900" dirty="0">
                <a:solidFill>
                  <a:schemeClr val="tx1"/>
                </a:solidFill>
                <a:latin typeface="Meiryo UI" panose="020B0604030504040204" pitchFamily="50" charset="-128"/>
                <a:ea typeface="Meiryo UI" panose="020B0604030504040204" pitchFamily="50" charset="-128"/>
              </a:rPr>
              <a:t>：中小企業基本法等に基づく定義のいずれに該当するかをチェックします。公募要領の記載を確認いただき、自身の該当を確認してください。</a:t>
            </a:r>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従業員数</a:t>
            </a:r>
            <a:r>
              <a:rPr kumimoji="1" lang="ja-JP" altLang="en-US" sz="900" dirty="0">
                <a:solidFill>
                  <a:schemeClr val="tx1"/>
                </a:solidFill>
                <a:latin typeface="Meiryo UI" panose="020B0604030504040204" pitchFamily="50" charset="-128"/>
                <a:ea typeface="Meiryo UI" panose="020B0604030504040204" pitchFamily="50" charset="-128"/>
              </a:rPr>
              <a:t>：申請年度当初時点における従業員数を記載してください。</a:t>
            </a:r>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業種</a:t>
            </a:r>
            <a:r>
              <a:rPr kumimoji="1" lang="ja-JP" altLang="en-US" sz="900" dirty="0">
                <a:solidFill>
                  <a:schemeClr val="tx1"/>
                </a:solidFill>
                <a:latin typeface="Meiryo UI" panose="020B0604030504040204" pitchFamily="50" charset="-128"/>
                <a:ea typeface="Meiryo UI" panose="020B0604030504040204" pitchFamily="50" charset="-128"/>
              </a:rPr>
              <a:t>：申請者の営む事業の業種を選択してください。複数選択も可能です。</a:t>
            </a:r>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資本金</a:t>
            </a:r>
            <a:r>
              <a:rPr kumimoji="1" lang="ja-JP" altLang="en-US" sz="900" dirty="0">
                <a:solidFill>
                  <a:schemeClr val="tx1"/>
                </a:solidFill>
                <a:latin typeface="Meiryo UI" panose="020B0604030504040204" pitchFamily="50" charset="-128"/>
                <a:ea typeface="Meiryo UI" panose="020B0604030504040204" pitchFamily="50" charset="-128"/>
              </a:rPr>
              <a:t>：資本金を記載してください。個人事業主の場合は元入金を記載してください。資本金に該当する金額が無い場合は</a:t>
            </a:r>
            <a:r>
              <a:rPr kumimoji="1" lang="en-US" altLang="ja-JP" sz="900" dirty="0">
                <a:solidFill>
                  <a:schemeClr val="tx1"/>
                </a:solidFill>
                <a:latin typeface="Meiryo UI" panose="020B0604030504040204" pitchFamily="50" charset="-128"/>
                <a:ea typeface="Meiryo UI" panose="020B0604030504040204" pitchFamily="50" charset="-128"/>
              </a:rPr>
              <a:t>0</a:t>
            </a:r>
            <a:r>
              <a:rPr kumimoji="1" lang="ja-JP" altLang="en-US" sz="900" dirty="0">
                <a:solidFill>
                  <a:schemeClr val="tx1"/>
                </a:solidFill>
                <a:latin typeface="Meiryo UI" panose="020B0604030504040204" pitchFamily="50" charset="-128"/>
                <a:ea typeface="Meiryo UI" panose="020B0604030504040204" pitchFamily="50" charset="-128"/>
              </a:rPr>
              <a:t>を入力してください。</a:t>
            </a:r>
          </a:p>
        </p:txBody>
      </p:sp>
      <p:sp>
        <p:nvSpPr>
          <p:cNvPr id="20" name="角丸四角形 19"/>
          <p:cNvSpPr/>
          <p:nvPr/>
        </p:nvSpPr>
        <p:spPr>
          <a:xfrm>
            <a:off x="1773815" y="1351122"/>
            <a:ext cx="4806950" cy="38599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各項目に所定の事項を入力してください。</a:t>
            </a:r>
            <a:endParaRPr kumimoji="1" lang="ja-JP" altLang="en-US" sz="1400" b="1" dirty="0"/>
          </a:p>
        </p:txBody>
      </p:sp>
    </p:spTree>
    <p:extLst>
      <p:ext uri="{BB962C8B-B14F-4D97-AF65-F5344CB8AC3E}">
        <p14:creationId xmlns:p14="http://schemas.microsoft.com/office/powerpoint/2010/main" val="736325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AEE367E-3C43-0945-979F-8CFCEC003702}"/>
              </a:ext>
            </a:extLst>
          </p:cNvPr>
          <p:cNvSpPr>
            <a:spLocks noGrp="1"/>
          </p:cNvSpPr>
          <p:nvPr>
            <p:ph type="title"/>
          </p:nvPr>
        </p:nvSpPr>
        <p:spPr>
          <a:xfrm>
            <a:off x="228600" y="333915"/>
            <a:ext cx="6438900" cy="456314"/>
          </a:xfrm>
        </p:spPr>
        <p:txBody>
          <a:bodyPr/>
          <a:lstStyle/>
          <a:p>
            <a:r>
              <a:rPr lang="en-US" altLang="ja-JP" dirty="0"/>
              <a:t>3-2.</a:t>
            </a:r>
            <a:r>
              <a:rPr lang="ja-JP" altLang="en-US"/>
              <a:t>公募申請</a:t>
            </a:r>
            <a:r>
              <a:rPr lang="en-US" altLang="ja-JP" dirty="0">
                <a:latin typeface="Meiryo UI" panose="020B0604030504040204" pitchFamily="34" charset="-128"/>
                <a:ea typeface="Meiryo UI" panose="020B0604030504040204" pitchFamily="34" charset="-128"/>
              </a:rPr>
              <a:t>- </a:t>
            </a:r>
            <a:r>
              <a:rPr lang="ja-JP" altLang="en-US">
                <a:latin typeface="Meiryo UI" panose="020B0604030504040204" pitchFamily="34" charset="-128"/>
                <a:ea typeface="Meiryo UI" panose="020B0604030504040204" pitchFamily="34" charset="-128"/>
              </a:rPr>
              <a:t>連絡先</a:t>
            </a:r>
            <a:r>
              <a:rPr lang="en-US" altLang="ja-JP" dirty="0">
                <a:latin typeface="Meiryo UI" panose="020B0604030504040204" pitchFamily="34" charset="-128"/>
                <a:ea typeface="Meiryo UI" panose="020B0604030504040204" pitchFamily="34" charset="-128"/>
              </a:rPr>
              <a:t> -</a:t>
            </a:r>
            <a:endParaRPr kumimoji="1" lang="ja-JP" altLang="en-US" dirty="0"/>
          </a:p>
        </p:txBody>
      </p:sp>
      <p:sp>
        <p:nvSpPr>
          <p:cNvPr id="15" name="コンテンツ プレースホルダー 5">
            <a:extLst>
              <a:ext uri="{FF2B5EF4-FFF2-40B4-BE49-F238E27FC236}">
                <a16:creationId xmlns:a16="http://schemas.microsoft.com/office/drawing/2014/main" id="{B814250F-AD4A-074B-BA65-68A2DFFF8CD0}"/>
              </a:ext>
            </a:extLst>
          </p:cNvPr>
          <p:cNvSpPr>
            <a:spLocks noGrp="1"/>
          </p:cNvSpPr>
          <p:nvPr>
            <p:ph idx="1"/>
          </p:nvPr>
        </p:nvSpPr>
        <p:spPr>
          <a:xfrm>
            <a:off x="1311965" y="905356"/>
            <a:ext cx="5446975" cy="263139"/>
          </a:xfrm>
        </p:spPr>
        <p:txBody>
          <a:bodyPr/>
          <a:lstStyle/>
          <a:p>
            <a:r>
              <a:rPr lang="ja-JP" altLang="en-US" dirty="0">
                <a:latin typeface="メイリオ" panose="020B0604030504040204" pitchFamily="50" charset="-128"/>
                <a:ea typeface="メイリオ" panose="020B0604030504040204" pitchFamily="50" charset="-128"/>
              </a:rPr>
              <a:t>申請フォームに沿って必要情報を入力</a:t>
            </a:r>
            <a:r>
              <a:rPr lang="ja-JP" altLang="en-US">
                <a:latin typeface="メイリオ" panose="020B0604030504040204" pitchFamily="50" charset="-128"/>
                <a:ea typeface="メイリオ" panose="020B0604030504040204" pitchFamily="50" charset="-128"/>
              </a:rPr>
              <a:t>します。</a:t>
            </a:r>
            <a:endParaRPr kumimoji="1" lang="ja-JP" altLang="en-US" dirty="0"/>
          </a:p>
        </p:txBody>
      </p:sp>
      <p:sp>
        <p:nvSpPr>
          <p:cNvPr id="17" name="四角形: 角を丸くする 4">
            <a:extLst>
              <a:ext uri="{FF2B5EF4-FFF2-40B4-BE49-F238E27FC236}">
                <a16:creationId xmlns:a16="http://schemas.microsoft.com/office/drawing/2014/main" id="{B5732058-198C-014D-A3A0-8007A3733CBF}"/>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543C4C6C-D45E-524D-92F6-E6064507DB2E}"/>
              </a:ext>
            </a:extLst>
          </p:cNvPr>
          <p:cNvSpPr/>
          <p:nvPr/>
        </p:nvSpPr>
        <p:spPr>
          <a:xfrm>
            <a:off x="101546" y="1462541"/>
            <a:ext cx="3429000" cy="276999"/>
          </a:xfrm>
          <a:prstGeom prst="rect">
            <a:avLst/>
          </a:prstGeom>
        </p:spPr>
        <p:txBody>
          <a:bodyPr>
            <a:spAutoFit/>
          </a:bodyPr>
          <a:lstStyle/>
          <a:p>
            <a:pPr marL="177800">
              <a:lnSpc>
                <a:spcPct val="100000"/>
              </a:lnSpc>
              <a:spcBef>
                <a:spcPts val="0"/>
              </a:spcBef>
            </a:pPr>
            <a:r>
              <a:rPr lang="ja-JP" altLang="en-US" sz="1200" b="1" u="sng">
                <a:latin typeface="メイリオ" panose="020B0604030504040204" pitchFamily="50" charset="-128"/>
                <a:ea typeface="メイリオ" panose="020B0604030504040204" pitchFamily="50" charset="-128"/>
              </a:rPr>
              <a:t>連絡先</a:t>
            </a:r>
            <a:endParaRPr lang="en-US" altLang="ja-JP" sz="1200" b="1" u="sng" dirty="0">
              <a:latin typeface="メイリオ" panose="020B0604030504040204" pitchFamily="50" charset="-128"/>
              <a:ea typeface="メイリオ" panose="020B0604030504040204" pitchFamily="50" charset="-128"/>
            </a:endParaRPr>
          </a:p>
        </p:txBody>
      </p:sp>
      <p:pic>
        <p:nvPicPr>
          <p:cNvPr id="19" name="図 18">
            <a:extLst>
              <a:ext uri="{FF2B5EF4-FFF2-40B4-BE49-F238E27FC236}">
                <a16:creationId xmlns:a16="http://schemas.microsoft.com/office/drawing/2014/main" id="{141D7C90-0CAA-0640-AD6E-7DDEDC216B4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50595" y="2216754"/>
            <a:ext cx="4496571" cy="5472491"/>
          </a:xfrm>
          <a:prstGeom prst="rect">
            <a:avLst/>
          </a:prstGeom>
          <a:ln>
            <a:solidFill>
              <a:schemeClr val="tx1"/>
            </a:solidFill>
          </a:ln>
        </p:spPr>
      </p:pic>
      <p:sp>
        <p:nvSpPr>
          <p:cNvPr id="21" name="四角形: 角を丸くする 25">
            <a:extLst>
              <a:ext uri="{FF2B5EF4-FFF2-40B4-BE49-F238E27FC236}">
                <a16:creationId xmlns:a16="http://schemas.microsoft.com/office/drawing/2014/main" id="{1DBED04C-5CAB-AE4D-986C-D2EDE1706292}"/>
              </a:ext>
            </a:extLst>
          </p:cNvPr>
          <p:cNvSpPr/>
          <p:nvPr/>
        </p:nvSpPr>
        <p:spPr>
          <a:xfrm>
            <a:off x="5124450" y="4479194"/>
            <a:ext cx="1543050" cy="947612"/>
          </a:xfrm>
          <a:prstGeom prst="roundRect">
            <a:avLst>
              <a:gd name="adj" fmla="val 18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G</a:t>
            </a:r>
            <a:r>
              <a:rPr kumimoji="1"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ビジネス</a:t>
            </a:r>
            <a:r>
              <a:rPr kumimoji="1"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ID</a:t>
            </a:r>
            <a:r>
              <a:rPr kumimoji="1"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で管理していない項目のため、設定が必要です。</a:t>
            </a:r>
          </a:p>
        </p:txBody>
      </p:sp>
      <p:cxnSp>
        <p:nvCxnSpPr>
          <p:cNvPr id="22" name="直線コネクタ 25">
            <a:extLst>
              <a:ext uri="{FF2B5EF4-FFF2-40B4-BE49-F238E27FC236}">
                <a16:creationId xmlns:a16="http://schemas.microsoft.com/office/drawing/2014/main" id="{BD27AEFB-59E5-3545-BE99-80D59E74A9F6}"/>
              </a:ext>
            </a:extLst>
          </p:cNvPr>
          <p:cNvCxnSpPr>
            <a:cxnSpLocks/>
          </p:cNvCxnSpPr>
          <p:nvPr/>
        </p:nvCxnSpPr>
        <p:spPr>
          <a:xfrm rot="10800000" flipV="1">
            <a:off x="4437103" y="4971365"/>
            <a:ext cx="687351" cy="394234"/>
          </a:xfrm>
          <a:prstGeom prst="bentConnector3">
            <a:avLst>
              <a:gd name="adj1" fmla="val 22285"/>
            </a:avLst>
          </a:prstGeom>
          <a:ln>
            <a:solidFill>
              <a:srgbClr val="FF0000"/>
            </a:solidFill>
            <a:prstDash val="dash"/>
            <a:headEnd type="none"/>
            <a:tailEnd type="arrow"/>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400A8DFF-0245-6E44-883C-C77B49ED829A}"/>
              </a:ext>
            </a:extLst>
          </p:cNvPr>
          <p:cNvCxnSpPr>
            <a:cxnSpLocks/>
          </p:cNvCxnSpPr>
          <p:nvPr/>
        </p:nvCxnSpPr>
        <p:spPr>
          <a:xfrm flipH="1">
            <a:off x="4678878" y="3194296"/>
            <a:ext cx="445573" cy="498930"/>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cxnSp>
        <p:nvCxnSpPr>
          <p:cNvPr id="28" name="直線コネクタ 49">
            <a:extLst>
              <a:ext uri="{FF2B5EF4-FFF2-40B4-BE49-F238E27FC236}">
                <a16:creationId xmlns:a16="http://schemas.microsoft.com/office/drawing/2014/main" id="{3EE84D80-B328-D342-98EE-0E54587C6E73}"/>
              </a:ext>
            </a:extLst>
          </p:cNvPr>
          <p:cNvCxnSpPr>
            <a:cxnSpLocks/>
            <a:stCxn id="21" idx="1"/>
          </p:cNvCxnSpPr>
          <p:nvPr/>
        </p:nvCxnSpPr>
        <p:spPr>
          <a:xfrm rot="10800000" flipV="1">
            <a:off x="4406112" y="4953000"/>
            <a:ext cx="718339" cy="1602160"/>
          </a:xfrm>
          <a:prstGeom prst="bentConnector3">
            <a:avLst>
              <a:gd name="adj1" fmla="val 21713"/>
            </a:avLst>
          </a:prstGeom>
          <a:ln>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9" name="右大かっこ 28">
            <a:extLst>
              <a:ext uri="{FF2B5EF4-FFF2-40B4-BE49-F238E27FC236}">
                <a16:creationId xmlns:a16="http://schemas.microsoft.com/office/drawing/2014/main" id="{6B7D9C78-AED4-BD42-8052-320A278DEA09}"/>
              </a:ext>
            </a:extLst>
          </p:cNvPr>
          <p:cNvSpPr/>
          <p:nvPr/>
        </p:nvSpPr>
        <p:spPr>
          <a:xfrm>
            <a:off x="4555819" y="2646545"/>
            <a:ext cx="125474" cy="4584347"/>
          </a:xfrm>
          <a:prstGeom prst="rightBracket">
            <a:avLst>
              <a:gd name="adj" fmla="val 94444"/>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34" charset="-128"/>
              <a:cs typeface="+mn-cs"/>
            </a:endParaRPr>
          </a:p>
        </p:txBody>
      </p:sp>
      <p:sp>
        <p:nvSpPr>
          <p:cNvPr id="30" name="テキスト ボックス 29">
            <a:extLst>
              <a:ext uri="{FF2B5EF4-FFF2-40B4-BE49-F238E27FC236}">
                <a16:creationId xmlns:a16="http://schemas.microsoft.com/office/drawing/2014/main" id="{AC19858E-CFAF-3F42-A69A-3E514D548608}"/>
              </a:ext>
            </a:extLst>
          </p:cNvPr>
          <p:cNvSpPr txBox="1"/>
          <p:nvPr/>
        </p:nvSpPr>
        <p:spPr>
          <a:xfrm>
            <a:off x="4252371" y="5180933"/>
            <a:ext cx="184731" cy="369332"/>
          </a:xfrm>
          <a:prstGeom prst="rect">
            <a:avLst/>
          </a:prstGeom>
          <a:noFill/>
        </p:spPr>
        <p:txBody>
          <a:bodyPr wrap="none" rtlCol="0">
            <a:spAutoFit/>
          </a:bodyPr>
          <a:lstStyle/>
          <a:p>
            <a:endParaRPr kumimoji="1" lang="ja-JP" altLang="en-US"/>
          </a:p>
        </p:txBody>
      </p:sp>
      <p:sp>
        <p:nvSpPr>
          <p:cNvPr id="25" name="四角形: 角を丸くする 25">
            <a:extLst>
              <a:ext uri="{FF2B5EF4-FFF2-40B4-BE49-F238E27FC236}">
                <a16:creationId xmlns:a16="http://schemas.microsoft.com/office/drawing/2014/main" id="{396CB9ED-80AE-4B36-B528-AD6453009A3D}"/>
              </a:ext>
            </a:extLst>
          </p:cNvPr>
          <p:cNvSpPr/>
          <p:nvPr/>
        </p:nvSpPr>
        <p:spPr>
          <a:xfrm>
            <a:off x="5124450" y="1854200"/>
            <a:ext cx="1543050" cy="2367841"/>
          </a:xfrm>
          <a:prstGeom prst="roundRect">
            <a:avLst>
              <a:gd name="adj" fmla="val 1502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dirty="0">
                <a:solidFill>
                  <a:prstClr val="black"/>
                </a:solidFill>
                <a:latin typeface="Meiryo UI" panose="020B0604030504040204" pitchFamily="50" charset="-128"/>
                <a:ea typeface="Meiryo UI" panose="020B0604030504040204" pitchFamily="50" charset="-128"/>
              </a:rPr>
              <a:t>不明点や修正箇所が生じた場合など、事務局からの連絡が、ここで登録いただいた宛先に届くことがございます。</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G</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ビジネス</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ID</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の登録情報が表示されますので、</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G</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ビジネス</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ID</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の登録情報と本補助金のご担当者が異なる場合は、</a:t>
            </a:r>
            <a:r>
              <a:rPr kumimoji="1" lang="ja-JP" altLang="en-US" sz="100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本補助金ご担当者へ内容を変更</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してください。</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20" name="角丸四角形 19"/>
          <p:cNvSpPr/>
          <p:nvPr/>
        </p:nvSpPr>
        <p:spPr>
          <a:xfrm>
            <a:off x="1342162" y="1376501"/>
            <a:ext cx="4806950" cy="38599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各項目に所定の事項を入力してください。</a:t>
            </a:r>
            <a:endParaRPr kumimoji="1" lang="ja-JP" altLang="en-US" sz="1400" b="1" dirty="0"/>
          </a:p>
        </p:txBody>
      </p:sp>
    </p:spTree>
    <p:extLst>
      <p:ext uri="{BB962C8B-B14F-4D97-AF65-F5344CB8AC3E}">
        <p14:creationId xmlns:p14="http://schemas.microsoft.com/office/powerpoint/2010/main" val="3648578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4B551C8E-890E-4844-B378-E4AC12272B71}"/>
              </a:ext>
            </a:extLst>
          </p:cNvPr>
          <p:cNvSpPr>
            <a:spLocks noGrp="1"/>
          </p:cNvSpPr>
          <p:nvPr>
            <p:ph type="title"/>
          </p:nvPr>
        </p:nvSpPr>
        <p:spPr/>
        <p:txBody>
          <a:bodyPr/>
          <a:lstStyle/>
          <a:p>
            <a:r>
              <a:rPr lang="en-US" altLang="ja-JP" dirty="0"/>
              <a:t>3-2.</a:t>
            </a:r>
            <a:r>
              <a:rPr lang="ja-JP" altLang="en-US"/>
              <a:t>公募申請</a:t>
            </a:r>
            <a:r>
              <a:rPr lang="en-US" altLang="ja-JP" dirty="0">
                <a:latin typeface="Meiryo UI" panose="020B0604030504040204" pitchFamily="34" charset="-128"/>
                <a:ea typeface="Meiryo UI" panose="020B0604030504040204" pitchFamily="34" charset="-128"/>
              </a:rPr>
              <a:t>- </a:t>
            </a:r>
            <a:r>
              <a:rPr lang="ja-JP" altLang="en-US">
                <a:latin typeface="Meiryo UI" panose="020B0604030504040204" pitchFamily="34" charset="-128"/>
                <a:ea typeface="Meiryo UI" panose="020B0604030504040204" pitchFamily="34" charset="-128"/>
              </a:rPr>
              <a:t>財務情報</a:t>
            </a:r>
            <a:r>
              <a:rPr lang="en-US" altLang="ja-JP" dirty="0">
                <a:latin typeface="Meiryo UI" panose="020B0604030504040204" pitchFamily="34" charset="-128"/>
                <a:ea typeface="Meiryo UI" panose="020B0604030504040204" pitchFamily="34" charset="-128"/>
              </a:rPr>
              <a:t> -</a:t>
            </a:r>
            <a:endParaRPr kumimoji="1" lang="ja-JP" altLang="en-US" dirty="0"/>
          </a:p>
        </p:txBody>
      </p:sp>
      <p:pic>
        <p:nvPicPr>
          <p:cNvPr id="45" name="コンテンツ プレースホルダー 9">
            <a:extLst>
              <a:ext uri="{FF2B5EF4-FFF2-40B4-BE49-F238E27FC236}">
                <a16:creationId xmlns:a16="http://schemas.microsoft.com/office/drawing/2014/main" id="{F5142E4C-8927-714E-8751-B0170FE14E3E}"/>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77056" y="2488281"/>
            <a:ext cx="2781943" cy="3706795"/>
          </a:xfrm>
          <a:prstGeom prst="rect">
            <a:avLst/>
          </a:prstGeom>
          <a:ln>
            <a:solidFill>
              <a:schemeClr val="tx1"/>
            </a:solidFill>
          </a:ln>
        </p:spPr>
      </p:pic>
      <p:sp>
        <p:nvSpPr>
          <p:cNvPr id="46" name="正方形/長方形 45">
            <a:extLst>
              <a:ext uri="{FF2B5EF4-FFF2-40B4-BE49-F238E27FC236}">
                <a16:creationId xmlns:a16="http://schemas.microsoft.com/office/drawing/2014/main" id="{974F75CB-8176-8C44-91EF-DE06A60FA8DC}"/>
              </a:ext>
            </a:extLst>
          </p:cNvPr>
          <p:cNvSpPr/>
          <p:nvPr/>
        </p:nvSpPr>
        <p:spPr>
          <a:xfrm flipV="1">
            <a:off x="1359515" y="2803962"/>
            <a:ext cx="1016000" cy="297121"/>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48" name="四角形: 角を丸くする 25">
            <a:extLst>
              <a:ext uri="{FF2B5EF4-FFF2-40B4-BE49-F238E27FC236}">
                <a16:creationId xmlns:a16="http://schemas.microsoft.com/office/drawing/2014/main" id="{11FCAB3A-4D70-3146-8D2F-1A3D9FCA8928}"/>
              </a:ext>
            </a:extLst>
          </p:cNvPr>
          <p:cNvSpPr/>
          <p:nvPr/>
        </p:nvSpPr>
        <p:spPr>
          <a:xfrm>
            <a:off x="4718376" y="4178587"/>
            <a:ext cx="1543050" cy="76473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最新の年度の貸借対照表及び損益計算書から転記してください。</a:t>
            </a:r>
          </a:p>
        </p:txBody>
      </p:sp>
      <p:cxnSp>
        <p:nvCxnSpPr>
          <p:cNvPr id="49" name="直線コネクタ 48">
            <a:extLst>
              <a:ext uri="{FF2B5EF4-FFF2-40B4-BE49-F238E27FC236}">
                <a16:creationId xmlns:a16="http://schemas.microsoft.com/office/drawing/2014/main" id="{5F4B92F6-66CB-8648-8241-96EAC83DFC15}"/>
              </a:ext>
            </a:extLst>
          </p:cNvPr>
          <p:cNvCxnSpPr>
            <a:cxnSpLocks/>
            <a:stCxn id="48" idx="1"/>
            <a:endCxn id="51" idx="3"/>
          </p:cNvCxnSpPr>
          <p:nvPr/>
        </p:nvCxnSpPr>
        <p:spPr>
          <a:xfrm flipH="1" flipV="1">
            <a:off x="2375515" y="3930036"/>
            <a:ext cx="2342861" cy="630917"/>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51" name="正方形/長方形 50">
            <a:extLst>
              <a:ext uri="{FF2B5EF4-FFF2-40B4-BE49-F238E27FC236}">
                <a16:creationId xmlns:a16="http://schemas.microsoft.com/office/drawing/2014/main" id="{17CA12F9-2D6E-2A4A-A13D-BC2BEA39849B}"/>
              </a:ext>
            </a:extLst>
          </p:cNvPr>
          <p:cNvSpPr/>
          <p:nvPr/>
        </p:nvSpPr>
        <p:spPr>
          <a:xfrm>
            <a:off x="1359515" y="3172078"/>
            <a:ext cx="1016000" cy="1515916"/>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79" name="四角形: 角を丸くする 25">
            <a:extLst>
              <a:ext uri="{FF2B5EF4-FFF2-40B4-BE49-F238E27FC236}">
                <a16:creationId xmlns:a16="http://schemas.microsoft.com/office/drawing/2014/main" id="{13B6787A-3AB7-1948-86C4-E12C3D683414}"/>
              </a:ext>
            </a:extLst>
          </p:cNvPr>
          <p:cNvSpPr/>
          <p:nvPr/>
        </p:nvSpPr>
        <p:spPr>
          <a:xfrm>
            <a:off x="4718376" y="2650181"/>
            <a:ext cx="1543050" cy="95632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入力対象の財務情報の決算年月日を入力してください。</a:t>
            </a:r>
          </a:p>
        </p:txBody>
      </p:sp>
      <p:cxnSp>
        <p:nvCxnSpPr>
          <p:cNvPr id="80" name="直線コネクタ 79">
            <a:extLst>
              <a:ext uri="{FF2B5EF4-FFF2-40B4-BE49-F238E27FC236}">
                <a16:creationId xmlns:a16="http://schemas.microsoft.com/office/drawing/2014/main" id="{21208496-07D1-1D47-B4C1-298A965387A4}"/>
              </a:ext>
            </a:extLst>
          </p:cNvPr>
          <p:cNvCxnSpPr>
            <a:cxnSpLocks/>
            <a:stCxn id="79" idx="1"/>
            <a:endCxn id="46" idx="3"/>
          </p:cNvCxnSpPr>
          <p:nvPr/>
        </p:nvCxnSpPr>
        <p:spPr>
          <a:xfrm flipH="1" flipV="1">
            <a:off x="2375515" y="2952522"/>
            <a:ext cx="2342861" cy="175824"/>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81" name="四角形: 角を丸くする 25">
            <a:extLst>
              <a:ext uri="{FF2B5EF4-FFF2-40B4-BE49-F238E27FC236}">
                <a16:creationId xmlns:a16="http://schemas.microsoft.com/office/drawing/2014/main" id="{8ABAE0A0-7AC5-6049-A60F-720CF0F83DCE}"/>
              </a:ext>
            </a:extLst>
          </p:cNvPr>
          <p:cNvSpPr/>
          <p:nvPr/>
        </p:nvSpPr>
        <p:spPr>
          <a:xfrm>
            <a:off x="2775502" y="4943319"/>
            <a:ext cx="1402773" cy="62575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上記項目を入力すると自動で入力されます。操作不要です。</a:t>
            </a:r>
          </a:p>
        </p:txBody>
      </p:sp>
      <p:sp>
        <p:nvSpPr>
          <p:cNvPr id="82" name="右大かっこ 81">
            <a:extLst>
              <a:ext uri="{FF2B5EF4-FFF2-40B4-BE49-F238E27FC236}">
                <a16:creationId xmlns:a16="http://schemas.microsoft.com/office/drawing/2014/main" id="{4AA1B5C7-F5AB-E141-A18A-81B3ED08B75E}"/>
              </a:ext>
            </a:extLst>
          </p:cNvPr>
          <p:cNvSpPr/>
          <p:nvPr/>
        </p:nvSpPr>
        <p:spPr>
          <a:xfrm>
            <a:off x="2584386" y="4787253"/>
            <a:ext cx="120198" cy="820833"/>
          </a:xfrm>
          <a:prstGeom prst="rightBracket">
            <a:avLst>
              <a:gd name="adj" fmla="val 94444"/>
            </a:avLst>
          </a:prstGeom>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34" charset="-128"/>
              <a:cs typeface="+mn-cs"/>
            </a:endParaRPr>
          </a:p>
        </p:txBody>
      </p:sp>
      <p:sp>
        <p:nvSpPr>
          <p:cNvPr id="84" name="四角形: 角を丸くする 25">
            <a:extLst>
              <a:ext uri="{FF2B5EF4-FFF2-40B4-BE49-F238E27FC236}">
                <a16:creationId xmlns:a16="http://schemas.microsoft.com/office/drawing/2014/main" id="{24CB3DC8-B7CE-AC49-BCF1-A6298B1C39D8}"/>
              </a:ext>
            </a:extLst>
          </p:cNvPr>
          <p:cNvSpPr/>
          <p:nvPr/>
        </p:nvSpPr>
        <p:spPr>
          <a:xfrm>
            <a:off x="4718376" y="5415242"/>
            <a:ext cx="1543050" cy="915708"/>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defRPr/>
            </a:pPr>
            <a:r>
              <a:rPr kumimoji="1" lang="ja-JP" altLang="en-US" sz="1000" b="1" dirty="0">
                <a:solidFill>
                  <a:srgbClr val="FF0000"/>
                </a:solidFill>
              </a:rPr>
              <a:t>申請者の「直近一年分の財務諸表」の電子媒体（</a:t>
            </a:r>
            <a:r>
              <a:rPr kumimoji="1" lang="en-US" altLang="ja-JP" sz="1000" b="1" dirty="0">
                <a:solidFill>
                  <a:srgbClr val="FF0000"/>
                </a:solidFill>
              </a:rPr>
              <a:t>PDF</a:t>
            </a:r>
            <a:r>
              <a:rPr kumimoji="1" lang="ja-JP" altLang="en-US" sz="1000" b="1" dirty="0">
                <a:solidFill>
                  <a:srgbClr val="FF0000"/>
                </a:solidFill>
              </a:rPr>
              <a:t>ファイル）を添付してください</a:t>
            </a:r>
            <a:r>
              <a:rPr kumimoji="1" lang="ja-JP" altLang="en-US" sz="1000" b="1" dirty="0" smtClean="0">
                <a:solidFill>
                  <a:srgbClr val="FF0000"/>
                </a:solidFill>
              </a:rPr>
              <a:t>。</a:t>
            </a:r>
            <a:endParaRPr kumimoji="1" lang="ja-JP" altLang="en-US" sz="1050" b="1" dirty="0">
              <a:solidFill>
                <a:srgbClr val="FF0000"/>
              </a:solidFill>
            </a:endParaRPr>
          </a:p>
        </p:txBody>
      </p:sp>
      <p:cxnSp>
        <p:nvCxnSpPr>
          <p:cNvPr id="85" name="直線コネクタ 84">
            <a:extLst>
              <a:ext uri="{FF2B5EF4-FFF2-40B4-BE49-F238E27FC236}">
                <a16:creationId xmlns:a16="http://schemas.microsoft.com/office/drawing/2014/main" id="{E9E5B619-B75F-E249-9B13-9F47D2D10262}"/>
              </a:ext>
            </a:extLst>
          </p:cNvPr>
          <p:cNvCxnSpPr>
            <a:cxnSpLocks/>
            <a:stCxn id="84" idx="1"/>
          </p:cNvCxnSpPr>
          <p:nvPr/>
        </p:nvCxnSpPr>
        <p:spPr>
          <a:xfrm flipH="1" flipV="1">
            <a:off x="2450544" y="5830824"/>
            <a:ext cx="2267832" cy="42272"/>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86" name="コンテンツ プレースホルダー 5">
            <a:extLst>
              <a:ext uri="{FF2B5EF4-FFF2-40B4-BE49-F238E27FC236}">
                <a16:creationId xmlns:a16="http://schemas.microsoft.com/office/drawing/2014/main" id="{4D115756-31B6-424E-A6EA-89BC7DB334D9}"/>
              </a:ext>
            </a:extLst>
          </p:cNvPr>
          <p:cNvSpPr>
            <a:spLocks noGrp="1"/>
          </p:cNvSpPr>
          <p:nvPr>
            <p:ph idx="1"/>
          </p:nvPr>
        </p:nvSpPr>
        <p:spPr>
          <a:xfrm>
            <a:off x="1311965" y="905356"/>
            <a:ext cx="5446975" cy="263139"/>
          </a:xfrm>
        </p:spPr>
        <p:txBody>
          <a:bodyPr/>
          <a:lstStyle/>
          <a:p>
            <a:r>
              <a:rPr lang="ja-JP" altLang="en-US" dirty="0">
                <a:latin typeface="メイリオ" panose="020B0604030504040204" pitchFamily="50" charset="-128"/>
                <a:ea typeface="メイリオ" panose="020B0604030504040204" pitchFamily="50" charset="-128"/>
              </a:rPr>
              <a:t>申請フォームに沿って必要情報を入力</a:t>
            </a:r>
            <a:r>
              <a:rPr lang="ja-JP" altLang="en-US">
                <a:latin typeface="メイリオ" panose="020B0604030504040204" pitchFamily="50" charset="-128"/>
                <a:ea typeface="メイリオ" panose="020B0604030504040204" pitchFamily="50" charset="-128"/>
              </a:rPr>
              <a:t>します。</a:t>
            </a:r>
            <a:endParaRPr kumimoji="1" lang="ja-JP" altLang="en-US" dirty="0"/>
          </a:p>
        </p:txBody>
      </p:sp>
      <p:sp>
        <p:nvSpPr>
          <p:cNvPr id="87" name="四角形: 角を丸くする 4">
            <a:extLst>
              <a:ext uri="{FF2B5EF4-FFF2-40B4-BE49-F238E27FC236}">
                <a16:creationId xmlns:a16="http://schemas.microsoft.com/office/drawing/2014/main" id="{CE0A555C-1B01-704B-A35C-1C6E1DD65973}"/>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sp>
        <p:nvSpPr>
          <p:cNvPr id="88" name="正方形/長方形 87">
            <a:extLst>
              <a:ext uri="{FF2B5EF4-FFF2-40B4-BE49-F238E27FC236}">
                <a16:creationId xmlns:a16="http://schemas.microsoft.com/office/drawing/2014/main" id="{C343B123-124F-2347-A0A9-46F6ED053254}"/>
              </a:ext>
            </a:extLst>
          </p:cNvPr>
          <p:cNvSpPr/>
          <p:nvPr/>
        </p:nvSpPr>
        <p:spPr>
          <a:xfrm>
            <a:off x="101763" y="1271503"/>
            <a:ext cx="3429000" cy="276999"/>
          </a:xfrm>
          <a:prstGeom prst="rect">
            <a:avLst/>
          </a:prstGeom>
        </p:spPr>
        <p:txBody>
          <a:bodyPr>
            <a:spAutoFit/>
          </a:bodyPr>
          <a:lstStyle/>
          <a:p>
            <a:pPr marL="177800">
              <a:lnSpc>
                <a:spcPct val="100000"/>
              </a:lnSpc>
              <a:spcBef>
                <a:spcPts val="0"/>
              </a:spcBef>
            </a:pPr>
            <a:r>
              <a:rPr lang="ja-JP" altLang="en-US" sz="1200" b="1" u="sng">
                <a:latin typeface="メイリオ" panose="020B0604030504040204" pitchFamily="50" charset="-128"/>
                <a:ea typeface="メイリオ" panose="020B0604030504040204" pitchFamily="50" charset="-128"/>
              </a:rPr>
              <a:t>財務情報</a:t>
            </a:r>
            <a:endParaRPr lang="en-US" altLang="ja-JP" sz="1200" b="1" u="sng" dirty="0">
              <a:latin typeface="メイリオ" panose="020B0604030504040204" pitchFamily="50" charset="-128"/>
              <a:ea typeface="メイリオ" panose="020B0604030504040204" pitchFamily="50" charset="-128"/>
            </a:endParaRPr>
          </a:p>
        </p:txBody>
      </p:sp>
      <p:sp>
        <p:nvSpPr>
          <p:cNvPr id="47" name="角丸四角形 46"/>
          <p:cNvSpPr/>
          <p:nvPr/>
        </p:nvSpPr>
        <p:spPr>
          <a:xfrm>
            <a:off x="1311965" y="1350918"/>
            <a:ext cx="4806950" cy="81774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各項目に所定の事項を入力してください。</a:t>
            </a:r>
            <a:endParaRPr kumimoji="1" lang="en-US" altLang="ja-JP" sz="1400" b="1" dirty="0" smtClean="0"/>
          </a:p>
          <a:p>
            <a:pPr algn="ctr"/>
            <a:endParaRPr kumimoji="1" lang="en-US" altLang="ja-JP" sz="800" b="1" dirty="0" smtClean="0">
              <a:solidFill>
                <a:srgbClr val="FFFF00"/>
              </a:solidFill>
            </a:endParaRPr>
          </a:p>
          <a:p>
            <a:pPr algn="ctr"/>
            <a:r>
              <a:rPr kumimoji="1" lang="ja-JP" altLang="en-US" sz="1200" b="1" dirty="0" smtClean="0">
                <a:solidFill>
                  <a:srgbClr val="FFFF00"/>
                </a:solidFill>
              </a:rPr>
              <a:t>「その他の財務情報」の部分に、申請者の「直近一年分の財務諸表」の電子媒体（</a:t>
            </a:r>
            <a:r>
              <a:rPr kumimoji="1" lang="en-US" altLang="ja-JP" sz="1200" b="1" dirty="0" smtClean="0">
                <a:solidFill>
                  <a:srgbClr val="FFFF00"/>
                </a:solidFill>
              </a:rPr>
              <a:t>PDF</a:t>
            </a:r>
            <a:r>
              <a:rPr kumimoji="1" lang="ja-JP" altLang="en-US" sz="1200" b="1" dirty="0" smtClean="0">
                <a:solidFill>
                  <a:srgbClr val="FFFF00"/>
                </a:solidFill>
              </a:rPr>
              <a:t>ファイル）を添付してください。</a:t>
            </a:r>
            <a:endParaRPr kumimoji="1" lang="ja-JP" altLang="en-US" sz="1400" b="1" dirty="0">
              <a:solidFill>
                <a:srgbClr val="FFFF00"/>
              </a:solidFill>
            </a:endParaRPr>
          </a:p>
        </p:txBody>
      </p:sp>
    </p:spTree>
    <p:extLst>
      <p:ext uri="{BB962C8B-B14F-4D97-AF65-F5344CB8AC3E}">
        <p14:creationId xmlns:p14="http://schemas.microsoft.com/office/powerpoint/2010/main" val="4258506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B8BEFCAE-3F25-8544-911E-5B6A71F60727}"/>
              </a:ext>
            </a:extLst>
          </p:cNvPr>
          <p:cNvSpPr>
            <a:spLocks noGrp="1"/>
          </p:cNvSpPr>
          <p:nvPr>
            <p:ph type="title"/>
          </p:nvPr>
        </p:nvSpPr>
        <p:spPr/>
        <p:txBody>
          <a:bodyPr/>
          <a:lstStyle/>
          <a:p>
            <a:r>
              <a:rPr lang="en-US" altLang="ja-JP" dirty="0"/>
              <a:t>3-2.</a:t>
            </a:r>
            <a:r>
              <a:rPr lang="ja-JP" altLang="en-US"/>
              <a:t>公募申請</a:t>
            </a:r>
            <a:r>
              <a:rPr lang="en-US" altLang="ja-JP" dirty="0">
                <a:latin typeface="Meiryo UI" panose="020B0604030504040204" pitchFamily="34" charset="-128"/>
                <a:ea typeface="Meiryo UI" panose="020B0604030504040204" pitchFamily="34" charset="-128"/>
              </a:rPr>
              <a:t>- </a:t>
            </a:r>
            <a:r>
              <a:rPr lang="ja-JP" altLang="en-US">
                <a:latin typeface="Meiryo UI" panose="020B0604030504040204" pitchFamily="34" charset="-128"/>
                <a:ea typeface="Meiryo UI" panose="020B0604030504040204" pitchFamily="34" charset="-128"/>
              </a:rPr>
              <a:t>事業情報</a:t>
            </a:r>
            <a:r>
              <a:rPr lang="en-US" altLang="ja-JP" dirty="0">
                <a:latin typeface="Meiryo UI" panose="020B0604030504040204" pitchFamily="34" charset="-128"/>
                <a:ea typeface="Meiryo UI" panose="020B0604030504040204" pitchFamily="34" charset="-128"/>
              </a:rPr>
              <a:t>① -</a:t>
            </a:r>
            <a:endParaRPr kumimoji="1" lang="ja-JP" altLang="en-US" dirty="0"/>
          </a:p>
        </p:txBody>
      </p:sp>
      <p:pic>
        <p:nvPicPr>
          <p:cNvPr id="22" name="図 21">
            <a:extLst>
              <a:ext uri="{FF2B5EF4-FFF2-40B4-BE49-F238E27FC236}">
                <a16:creationId xmlns:a16="http://schemas.microsoft.com/office/drawing/2014/main" id="{205A1CC3-73D4-7A45-9B54-F83C788FD6AF}"/>
              </a:ext>
            </a:extLst>
          </p:cNvPr>
          <p:cNvPicPr>
            <a:picLocks noChangeAspect="1"/>
          </p:cNvPicPr>
          <p:nvPr/>
        </p:nvPicPr>
        <p:blipFill>
          <a:blip r:embed="rId2"/>
          <a:stretch>
            <a:fillRect/>
          </a:stretch>
        </p:blipFill>
        <p:spPr>
          <a:xfrm>
            <a:off x="279089" y="1782593"/>
            <a:ext cx="4770122" cy="7075820"/>
          </a:xfrm>
          <a:prstGeom prst="rect">
            <a:avLst/>
          </a:prstGeom>
          <a:ln>
            <a:solidFill>
              <a:schemeClr val="tx1"/>
            </a:solidFill>
          </a:ln>
        </p:spPr>
      </p:pic>
      <p:sp>
        <p:nvSpPr>
          <p:cNvPr id="25" name="正方形/長方形 24">
            <a:extLst>
              <a:ext uri="{FF2B5EF4-FFF2-40B4-BE49-F238E27FC236}">
                <a16:creationId xmlns:a16="http://schemas.microsoft.com/office/drawing/2014/main" id="{3FC1A54A-FFCF-3D4B-9031-191707209084}"/>
              </a:ext>
            </a:extLst>
          </p:cNvPr>
          <p:cNvSpPr/>
          <p:nvPr/>
        </p:nvSpPr>
        <p:spPr>
          <a:xfrm>
            <a:off x="1828147" y="2503317"/>
            <a:ext cx="2772527" cy="332152"/>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26" name="四角形: 角を丸くする 25">
            <a:extLst>
              <a:ext uri="{FF2B5EF4-FFF2-40B4-BE49-F238E27FC236}">
                <a16:creationId xmlns:a16="http://schemas.microsoft.com/office/drawing/2014/main" id="{56A0E28B-5852-A943-90C3-E3ADCD35C8AC}"/>
              </a:ext>
            </a:extLst>
          </p:cNvPr>
          <p:cNvSpPr/>
          <p:nvPr/>
        </p:nvSpPr>
        <p:spPr>
          <a:xfrm>
            <a:off x="5181600" y="1826147"/>
            <a:ext cx="1543050" cy="1051962"/>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dirty="0" smtClean="0">
                <a:solidFill>
                  <a:prstClr val="black"/>
                </a:solidFill>
                <a:latin typeface="Meiryo UI" panose="020B0604030504040204" pitchFamily="50" charset="-128"/>
                <a:ea typeface="Meiryo UI" panose="020B0604030504040204" pitchFamily="50" charset="-128"/>
              </a:rPr>
              <a:t>「令和２年度技術協力活用型・新興国市場開拓事業（研修・専門家派遣事業）」と入力</a:t>
            </a:r>
            <a:r>
              <a:rPr kumimoji="1" lang="ja-JP" altLang="en-US" sz="1000" dirty="0">
                <a:solidFill>
                  <a:prstClr val="black"/>
                </a:solidFill>
                <a:latin typeface="Meiryo UI" panose="020B0604030504040204" pitchFamily="50" charset="-128"/>
                <a:ea typeface="Meiryo UI" panose="020B0604030504040204" pitchFamily="50" charset="-128"/>
              </a:rPr>
              <a:t>してください。</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28" name="直線コネクタ 27">
            <a:extLst>
              <a:ext uri="{FF2B5EF4-FFF2-40B4-BE49-F238E27FC236}">
                <a16:creationId xmlns:a16="http://schemas.microsoft.com/office/drawing/2014/main" id="{99558085-9610-AD4C-A954-BA79932EF67B}"/>
              </a:ext>
            </a:extLst>
          </p:cNvPr>
          <p:cNvCxnSpPr>
            <a:cxnSpLocks/>
            <a:stCxn id="26" idx="1"/>
            <a:endCxn id="25" idx="3"/>
          </p:cNvCxnSpPr>
          <p:nvPr/>
        </p:nvCxnSpPr>
        <p:spPr>
          <a:xfrm flipH="1">
            <a:off x="4600674" y="2352128"/>
            <a:ext cx="580926" cy="317265"/>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29" name="四角形: 角を丸くする 25">
            <a:extLst>
              <a:ext uri="{FF2B5EF4-FFF2-40B4-BE49-F238E27FC236}">
                <a16:creationId xmlns:a16="http://schemas.microsoft.com/office/drawing/2014/main" id="{04D06EFB-A117-E34E-9D64-F9AF24E447A0}"/>
              </a:ext>
            </a:extLst>
          </p:cNvPr>
          <p:cNvSpPr/>
          <p:nvPr/>
        </p:nvSpPr>
        <p:spPr>
          <a:xfrm>
            <a:off x="5181600" y="3281337"/>
            <a:ext cx="1543050" cy="679636"/>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dirty="0" smtClean="0">
                <a:solidFill>
                  <a:prstClr val="black"/>
                </a:solidFill>
                <a:latin typeface="Meiryo UI" panose="020B0604030504040204" pitchFamily="50" charset="-128"/>
                <a:ea typeface="Meiryo UI" panose="020B0604030504040204" pitchFamily="50" charset="-128"/>
              </a:rPr>
              <a:t>「分類不能の産業」を選択してください。</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30" name="直線コネクタ 29">
            <a:extLst>
              <a:ext uri="{FF2B5EF4-FFF2-40B4-BE49-F238E27FC236}">
                <a16:creationId xmlns:a16="http://schemas.microsoft.com/office/drawing/2014/main" id="{621C9FE0-337F-D841-9E60-D0673EC0215F}"/>
              </a:ext>
            </a:extLst>
          </p:cNvPr>
          <p:cNvCxnSpPr>
            <a:cxnSpLocks/>
            <a:stCxn id="29" idx="1"/>
            <a:endCxn id="31" idx="3"/>
          </p:cNvCxnSpPr>
          <p:nvPr/>
        </p:nvCxnSpPr>
        <p:spPr>
          <a:xfrm flipH="1">
            <a:off x="4177163" y="3621155"/>
            <a:ext cx="1004437" cy="1"/>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31" name="正方形/長方形 30">
            <a:extLst>
              <a:ext uri="{FF2B5EF4-FFF2-40B4-BE49-F238E27FC236}">
                <a16:creationId xmlns:a16="http://schemas.microsoft.com/office/drawing/2014/main" id="{BFACD615-8341-C148-8B65-2EFAAF0D947F}"/>
              </a:ext>
            </a:extLst>
          </p:cNvPr>
          <p:cNvSpPr/>
          <p:nvPr/>
        </p:nvSpPr>
        <p:spPr>
          <a:xfrm>
            <a:off x="1840446" y="3191446"/>
            <a:ext cx="2336717" cy="859419"/>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2" name="正方形/長方形 31">
            <a:extLst>
              <a:ext uri="{FF2B5EF4-FFF2-40B4-BE49-F238E27FC236}">
                <a16:creationId xmlns:a16="http://schemas.microsoft.com/office/drawing/2014/main" id="{19136D9F-875B-5940-91B2-05CE7B37E963}"/>
              </a:ext>
            </a:extLst>
          </p:cNvPr>
          <p:cNvSpPr/>
          <p:nvPr/>
        </p:nvSpPr>
        <p:spPr>
          <a:xfrm>
            <a:off x="582496" y="4702143"/>
            <a:ext cx="4018177" cy="1826241"/>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2491AEBB-F84D-6F49-8A04-8E334B9C85A9}"/>
              </a:ext>
            </a:extLst>
          </p:cNvPr>
          <p:cNvSpPr/>
          <p:nvPr/>
        </p:nvSpPr>
        <p:spPr>
          <a:xfrm>
            <a:off x="1888646" y="6766324"/>
            <a:ext cx="1823678" cy="281530"/>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algn="ctr"/>
            <a:endParaRPr kumimoji="1" lang="ja-JP" altLang="en-US"/>
          </a:p>
        </p:txBody>
      </p:sp>
      <p:cxnSp>
        <p:nvCxnSpPr>
          <p:cNvPr id="34" name="直線コネクタ 33">
            <a:extLst>
              <a:ext uri="{FF2B5EF4-FFF2-40B4-BE49-F238E27FC236}">
                <a16:creationId xmlns:a16="http://schemas.microsoft.com/office/drawing/2014/main" id="{C5565BE8-2272-4044-B572-885142D7D1FF}"/>
              </a:ext>
            </a:extLst>
          </p:cNvPr>
          <p:cNvCxnSpPr>
            <a:cxnSpLocks/>
            <a:stCxn id="35" idx="1"/>
            <a:endCxn id="32" idx="3"/>
          </p:cNvCxnSpPr>
          <p:nvPr/>
        </p:nvCxnSpPr>
        <p:spPr>
          <a:xfrm flipH="1">
            <a:off x="4600673" y="5281620"/>
            <a:ext cx="580927" cy="333644"/>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35" name="四角形: 角を丸くする 25">
            <a:extLst>
              <a:ext uri="{FF2B5EF4-FFF2-40B4-BE49-F238E27FC236}">
                <a16:creationId xmlns:a16="http://schemas.microsoft.com/office/drawing/2014/main" id="{A533A919-72B9-4347-B850-0FD33A972DF8}"/>
              </a:ext>
            </a:extLst>
          </p:cNvPr>
          <p:cNvSpPr/>
          <p:nvPr/>
        </p:nvSpPr>
        <p:spPr>
          <a:xfrm>
            <a:off x="5181600" y="4300791"/>
            <a:ext cx="1543050" cy="1961658"/>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文章で事業内容を記載します。</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この先頭の文章入力欄は必須です</a:t>
            </a: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dirty="0" smtClean="0">
                <a:solidFill>
                  <a:prstClr val="black"/>
                </a:solidFill>
                <a:latin typeface="Meiryo UI" panose="020B0604030504040204" pitchFamily="50" charset="-128"/>
                <a:ea typeface="Meiryo UI" panose="020B0604030504040204" pitchFamily="50" charset="-128"/>
              </a:rPr>
              <a:t>なお、入力内容を「（様式２）提案書」にまとめて記載する場合は、「（様式２）提案書に記載のとおり」と入力してください。</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36" name="直線コネクタ 35">
            <a:extLst>
              <a:ext uri="{FF2B5EF4-FFF2-40B4-BE49-F238E27FC236}">
                <a16:creationId xmlns:a16="http://schemas.microsoft.com/office/drawing/2014/main" id="{3ED4B677-6279-7845-9869-0D235B006072}"/>
              </a:ext>
            </a:extLst>
          </p:cNvPr>
          <p:cNvCxnSpPr>
            <a:cxnSpLocks/>
            <a:stCxn id="37" idx="1"/>
            <a:endCxn id="33" idx="3"/>
          </p:cNvCxnSpPr>
          <p:nvPr/>
        </p:nvCxnSpPr>
        <p:spPr>
          <a:xfrm flipH="1">
            <a:off x="3712324" y="6869145"/>
            <a:ext cx="1469276" cy="37944"/>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37" name="四角形: 角を丸くする 25">
            <a:extLst>
              <a:ext uri="{FF2B5EF4-FFF2-40B4-BE49-F238E27FC236}">
                <a16:creationId xmlns:a16="http://schemas.microsoft.com/office/drawing/2014/main" id="{6B6FAD65-4ABB-EB49-BD65-29D18F78108B}"/>
              </a:ext>
            </a:extLst>
          </p:cNvPr>
          <p:cNvSpPr/>
          <p:nvPr/>
        </p:nvSpPr>
        <p:spPr>
          <a:xfrm>
            <a:off x="5181600" y="6513167"/>
            <a:ext cx="1543050" cy="711955"/>
          </a:xfrm>
          <a:prstGeom prst="roundRect">
            <a:avLst>
              <a:gd name="adj" fmla="val 18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事業内容をより詳細に説明するためのイラストや</a:t>
            </a:r>
            <a:r>
              <a:rPr kumimoji="1" lang="ja-JP" altLang="en-US" sz="1050">
                <a:solidFill>
                  <a:prstClr val="black"/>
                </a:solidFill>
                <a:latin typeface="Meiryo UI" panose="020B0604030504040204" pitchFamily="50" charset="-128"/>
                <a:ea typeface="Meiryo UI" panose="020B0604030504040204" pitchFamily="50" charset="-128"/>
              </a:rPr>
              <a:t>写真が登録できます。</a:t>
            </a: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8" name="コンテンツ プレースホルダー 4">
            <a:extLst>
              <a:ext uri="{FF2B5EF4-FFF2-40B4-BE49-F238E27FC236}">
                <a16:creationId xmlns:a16="http://schemas.microsoft.com/office/drawing/2014/main" id="{033F6957-FE1F-C04E-AAC8-5724EFC1AD57}"/>
              </a:ext>
            </a:extLst>
          </p:cNvPr>
          <p:cNvSpPr txBox="1">
            <a:spLocks/>
          </p:cNvSpPr>
          <p:nvPr/>
        </p:nvSpPr>
        <p:spPr>
          <a:xfrm>
            <a:off x="5181600" y="7579599"/>
            <a:ext cx="1543050" cy="1414533"/>
          </a:xfrm>
          <a:prstGeom prst="rect">
            <a:avLst/>
          </a:prstGeom>
          <a:solidFill>
            <a:schemeClr val="bg1"/>
          </a:solidFill>
          <a:ln>
            <a:solidFill>
              <a:schemeClr val="bg1">
                <a:lumMod val="75000"/>
              </a:schemeClr>
            </a:solidFill>
          </a:ln>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a:spcBef>
                <a:spcPts val="0"/>
              </a:spcBef>
            </a:pPr>
            <a:r>
              <a:rPr lang="ja-JP" altLang="en-US" sz="1000" b="1"/>
              <a:t>詳細な事業内容の入力</a:t>
            </a:r>
          </a:p>
          <a:p>
            <a:pPr marL="171450" indent="-171450">
              <a:spcBef>
                <a:spcPts val="0"/>
              </a:spcBef>
              <a:buFont typeface="Arial" panose="020B0604020202020204" pitchFamily="34" charset="0"/>
              <a:buChar char="•"/>
            </a:pPr>
            <a:r>
              <a:rPr lang="ja-JP" altLang="en-US" sz="1000"/>
              <a:t>文章と画像を組み合わせた入力ができます（次頁参照）</a:t>
            </a:r>
            <a:endParaRPr lang="en-US" altLang="ja-JP" sz="1000" dirty="0"/>
          </a:p>
          <a:p>
            <a:pPr marL="171450" indent="-171450">
              <a:spcBef>
                <a:spcPts val="0"/>
              </a:spcBef>
              <a:buFont typeface="Arial" panose="020B0604020202020204" pitchFamily="34" charset="0"/>
              <a:buChar char="•"/>
            </a:pPr>
            <a:r>
              <a:rPr lang="ja-JP" altLang="en-US" sz="1000"/>
              <a:t>文章と画像の組み合わせは</a:t>
            </a:r>
            <a:r>
              <a:rPr lang="en-US" altLang="ja-JP" sz="1000" dirty="0"/>
              <a:t>10</a:t>
            </a:r>
            <a:r>
              <a:rPr lang="ja-JP" altLang="en-US" sz="1000"/>
              <a:t>セット登録可能です（必須項目は最初の文章入力欄のみ）</a:t>
            </a:r>
            <a:endParaRPr lang="en-US" altLang="ja-JP" sz="1000" dirty="0"/>
          </a:p>
          <a:p>
            <a:pPr>
              <a:spcBef>
                <a:spcPts val="0"/>
              </a:spcBef>
            </a:pPr>
            <a:endParaRPr lang="en-US" altLang="ja-JP" sz="1000" dirty="0"/>
          </a:p>
        </p:txBody>
      </p:sp>
      <p:sp>
        <p:nvSpPr>
          <p:cNvPr id="39" name="矢印: 右 39">
            <a:extLst>
              <a:ext uri="{FF2B5EF4-FFF2-40B4-BE49-F238E27FC236}">
                <a16:creationId xmlns:a16="http://schemas.microsoft.com/office/drawing/2014/main" id="{E6A2938B-1734-B146-A5A2-250847AF7463}"/>
              </a:ext>
            </a:extLst>
          </p:cNvPr>
          <p:cNvSpPr/>
          <p:nvPr/>
        </p:nvSpPr>
        <p:spPr>
          <a:xfrm rot="5400000">
            <a:off x="1218876" y="8254216"/>
            <a:ext cx="463818" cy="39400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40" name="矢印: 右 40">
            <a:extLst>
              <a:ext uri="{FF2B5EF4-FFF2-40B4-BE49-F238E27FC236}">
                <a16:creationId xmlns:a16="http://schemas.microsoft.com/office/drawing/2014/main" id="{0A1878BC-B84C-9A4B-9834-22F6DCB843FE}"/>
              </a:ext>
            </a:extLst>
          </p:cNvPr>
          <p:cNvSpPr/>
          <p:nvPr/>
        </p:nvSpPr>
        <p:spPr>
          <a:xfrm>
            <a:off x="5746243" y="8683128"/>
            <a:ext cx="978408" cy="288418"/>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a:latin typeface="Meiryo UI" panose="020B0604030504040204" pitchFamily="50" charset="-128"/>
                <a:ea typeface="Meiryo UI" panose="020B0604030504040204" pitchFamily="50" charset="-128"/>
              </a:rPr>
              <a:t>次ページへ</a:t>
            </a:r>
          </a:p>
        </p:txBody>
      </p:sp>
      <p:sp>
        <p:nvSpPr>
          <p:cNvPr id="41" name="四角形: 角を丸くする 25">
            <a:extLst>
              <a:ext uri="{FF2B5EF4-FFF2-40B4-BE49-F238E27FC236}">
                <a16:creationId xmlns:a16="http://schemas.microsoft.com/office/drawing/2014/main" id="{B6B4F57D-24A7-F84A-9994-3FBB73794D35}"/>
              </a:ext>
            </a:extLst>
          </p:cNvPr>
          <p:cNvSpPr/>
          <p:nvPr/>
        </p:nvSpPr>
        <p:spPr>
          <a:xfrm>
            <a:off x="1689161" y="8257025"/>
            <a:ext cx="2820496" cy="344439"/>
          </a:xfrm>
          <a:prstGeom prst="roundRect">
            <a:avLst>
              <a:gd name="adj" fmla="val 1885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テキストボックス・ファイル添付が</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セット</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表示されています</a:t>
            </a:r>
          </a:p>
        </p:txBody>
      </p:sp>
      <p:cxnSp>
        <p:nvCxnSpPr>
          <p:cNvPr id="42" name="直線コネクタ 29">
            <a:extLst>
              <a:ext uri="{FF2B5EF4-FFF2-40B4-BE49-F238E27FC236}">
                <a16:creationId xmlns:a16="http://schemas.microsoft.com/office/drawing/2014/main" id="{5DDDE7D6-6B30-D946-BCDF-0590A4F78355}"/>
              </a:ext>
            </a:extLst>
          </p:cNvPr>
          <p:cNvCxnSpPr>
            <a:cxnSpLocks/>
            <a:stCxn id="38" idx="1"/>
          </p:cNvCxnSpPr>
          <p:nvPr/>
        </p:nvCxnSpPr>
        <p:spPr>
          <a:xfrm rot="10800000" flipV="1">
            <a:off x="4509658" y="8286866"/>
            <a:ext cx="671943" cy="164352"/>
          </a:xfrm>
          <a:prstGeom prst="bentConnector3">
            <a:avLst>
              <a:gd name="adj1" fmla="val 50000"/>
            </a:avLst>
          </a:prstGeom>
          <a:ln/>
        </p:spPr>
        <p:style>
          <a:lnRef idx="1">
            <a:schemeClr val="dk1"/>
          </a:lnRef>
          <a:fillRef idx="0">
            <a:schemeClr val="dk1"/>
          </a:fillRef>
          <a:effectRef idx="0">
            <a:schemeClr val="dk1"/>
          </a:effectRef>
          <a:fontRef idx="minor">
            <a:schemeClr val="tx1"/>
          </a:fontRef>
        </p:style>
      </p:cxnSp>
      <p:sp>
        <p:nvSpPr>
          <p:cNvPr id="43" name="コンテンツ プレースホルダー 5">
            <a:extLst>
              <a:ext uri="{FF2B5EF4-FFF2-40B4-BE49-F238E27FC236}">
                <a16:creationId xmlns:a16="http://schemas.microsoft.com/office/drawing/2014/main" id="{70B104E0-8CD8-1647-91B4-BB1A76333F79}"/>
              </a:ext>
            </a:extLst>
          </p:cNvPr>
          <p:cNvSpPr txBox="1">
            <a:spLocks/>
          </p:cNvSpPr>
          <p:nvPr/>
        </p:nvSpPr>
        <p:spPr>
          <a:xfrm>
            <a:off x="1224385" y="934971"/>
            <a:ext cx="5446975" cy="26313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latin typeface="メイリオ" panose="020B0604030504040204" pitchFamily="50" charset="-128"/>
                <a:ea typeface="メイリオ" panose="020B0604030504040204" pitchFamily="50" charset="-128"/>
              </a:rPr>
              <a:t>申請フォームに沿って必要情報を入力します。</a:t>
            </a:r>
            <a:endParaRPr lang="ja-JP" altLang="en-US" dirty="0"/>
          </a:p>
        </p:txBody>
      </p:sp>
      <p:sp>
        <p:nvSpPr>
          <p:cNvPr id="44" name="四角形: 角を丸くする 4">
            <a:extLst>
              <a:ext uri="{FF2B5EF4-FFF2-40B4-BE49-F238E27FC236}">
                <a16:creationId xmlns:a16="http://schemas.microsoft.com/office/drawing/2014/main" id="{DDCA50E5-5034-CE43-9917-6531EBC882C0}"/>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sp>
        <p:nvSpPr>
          <p:cNvPr id="45" name="正方形/長方形 44">
            <a:extLst>
              <a:ext uri="{FF2B5EF4-FFF2-40B4-BE49-F238E27FC236}">
                <a16:creationId xmlns:a16="http://schemas.microsoft.com/office/drawing/2014/main" id="{66C6A7D5-E62B-2F4C-96B2-6F8C245E00B3}"/>
              </a:ext>
            </a:extLst>
          </p:cNvPr>
          <p:cNvSpPr/>
          <p:nvPr/>
        </p:nvSpPr>
        <p:spPr>
          <a:xfrm>
            <a:off x="101763" y="1271503"/>
            <a:ext cx="3429000" cy="276999"/>
          </a:xfrm>
          <a:prstGeom prst="rect">
            <a:avLst/>
          </a:prstGeom>
        </p:spPr>
        <p:txBody>
          <a:bodyPr>
            <a:spAutoFit/>
          </a:bodyPr>
          <a:lstStyle/>
          <a:p>
            <a:pPr marL="177800">
              <a:lnSpc>
                <a:spcPct val="100000"/>
              </a:lnSpc>
              <a:spcBef>
                <a:spcPts val="0"/>
              </a:spcBef>
            </a:pPr>
            <a:r>
              <a:rPr lang="ja-JP" altLang="en-US" sz="1200" b="1" u="sng">
                <a:latin typeface="メイリオ" panose="020B0604030504040204" pitchFamily="50" charset="-128"/>
                <a:ea typeface="メイリオ" panose="020B0604030504040204" pitchFamily="50" charset="-128"/>
              </a:rPr>
              <a:t>事業情報</a:t>
            </a:r>
            <a:r>
              <a:rPr lang="en-US" altLang="ja-JP" sz="1200" b="1" u="sng" dirty="0">
                <a:latin typeface="メイリオ" panose="020B0604030504040204" pitchFamily="50" charset="-128"/>
                <a:ea typeface="メイリオ" panose="020B0604030504040204" pitchFamily="50" charset="-128"/>
              </a:rPr>
              <a:t>①</a:t>
            </a:r>
          </a:p>
        </p:txBody>
      </p:sp>
      <p:sp>
        <p:nvSpPr>
          <p:cNvPr id="47" name="テキスト ボックス 46">
            <a:extLst>
              <a:ext uri="{FF2B5EF4-FFF2-40B4-BE49-F238E27FC236}">
                <a16:creationId xmlns:a16="http://schemas.microsoft.com/office/drawing/2014/main" id="{A891E671-C6FE-4ABF-9202-7BC67579AE9D}"/>
              </a:ext>
            </a:extLst>
          </p:cNvPr>
          <p:cNvSpPr txBox="1"/>
          <p:nvPr/>
        </p:nvSpPr>
        <p:spPr>
          <a:xfrm>
            <a:off x="704850" y="5144625"/>
            <a:ext cx="3652620" cy="784830"/>
          </a:xfrm>
          <a:prstGeom prst="rect">
            <a:avLst/>
          </a:prstGeom>
          <a:noFill/>
        </p:spPr>
        <p:txBody>
          <a:bodyPr wrap="square" rtlCol="0">
            <a:spAutoFit/>
          </a:bodyPr>
          <a:lstStyle/>
          <a:p>
            <a:r>
              <a:rPr kumimoji="1" lang="ja-JP" altLang="en-US" sz="900" dirty="0">
                <a:solidFill>
                  <a:srgbClr val="0070C0"/>
                </a:solidFill>
                <a:latin typeface="メイリオ" panose="020B0604030504040204" pitchFamily="50" charset="-128"/>
                <a:ea typeface="メイリオ" panose="020B0604030504040204" pitchFamily="50" charset="-128"/>
              </a:rPr>
              <a:t>記入例）</a:t>
            </a:r>
            <a:endParaRPr kumimoji="1" lang="en-US" altLang="ja-JP" sz="900" dirty="0">
              <a:solidFill>
                <a:srgbClr val="0070C0"/>
              </a:solidFill>
              <a:latin typeface="メイリオ" panose="020B0604030504040204" pitchFamily="50" charset="-128"/>
              <a:ea typeface="メイリオ" panose="020B0604030504040204" pitchFamily="50" charset="-128"/>
            </a:endParaRPr>
          </a:p>
          <a:p>
            <a:pPr marL="171450" indent="-171450">
              <a:buFont typeface="Arial" panose="020B0604020202020204" pitchFamily="34" charset="0"/>
              <a:buChar char="•"/>
            </a:pPr>
            <a:r>
              <a:rPr kumimoji="1" lang="ja-JP" altLang="en-US" sz="900" dirty="0">
                <a:solidFill>
                  <a:srgbClr val="0070C0"/>
                </a:solidFill>
                <a:latin typeface="メイリオ" panose="020B0604030504040204" pitchFamily="50" charset="-128"/>
                <a:ea typeface="メイリオ" panose="020B0604030504040204" pitchFamily="50" charset="-128"/>
              </a:rPr>
              <a:t>本事業の目的は、・・・・・・である。</a:t>
            </a:r>
            <a:endParaRPr kumimoji="1" lang="en-US" altLang="ja-JP" sz="900" dirty="0">
              <a:solidFill>
                <a:srgbClr val="0070C0"/>
              </a:solidFill>
              <a:latin typeface="メイリオ" panose="020B0604030504040204" pitchFamily="50" charset="-128"/>
              <a:ea typeface="メイリオ" panose="020B0604030504040204" pitchFamily="50" charset="-128"/>
            </a:endParaRPr>
          </a:p>
          <a:p>
            <a:pPr marL="171450" indent="-171450">
              <a:buFont typeface="Arial" panose="020B0604020202020204" pitchFamily="34" charset="0"/>
              <a:buChar char="•"/>
            </a:pPr>
            <a:r>
              <a:rPr kumimoji="1" lang="ja-JP" altLang="en-US" sz="900" dirty="0">
                <a:solidFill>
                  <a:srgbClr val="0070C0"/>
                </a:solidFill>
                <a:latin typeface="メイリオ" panose="020B0604030504040204" pitchFamily="50" charset="-128"/>
                <a:ea typeface="メイリオ" panose="020B0604030504040204" pitchFamily="50" charset="-128"/>
              </a:rPr>
              <a:t>事業の内容は、以下のとおりである。</a:t>
            </a:r>
            <a:r>
              <a:rPr kumimoji="1" lang="en-US" altLang="ja-JP" sz="900" dirty="0">
                <a:solidFill>
                  <a:srgbClr val="0070C0"/>
                </a:solidFill>
                <a:latin typeface="メイリオ" panose="020B0604030504040204" pitchFamily="50" charset="-128"/>
                <a:ea typeface="メイリオ" panose="020B0604030504040204" pitchFamily="50" charset="-128"/>
              </a:rPr>
              <a:t/>
            </a:r>
            <a:br>
              <a:rPr kumimoji="1" lang="en-US" altLang="ja-JP" sz="900" dirty="0">
                <a:solidFill>
                  <a:srgbClr val="0070C0"/>
                </a:solidFill>
                <a:latin typeface="メイリオ" panose="020B0604030504040204" pitchFamily="50" charset="-128"/>
                <a:ea typeface="メイリオ" panose="020B0604030504040204" pitchFamily="50" charset="-128"/>
              </a:rPr>
            </a:br>
            <a:r>
              <a:rPr kumimoji="1" lang="ja-JP" altLang="en-US" sz="900" dirty="0">
                <a:solidFill>
                  <a:srgbClr val="0070C0"/>
                </a:solidFill>
                <a:latin typeface="メイリオ" panose="020B0604030504040204" pitchFamily="50" charset="-128"/>
                <a:ea typeface="メイリオ" panose="020B0604030504040204" pitchFamily="50" charset="-128"/>
              </a:rPr>
              <a:t>１．〇〇〇</a:t>
            </a:r>
            <a:r>
              <a:rPr kumimoji="1" lang="en-US" altLang="ja-JP" sz="900" dirty="0">
                <a:solidFill>
                  <a:srgbClr val="0070C0"/>
                </a:solidFill>
                <a:latin typeface="メイリオ" panose="020B0604030504040204" pitchFamily="50" charset="-128"/>
                <a:ea typeface="メイリオ" panose="020B0604030504040204" pitchFamily="50" charset="-128"/>
              </a:rPr>
              <a:t/>
            </a:r>
            <a:br>
              <a:rPr kumimoji="1" lang="en-US" altLang="ja-JP" sz="900" dirty="0">
                <a:solidFill>
                  <a:srgbClr val="0070C0"/>
                </a:solidFill>
                <a:latin typeface="メイリオ" panose="020B0604030504040204" pitchFamily="50" charset="-128"/>
                <a:ea typeface="メイリオ" panose="020B0604030504040204" pitchFamily="50" charset="-128"/>
              </a:rPr>
            </a:br>
            <a:r>
              <a:rPr kumimoji="1" lang="ja-JP" altLang="en-US" sz="900" dirty="0">
                <a:solidFill>
                  <a:srgbClr val="0070C0"/>
                </a:solidFill>
                <a:latin typeface="メイリオ" panose="020B0604030504040204" pitchFamily="50" charset="-128"/>
                <a:ea typeface="メイリオ" panose="020B0604030504040204" pitchFamily="50" charset="-128"/>
              </a:rPr>
              <a:t>２．〇〇〇</a:t>
            </a:r>
          </a:p>
        </p:txBody>
      </p:sp>
      <p:sp>
        <p:nvSpPr>
          <p:cNvPr id="48" name="角丸四角形 47"/>
          <p:cNvSpPr/>
          <p:nvPr/>
        </p:nvSpPr>
        <p:spPr>
          <a:xfrm>
            <a:off x="1308849" y="1216988"/>
            <a:ext cx="4806950" cy="38599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各項目に所定の事項を入力してください。</a:t>
            </a:r>
            <a:endParaRPr kumimoji="1" lang="ja-JP" altLang="en-US" sz="1400" b="1" dirty="0"/>
          </a:p>
        </p:txBody>
      </p:sp>
    </p:spTree>
    <p:extLst>
      <p:ext uri="{BB962C8B-B14F-4D97-AF65-F5344CB8AC3E}">
        <p14:creationId xmlns:p14="http://schemas.microsoft.com/office/powerpoint/2010/main" val="1392362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0F4865-5090-474D-AA64-3F17A0ECE825}"/>
              </a:ext>
            </a:extLst>
          </p:cNvPr>
          <p:cNvSpPr>
            <a:spLocks noGrp="1"/>
          </p:cNvSpPr>
          <p:nvPr>
            <p:ph type="title"/>
          </p:nvPr>
        </p:nvSpPr>
        <p:spPr/>
        <p:txBody>
          <a:bodyPr/>
          <a:lstStyle/>
          <a:p>
            <a:r>
              <a:rPr lang="ja-JP" altLang="en-US"/>
              <a:t>（参考）事業の目的及び内容　文章・画像での作成イメージ</a:t>
            </a:r>
            <a:endParaRPr kumimoji="1" lang="ja-JP" altLang="en-US"/>
          </a:p>
        </p:txBody>
      </p:sp>
      <p:sp>
        <p:nvSpPr>
          <p:cNvPr id="5" name="コンテンツ プレースホルダー 4">
            <a:extLst>
              <a:ext uri="{FF2B5EF4-FFF2-40B4-BE49-F238E27FC236}">
                <a16:creationId xmlns:a16="http://schemas.microsoft.com/office/drawing/2014/main" id="{B36A79EE-E487-D048-B0D2-A80CDA9FD929}"/>
              </a:ext>
            </a:extLst>
          </p:cNvPr>
          <p:cNvSpPr>
            <a:spLocks noGrp="1"/>
          </p:cNvSpPr>
          <p:nvPr>
            <p:ph idx="1"/>
          </p:nvPr>
        </p:nvSpPr>
        <p:spPr>
          <a:xfrm>
            <a:off x="228600" y="905874"/>
            <a:ext cx="6438901" cy="369322"/>
          </a:xfrm>
        </p:spPr>
        <p:txBody>
          <a:bodyPr/>
          <a:lstStyle/>
          <a:p>
            <a:r>
              <a:rPr lang="ja-JP" altLang="en-US" sz="1000" dirty="0"/>
              <a:t>文章の下に、アップロードした画像が展開されます。こちらは最上部のテキストボックスのみ必須ですが、その下のボックス・添付は任意設定ですので、事業の目的及び内容を写真等を交えて説明したい場合などに、必要に応じてご活用ください。</a:t>
            </a:r>
            <a:endParaRPr lang="en-US" altLang="ja-JP" sz="1000" dirty="0"/>
          </a:p>
        </p:txBody>
      </p:sp>
      <p:pic>
        <p:nvPicPr>
          <p:cNvPr id="8" name="図 7">
            <a:extLst>
              <a:ext uri="{FF2B5EF4-FFF2-40B4-BE49-F238E27FC236}">
                <a16:creationId xmlns:a16="http://schemas.microsoft.com/office/drawing/2014/main" id="{A740C948-5C0C-A147-8EE9-228839F6962E}"/>
              </a:ext>
            </a:extLst>
          </p:cNvPr>
          <p:cNvPicPr>
            <a:picLocks noChangeAspect="1"/>
          </p:cNvPicPr>
          <p:nvPr/>
        </p:nvPicPr>
        <p:blipFill>
          <a:blip r:embed="rId3"/>
          <a:stretch>
            <a:fillRect/>
          </a:stretch>
        </p:blipFill>
        <p:spPr>
          <a:xfrm>
            <a:off x="768862" y="5945605"/>
            <a:ext cx="5152516" cy="3556795"/>
          </a:xfrm>
          <a:prstGeom prst="rect">
            <a:avLst/>
          </a:prstGeom>
          <a:ln>
            <a:solidFill>
              <a:schemeClr val="tx1"/>
            </a:solidFill>
          </a:ln>
        </p:spPr>
      </p:pic>
      <p:sp>
        <p:nvSpPr>
          <p:cNvPr id="30" name="正方形/長方形 29">
            <a:extLst>
              <a:ext uri="{FF2B5EF4-FFF2-40B4-BE49-F238E27FC236}">
                <a16:creationId xmlns:a16="http://schemas.microsoft.com/office/drawing/2014/main" id="{9787509D-7628-5D4D-AC94-7A248B1450FF}"/>
              </a:ext>
            </a:extLst>
          </p:cNvPr>
          <p:cNvSpPr/>
          <p:nvPr/>
        </p:nvSpPr>
        <p:spPr>
          <a:xfrm>
            <a:off x="825512" y="6233406"/>
            <a:ext cx="2305204" cy="27990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1" name="正方形/長方形 30">
            <a:extLst>
              <a:ext uri="{FF2B5EF4-FFF2-40B4-BE49-F238E27FC236}">
                <a16:creationId xmlns:a16="http://schemas.microsoft.com/office/drawing/2014/main" id="{CB036ADE-4091-BD48-B41D-C37B907FF30E}"/>
              </a:ext>
            </a:extLst>
          </p:cNvPr>
          <p:cNvSpPr/>
          <p:nvPr/>
        </p:nvSpPr>
        <p:spPr>
          <a:xfrm>
            <a:off x="825512" y="6661159"/>
            <a:ext cx="4642437" cy="1980308"/>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2" name="正方形/長方形 31">
            <a:extLst>
              <a:ext uri="{FF2B5EF4-FFF2-40B4-BE49-F238E27FC236}">
                <a16:creationId xmlns:a16="http://schemas.microsoft.com/office/drawing/2014/main" id="{4847D6BD-849F-A047-8737-1760F1410FCA}"/>
              </a:ext>
            </a:extLst>
          </p:cNvPr>
          <p:cNvSpPr/>
          <p:nvPr/>
        </p:nvSpPr>
        <p:spPr>
          <a:xfrm>
            <a:off x="825512" y="8721574"/>
            <a:ext cx="4642437" cy="152704"/>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3" name="正方形/長方形 32">
            <a:extLst>
              <a:ext uri="{FF2B5EF4-FFF2-40B4-BE49-F238E27FC236}">
                <a16:creationId xmlns:a16="http://schemas.microsoft.com/office/drawing/2014/main" id="{9223AA49-0840-3044-96FE-FE01B27B9690}"/>
              </a:ext>
            </a:extLst>
          </p:cNvPr>
          <p:cNvSpPr/>
          <p:nvPr/>
        </p:nvSpPr>
        <p:spPr>
          <a:xfrm>
            <a:off x="863142" y="8971533"/>
            <a:ext cx="4642437" cy="494836"/>
          </a:xfrm>
          <a:prstGeom prst="rect">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44" name="四角形: 角を丸くする 25">
            <a:extLst>
              <a:ext uri="{FF2B5EF4-FFF2-40B4-BE49-F238E27FC236}">
                <a16:creationId xmlns:a16="http://schemas.microsoft.com/office/drawing/2014/main" id="{AE53D3C4-2DFD-4C4A-BDE0-34BF80143845}"/>
              </a:ext>
            </a:extLst>
          </p:cNvPr>
          <p:cNvSpPr/>
          <p:nvPr/>
        </p:nvSpPr>
        <p:spPr>
          <a:xfrm>
            <a:off x="2862246" y="5945605"/>
            <a:ext cx="1171607" cy="401880"/>
          </a:xfrm>
          <a:prstGeom prst="roundRect">
            <a:avLst>
              <a:gd name="adj" fmla="val 18851"/>
            </a:avLst>
          </a:prstGeom>
          <a:solidFill>
            <a:srgbClr val="F2C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文章</a:t>
            </a:r>
            <a:r>
              <a:rPr kumimoji="1" lang="en-US" altLang="ja-JP"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a:t>
            </a: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5" name="四角形: 角を丸くする 25">
            <a:extLst>
              <a:ext uri="{FF2B5EF4-FFF2-40B4-BE49-F238E27FC236}">
                <a16:creationId xmlns:a16="http://schemas.microsoft.com/office/drawing/2014/main" id="{DAA5E842-3769-4F43-A7F7-97CAB3EF2034}"/>
              </a:ext>
            </a:extLst>
          </p:cNvPr>
          <p:cNvSpPr/>
          <p:nvPr/>
        </p:nvSpPr>
        <p:spPr>
          <a:xfrm>
            <a:off x="4806421" y="6450165"/>
            <a:ext cx="1171607" cy="401880"/>
          </a:xfrm>
          <a:prstGeom prst="roundRect">
            <a:avLst>
              <a:gd name="adj" fmla="val 18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画像</a:t>
            </a:r>
            <a:r>
              <a:rPr kumimoji="1" lang="en-US" altLang="ja-JP"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a:t>
            </a: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6" name="四角形: 角を丸くする 25">
            <a:extLst>
              <a:ext uri="{FF2B5EF4-FFF2-40B4-BE49-F238E27FC236}">
                <a16:creationId xmlns:a16="http://schemas.microsoft.com/office/drawing/2014/main" id="{866F96B4-B8C5-7840-B525-FD0D2971FA1A}"/>
              </a:ext>
            </a:extLst>
          </p:cNvPr>
          <p:cNvSpPr/>
          <p:nvPr/>
        </p:nvSpPr>
        <p:spPr>
          <a:xfrm>
            <a:off x="5467949" y="8480581"/>
            <a:ext cx="1171607" cy="401880"/>
          </a:xfrm>
          <a:prstGeom prst="roundRect">
            <a:avLst>
              <a:gd name="adj" fmla="val 18851"/>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文章</a:t>
            </a:r>
            <a:r>
              <a:rPr kumimoji="1" lang="en-US" altLang="ja-JP" sz="1050">
                <a:solidFill>
                  <a:prstClr val="black"/>
                </a:solidFill>
                <a:latin typeface="Meiryo UI" panose="020B0604030504040204" pitchFamily="50" charset="-128"/>
                <a:ea typeface="Meiryo UI" panose="020B0604030504040204" pitchFamily="50" charset="-128"/>
              </a:rPr>
              <a:t>2</a:t>
            </a: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7" name="四角形: 角を丸くする 25">
            <a:extLst>
              <a:ext uri="{FF2B5EF4-FFF2-40B4-BE49-F238E27FC236}">
                <a16:creationId xmlns:a16="http://schemas.microsoft.com/office/drawing/2014/main" id="{E30841A0-6841-5544-AB8D-87FEE8E804E8}"/>
              </a:ext>
            </a:extLst>
          </p:cNvPr>
          <p:cNvSpPr/>
          <p:nvPr/>
        </p:nvSpPr>
        <p:spPr>
          <a:xfrm>
            <a:off x="5485254" y="9128634"/>
            <a:ext cx="1171607" cy="401880"/>
          </a:xfrm>
          <a:prstGeom prst="roundRect">
            <a:avLst>
              <a:gd name="adj" fmla="val 18851"/>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画像</a:t>
            </a:r>
            <a:r>
              <a:rPr kumimoji="1" lang="en-US" altLang="ja-JP" sz="1050">
                <a:solidFill>
                  <a:prstClr val="black"/>
                </a:solidFill>
                <a:latin typeface="Meiryo UI" panose="020B0604030504040204" pitchFamily="50" charset="-128"/>
                <a:ea typeface="Meiryo UI" panose="020B0604030504040204" pitchFamily="50" charset="-128"/>
              </a:rPr>
              <a:t>2</a:t>
            </a: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9" name="コンテンツ プレースホルダー 4">
            <a:extLst>
              <a:ext uri="{FF2B5EF4-FFF2-40B4-BE49-F238E27FC236}">
                <a16:creationId xmlns:a16="http://schemas.microsoft.com/office/drawing/2014/main" id="{CF0E17B5-8E4C-F44B-9D8E-40AFEA64061C}"/>
              </a:ext>
            </a:extLst>
          </p:cNvPr>
          <p:cNvSpPr txBox="1">
            <a:spLocks/>
          </p:cNvSpPr>
          <p:nvPr/>
        </p:nvSpPr>
        <p:spPr>
          <a:xfrm>
            <a:off x="224789" y="1301868"/>
            <a:ext cx="6438901"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171450" indent="-171450">
              <a:buFont typeface="Arial" panose="020B0604020202020204" pitchFamily="34" charset="0"/>
              <a:buChar char="•"/>
            </a:pPr>
            <a:r>
              <a:rPr lang="ja-JP" altLang="en-US" sz="1000" b="1"/>
              <a:t>事業者の申請登録画面イメージ</a:t>
            </a:r>
            <a:endParaRPr lang="en-US" altLang="ja-JP" sz="1000" b="1"/>
          </a:p>
        </p:txBody>
      </p:sp>
      <p:sp>
        <p:nvSpPr>
          <p:cNvPr id="50" name="コンテンツ プレースホルダー 4">
            <a:extLst>
              <a:ext uri="{FF2B5EF4-FFF2-40B4-BE49-F238E27FC236}">
                <a16:creationId xmlns:a16="http://schemas.microsoft.com/office/drawing/2014/main" id="{31136A7E-5B72-1A48-9FA0-14F83A000D36}"/>
              </a:ext>
            </a:extLst>
          </p:cNvPr>
          <p:cNvSpPr txBox="1">
            <a:spLocks/>
          </p:cNvSpPr>
          <p:nvPr/>
        </p:nvSpPr>
        <p:spPr>
          <a:xfrm>
            <a:off x="228600" y="5674781"/>
            <a:ext cx="6438901"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dirty="0"/>
              <a:t>（参考）事務局には文章と画像が交互に表示されます（事務局に提示される画面イメージ）</a:t>
            </a:r>
            <a:endParaRPr lang="en-US" altLang="ja-JP" sz="1000" dirty="0"/>
          </a:p>
        </p:txBody>
      </p:sp>
      <p:grpSp>
        <p:nvGrpSpPr>
          <p:cNvPr id="7" name="グループ化 6">
            <a:extLst>
              <a:ext uri="{FF2B5EF4-FFF2-40B4-BE49-F238E27FC236}">
                <a16:creationId xmlns:a16="http://schemas.microsoft.com/office/drawing/2014/main" id="{2DF0AE72-8C7E-4594-8C19-C14291163638}"/>
              </a:ext>
            </a:extLst>
          </p:cNvPr>
          <p:cNvGrpSpPr/>
          <p:nvPr/>
        </p:nvGrpSpPr>
        <p:grpSpPr>
          <a:xfrm>
            <a:off x="758202" y="1600389"/>
            <a:ext cx="5797133" cy="3861344"/>
            <a:chOff x="866557" y="1570723"/>
            <a:chExt cx="5797133" cy="3861344"/>
          </a:xfrm>
        </p:grpSpPr>
        <p:grpSp>
          <p:nvGrpSpPr>
            <p:cNvPr id="48" name="グループ化 47">
              <a:extLst>
                <a:ext uri="{FF2B5EF4-FFF2-40B4-BE49-F238E27FC236}">
                  <a16:creationId xmlns:a16="http://schemas.microsoft.com/office/drawing/2014/main" id="{2AD62AD3-37DC-A544-922E-02F28FFAF41D}"/>
                </a:ext>
              </a:extLst>
            </p:cNvPr>
            <p:cNvGrpSpPr/>
            <p:nvPr/>
          </p:nvGrpSpPr>
          <p:grpSpPr>
            <a:xfrm>
              <a:off x="866557" y="1570723"/>
              <a:ext cx="5797133" cy="3861344"/>
              <a:chOff x="791015" y="1195396"/>
              <a:chExt cx="5797133" cy="3861344"/>
            </a:xfrm>
          </p:grpSpPr>
          <p:pic>
            <p:nvPicPr>
              <p:cNvPr id="3" name="図 2">
                <a:extLst>
                  <a:ext uri="{FF2B5EF4-FFF2-40B4-BE49-F238E27FC236}">
                    <a16:creationId xmlns:a16="http://schemas.microsoft.com/office/drawing/2014/main" id="{253F1CCD-1387-AB4C-BA41-40E8E568728F}"/>
                  </a:ext>
                </a:extLst>
              </p:cNvPr>
              <p:cNvPicPr>
                <a:picLocks noChangeAspect="1"/>
              </p:cNvPicPr>
              <p:nvPr/>
            </p:nvPicPr>
            <p:blipFill>
              <a:blip r:embed="rId4"/>
              <a:stretch>
                <a:fillRect/>
              </a:stretch>
            </p:blipFill>
            <p:spPr>
              <a:xfrm>
                <a:off x="791015" y="1210204"/>
                <a:ext cx="3519237" cy="3846536"/>
              </a:xfrm>
              <a:prstGeom prst="rect">
                <a:avLst/>
              </a:prstGeom>
              <a:ln>
                <a:solidFill>
                  <a:schemeClr val="tx1"/>
                </a:solidFill>
              </a:ln>
            </p:spPr>
          </p:pic>
          <p:sp>
            <p:nvSpPr>
              <p:cNvPr id="14" name="正方形/長方形 13">
                <a:extLst>
                  <a:ext uri="{FF2B5EF4-FFF2-40B4-BE49-F238E27FC236}">
                    <a16:creationId xmlns:a16="http://schemas.microsoft.com/office/drawing/2014/main" id="{B9C2DB85-F8ED-314C-8774-D4072E344775}"/>
                  </a:ext>
                </a:extLst>
              </p:cNvPr>
              <p:cNvSpPr/>
              <p:nvPr/>
            </p:nvSpPr>
            <p:spPr>
              <a:xfrm>
                <a:off x="868633" y="1420164"/>
                <a:ext cx="1905128" cy="96631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29" name="正方形/長方形 28">
                <a:extLst>
                  <a:ext uri="{FF2B5EF4-FFF2-40B4-BE49-F238E27FC236}">
                    <a16:creationId xmlns:a16="http://schemas.microsoft.com/office/drawing/2014/main" id="{A223EC84-1228-B846-A93B-77D8F5D558E0}"/>
                  </a:ext>
                </a:extLst>
              </p:cNvPr>
              <p:cNvSpPr/>
              <p:nvPr/>
            </p:nvSpPr>
            <p:spPr>
              <a:xfrm>
                <a:off x="1445959" y="2434374"/>
                <a:ext cx="1327801" cy="96631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9" name="正方形/長方形 8">
                <a:extLst>
                  <a:ext uri="{FF2B5EF4-FFF2-40B4-BE49-F238E27FC236}">
                    <a16:creationId xmlns:a16="http://schemas.microsoft.com/office/drawing/2014/main" id="{34AD7C8C-FDF2-E24B-BDA4-A66B0436F6D9}"/>
                  </a:ext>
                </a:extLst>
              </p:cNvPr>
              <p:cNvSpPr/>
              <p:nvPr/>
            </p:nvSpPr>
            <p:spPr>
              <a:xfrm>
                <a:off x="868633" y="3522849"/>
                <a:ext cx="1905128" cy="966311"/>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10" name="正方形/長方形 9">
                <a:extLst>
                  <a:ext uri="{FF2B5EF4-FFF2-40B4-BE49-F238E27FC236}">
                    <a16:creationId xmlns:a16="http://schemas.microsoft.com/office/drawing/2014/main" id="{94C5FC78-EC4A-6E44-B116-D669EFF12FB0}"/>
                  </a:ext>
                </a:extLst>
              </p:cNvPr>
              <p:cNvSpPr/>
              <p:nvPr/>
            </p:nvSpPr>
            <p:spPr>
              <a:xfrm>
                <a:off x="1445959" y="4537059"/>
                <a:ext cx="1327801" cy="519681"/>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21" name="直線コネクタ 20">
                <a:extLst>
                  <a:ext uri="{FF2B5EF4-FFF2-40B4-BE49-F238E27FC236}">
                    <a16:creationId xmlns:a16="http://schemas.microsoft.com/office/drawing/2014/main" id="{EE86394B-A7E4-6741-9C9D-B5EE5EACA061}"/>
                  </a:ext>
                </a:extLst>
              </p:cNvPr>
              <p:cNvCxnSpPr>
                <a:cxnSpLocks/>
                <a:stCxn id="22" idx="1"/>
                <a:endCxn id="14" idx="3"/>
              </p:cNvCxnSpPr>
              <p:nvPr/>
            </p:nvCxnSpPr>
            <p:spPr>
              <a:xfrm flipH="1">
                <a:off x="2773761" y="1485959"/>
                <a:ext cx="1976010" cy="41736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四角形: 角を丸くする 25">
                <a:extLst>
                  <a:ext uri="{FF2B5EF4-FFF2-40B4-BE49-F238E27FC236}">
                    <a16:creationId xmlns:a16="http://schemas.microsoft.com/office/drawing/2014/main" id="{60CB331B-D56A-7943-9A65-21123E68F451}"/>
                  </a:ext>
                </a:extLst>
              </p:cNvPr>
              <p:cNvSpPr/>
              <p:nvPr/>
            </p:nvSpPr>
            <p:spPr>
              <a:xfrm>
                <a:off x="4749771" y="1195396"/>
                <a:ext cx="1838377" cy="581126"/>
              </a:xfrm>
              <a:prstGeom prst="roundRect">
                <a:avLst>
                  <a:gd name="adj" fmla="val 18851"/>
                </a:avLst>
              </a:prstGeom>
              <a:solidFill>
                <a:srgbClr val="F2C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当該箇所のみ必須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文章</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23" name="直線コネクタ 22">
                <a:extLst>
                  <a:ext uri="{FF2B5EF4-FFF2-40B4-BE49-F238E27FC236}">
                    <a16:creationId xmlns:a16="http://schemas.microsoft.com/office/drawing/2014/main" id="{26F0C4BB-DB4F-DD4D-AD1C-C9CBD45A55A3}"/>
                  </a:ext>
                </a:extLst>
              </p:cNvPr>
              <p:cNvCxnSpPr>
                <a:cxnSpLocks/>
                <a:stCxn id="24" idx="1"/>
              </p:cNvCxnSpPr>
              <p:nvPr/>
            </p:nvCxnSpPr>
            <p:spPr>
              <a:xfrm flipH="1">
                <a:off x="2773761" y="2576198"/>
                <a:ext cx="1976010" cy="3362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四角形: 角を丸くする 25">
                <a:extLst>
                  <a:ext uri="{FF2B5EF4-FFF2-40B4-BE49-F238E27FC236}">
                    <a16:creationId xmlns:a16="http://schemas.microsoft.com/office/drawing/2014/main" id="{5B706454-AD63-394C-996E-E09BE928D1E7}"/>
                  </a:ext>
                </a:extLst>
              </p:cNvPr>
              <p:cNvSpPr/>
              <p:nvPr/>
            </p:nvSpPr>
            <p:spPr>
              <a:xfrm>
                <a:off x="4749771" y="2375258"/>
                <a:ext cx="1171607" cy="401880"/>
              </a:xfrm>
              <a:prstGeom prst="roundRect">
                <a:avLst>
                  <a:gd name="adj" fmla="val 18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画像</a:t>
                </a:r>
                <a:r>
                  <a:rPr kumimoji="1" lang="en-US" altLang="ja-JP"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a:t>
                </a: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25" name="直線コネクタ 24">
                <a:extLst>
                  <a:ext uri="{FF2B5EF4-FFF2-40B4-BE49-F238E27FC236}">
                    <a16:creationId xmlns:a16="http://schemas.microsoft.com/office/drawing/2014/main" id="{009B5C4D-BB2A-D64D-BE94-DE492C0EDA63}"/>
                  </a:ext>
                </a:extLst>
              </p:cNvPr>
              <p:cNvCxnSpPr>
                <a:cxnSpLocks/>
                <a:stCxn id="26" idx="1"/>
                <a:endCxn id="9" idx="3"/>
              </p:cNvCxnSpPr>
              <p:nvPr/>
            </p:nvCxnSpPr>
            <p:spPr>
              <a:xfrm flipH="1">
                <a:off x="2773761" y="3362453"/>
                <a:ext cx="2018801" cy="64355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6" name="四角形: 角を丸くする 25">
                <a:extLst>
                  <a:ext uri="{FF2B5EF4-FFF2-40B4-BE49-F238E27FC236}">
                    <a16:creationId xmlns:a16="http://schemas.microsoft.com/office/drawing/2014/main" id="{F99D6AEF-EE68-9C4C-AF5D-E2614FA549FB}"/>
                  </a:ext>
                </a:extLst>
              </p:cNvPr>
              <p:cNvSpPr/>
              <p:nvPr/>
            </p:nvSpPr>
            <p:spPr>
              <a:xfrm>
                <a:off x="4792562" y="3161513"/>
                <a:ext cx="1171607" cy="401880"/>
              </a:xfrm>
              <a:prstGeom prst="roundRect">
                <a:avLst>
                  <a:gd name="adj" fmla="val 18851"/>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文章</a:t>
                </a:r>
                <a:r>
                  <a:rPr kumimoji="1" lang="en-US" altLang="ja-JP" sz="1050">
                    <a:solidFill>
                      <a:prstClr val="black"/>
                    </a:solidFill>
                    <a:latin typeface="Meiryo UI" panose="020B0604030504040204" pitchFamily="50" charset="-128"/>
                    <a:ea typeface="Meiryo UI" panose="020B0604030504040204" pitchFamily="50" charset="-128"/>
                  </a:rPr>
                  <a:t>2</a:t>
                </a: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27" name="直線コネクタ 26">
                <a:extLst>
                  <a:ext uri="{FF2B5EF4-FFF2-40B4-BE49-F238E27FC236}">
                    <a16:creationId xmlns:a16="http://schemas.microsoft.com/office/drawing/2014/main" id="{CB88B774-A086-5B43-A2CB-9C8BB5498034}"/>
                  </a:ext>
                </a:extLst>
              </p:cNvPr>
              <p:cNvCxnSpPr>
                <a:cxnSpLocks/>
                <a:stCxn id="28" idx="1"/>
                <a:endCxn id="10" idx="3"/>
              </p:cNvCxnSpPr>
              <p:nvPr/>
            </p:nvCxnSpPr>
            <p:spPr>
              <a:xfrm flipH="1">
                <a:off x="2773760" y="4363069"/>
                <a:ext cx="2018802" cy="43383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8" name="四角形: 角を丸くする 25">
                <a:extLst>
                  <a:ext uri="{FF2B5EF4-FFF2-40B4-BE49-F238E27FC236}">
                    <a16:creationId xmlns:a16="http://schemas.microsoft.com/office/drawing/2014/main" id="{6F5D2473-8043-4741-91C4-0162698755CE}"/>
                  </a:ext>
                </a:extLst>
              </p:cNvPr>
              <p:cNvSpPr/>
              <p:nvPr/>
            </p:nvSpPr>
            <p:spPr>
              <a:xfrm>
                <a:off x="4792562" y="4162129"/>
                <a:ext cx="1171607" cy="401880"/>
              </a:xfrm>
              <a:prstGeom prst="roundRect">
                <a:avLst>
                  <a:gd name="adj" fmla="val 18851"/>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画像</a:t>
                </a:r>
                <a:r>
                  <a:rPr kumimoji="1" lang="en-US" altLang="ja-JP" sz="1050">
                    <a:solidFill>
                      <a:prstClr val="black"/>
                    </a:solidFill>
                    <a:latin typeface="Meiryo UI" panose="020B0604030504040204" pitchFamily="50" charset="-128"/>
                    <a:ea typeface="Meiryo UI" panose="020B0604030504040204" pitchFamily="50" charset="-128"/>
                  </a:rPr>
                  <a:t>2</a:t>
                </a: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sp>
          <p:nvSpPr>
            <p:cNvPr id="34" name="コンテンツ プレースホルダー 4">
              <a:extLst>
                <a:ext uri="{FF2B5EF4-FFF2-40B4-BE49-F238E27FC236}">
                  <a16:creationId xmlns:a16="http://schemas.microsoft.com/office/drawing/2014/main" id="{94D3DC2E-02D4-43CA-9B67-473132E81D57}"/>
                </a:ext>
              </a:extLst>
            </p:cNvPr>
            <p:cNvSpPr txBox="1">
              <a:spLocks/>
            </p:cNvSpPr>
            <p:nvPr/>
          </p:nvSpPr>
          <p:spPr>
            <a:xfrm>
              <a:off x="6071057" y="2797972"/>
              <a:ext cx="490927"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b="1" dirty="0"/>
                <a:t>任意</a:t>
              </a:r>
              <a:endParaRPr lang="en-US" altLang="ja-JP" sz="1000" b="1" dirty="0"/>
            </a:p>
          </p:txBody>
        </p:sp>
        <p:sp>
          <p:nvSpPr>
            <p:cNvPr id="35" name="コンテンツ プレースホルダー 4">
              <a:extLst>
                <a:ext uri="{FF2B5EF4-FFF2-40B4-BE49-F238E27FC236}">
                  <a16:creationId xmlns:a16="http://schemas.microsoft.com/office/drawing/2014/main" id="{58CE8727-3321-4966-938C-F64E5C1F8B71}"/>
                </a:ext>
              </a:extLst>
            </p:cNvPr>
            <p:cNvSpPr txBox="1">
              <a:spLocks/>
            </p:cNvSpPr>
            <p:nvPr/>
          </p:nvSpPr>
          <p:spPr>
            <a:xfrm>
              <a:off x="6098942" y="3618215"/>
              <a:ext cx="490927"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b="1" dirty="0"/>
                <a:t>任意</a:t>
              </a:r>
              <a:endParaRPr lang="en-US" altLang="ja-JP" sz="1000" b="1" dirty="0"/>
            </a:p>
          </p:txBody>
        </p:sp>
        <p:sp>
          <p:nvSpPr>
            <p:cNvPr id="36" name="コンテンツ プレースホルダー 4">
              <a:extLst>
                <a:ext uri="{FF2B5EF4-FFF2-40B4-BE49-F238E27FC236}">
                  <a16:creationId xmlns:a16="http://schemas.microsoft.com/office/drawing/2014/main" id="{D14B59DA-2830-41A9-854E-AB279D497A4C}"/>
                </a:ext>
              </a:extLst>
            </p:cNvPr>
            <p:cNvSpPr txBox="1">
              <a:spLocks/>
            </p:cNvSpPr>
            <p:nvPr/>
          </p:nvSpPr>
          <p:spPr>
            <a:xfrm>
              <a:off x="6098941" y="4595632"/>
              <a:ext cx="490927"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b="1" dirty="0"/>
                <a:t>任意</a:t>
              </a:r>
              <a:endParaRPr lang="en-US" altLang="ja-JP" sz="1000" b="1" dirty="0"/>
            </a:p>
          </p:txBody>
        </p:sp>
      </p:grpSp>
      <p:sp>
        <p:nvSpPr>
          <p:cNvPr id="4" name="角丸四角形 3"/>
          <p:cNvSpPr/>
          <p:nvPr/>
        </p:nvSpPr>
        <p:spPr>
          <a:xfrm>
            <a:off x="2255649" y="1282739"/>
            <a:ext cx="4483100" cy="26229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ja-JP" sz="900" dirty="0" smtClean="0">
                <a:solidFill>
                  <a:srgbClr val="FF0000"/>
                </a:solidFill>
              </a:rPr>
              <a:t>※</a:t>
            </a:r>
            <a:r>
              <a:rPr kumimoji="1" lang="ja-JP" altLang="en-US" sz="900" dirty="0" smtClean="0">
                <a:solidFill>
                  <a:srgbClr val="FF0000"/>
                </a:solidFill>
              </a:rPr>
              <a:t>「（様式２）提案書」にまとめて記載する場合は以下のイメージとはなりません</a:t>
            </a:r>
            <a:endParaRPr kumimoji="1" lang="en-US" altLang="ja-JP" sz="900" dirty="0" smtClean="0">
              <a:solidFill>
                <a:srgbClr val="FF0000"/>
              </a:solidFill>
            </a:endParaRPr>
          </a:p>
        </p:txBody>
      </p:sp>
    </p:spTree>
    <p:extLst>
      <p:ext uri="{BB962C8B-B14F-4D97-AF65-F5344CB8AC3E}">
        <p14:creationId xmlns:p14="http://schemas.microsoft.com/office/powerpoint/2010/main" val="3412100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B8BEFCAE-3F25-8544-911E-5B6A71F60727}"/>
              </a:ext>
            </a:extLst>
          </p:cNvPr>
          <p:cNvSpPr>
            <a:spLocks noGrp="1"/>
          </p:cNvSpPr>
          <p:nvPr>
            <p:ph type="title"/>
          </p:nvPr>
        </p:nvSpPr>
        <p:spPr/>
        <p:txBody>
          <a:bodyPr/>
          <a:lstStyle/>
          <a:p>
            <a:r>
              <a:rPr lang="en-US" altLang="ja-JP" dirty="0"/>
              <a:t>3-2.</a:t>
            </a:r>
            <a:r>
              <a:rPr lang="ja-JP" altLang="en-US"/>
              <a:t>公募申請</a:t>
            </a:r>
            <a:r>
              <a:rPr lang="en-US" altLang="ja-JP" dirty="0">
                <a:latin typeface="Meiryo UI" panose="020B0604030504040204" pitchFamily="34" charset="-128"/>
                <a:ea typeface="Meiryo UI" panose="020B0604030504040204" pitchFamily="34" charset="-128"/>
              </a:rPr>
              <a:t>- </a:t>
            </a:r>
            <a:r>
              <a:rPr lang="ja-JP" altLang="en-US">
                <a:latin typeface="Meiryo UI" panose="020B0604030504040204" pitchFamily="34" charset="-128"/>
                <a:ea typeface="Meiryo UI" panose="020B0604030504040204" pitchFamily="34" charset="-128"/>
              </a:rPr>
              <a:t>事業情報</a:t>
            </a:r>
            <a:r>
              <a:rPr lang="en-US" altLang="ja-JP" dirty="0">
                <a:latin typeface="Meiryo UI" panose="020B0604030504040204" pitchFamily="34" charset="-128"/>
                <a:ea typeface="Meiryo UI" panose="020B0604030504040204" pitchFamily="34" charset="-128"/>
              </a:rPr>
              <a:t>② -</a:t>
            </a:r>
            <a:endParaRPr kumimoji="1" lang="ja-JP" altLang="en-US"/>
          </a:p>
        </p:txBody>
      </p:sp>
      <p:sp>
        <p:nvSpPr>
          <p:cNvPr id="12" name="コンテンツ プレースホルダー 8">
            <a:extLst>
              <a:ext uri="{FF2B5EF4-FFF2-40B4-BE49-F238E27FC236}">
                <a16:creationId xmlns:a16="http://schemas.microsoft.com/office/drawing/2014/main" id="{8C07F06F-6BE3-4B1D-A1FE-1D8C7A06082F}"/>
              </a:ext>
            </a:extLst>
          </p:cNvPr>
          <p:cNvSpPr txBox="1">
            <a:spLocks/>
          </p:cNvSpPr>
          <p:nvPr/>
        </p:nvSpPr>
        <p:spPr>
          <a:xfrm>
            <a:off x="228600" y="1249761"/>
            <a:ext cx="6438901"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000" b="1" i="0" u="sng"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事業情報</a:t>
            </a:r>
            <a:r>
              <a:rPr lang="ja-JP" altLang="en-US" sz="1000" b="1" u="sng">
                <a:solidFill>
                  <a:prstClr val="black"/>
                </a:solidFill>
              </a:rPr>
              <a:t>②</a:t>
            </a:r>
            <a:endParaRPr kumimoji="1" lang="ja-JP" altLang="en-US" sz="1000" b="1" i="0" u="sng"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E1A4F5D8-7356-8E44-A2EA-D129753A49F8}"/>
              </a:ext>
            </a:extLst>
          </p:cNvPr>
          <p:cNvPicPr>
            <a:picLocks noChangeAspect="1"/>
          </p:cNvPicPr>
          <p:nvPr/>
        </p:nvPicPr>
        <p:blipFill rotWithShape="1">
          <a:blip r:embed="rId2">
            <a:extLst>
              <a:ext uri="{28A0092B-C50C-407E-A947-70E740481C1C}">
                <a14:useLocalDpi xmlns:a14="http://schemas.microsoft.com/office/drawing/2010/main"/>
              </a:ext>
            </a:extLst>
          </a:blip>
          <a:srcRect l="8786"/>
          <a:stretch/>
        </p:blipFill>
        <p:spPr>
          <a:xfrm>
            <a:off x="306166" y="1889945"/>
            <a:ext cx="4351022" cy="7551959"/>
          </a:xfrm>
          <a:prstGeom prst="rect">
            <a:avLst/>
          </a:prstGeom>
          <a:ln>
            <a:solidFill>
              <a:schemeClr val="tx1"/>
            </a:solidFill>
          </a:ln>
        </p:spPr>
      </p:pic>
      <p:sp>
        <p:nvSpPr>
          <p:cNvPr id="17" name="正方形/長方形 16">
            <a:extLst>
              <a:ext uri="{FF2B5EF4-FFF2-40B4-BE49-F238E27FC236}">
                <a16:creationId xmlns:a16="http://schemas.microsoft.com/office/drawing/2014/main" id="{45441CB5-B1CA-3646-83BC-0A098E8B1E20}"/>
              </a:ext>
            </a:extLst>
          </p:cNvPr>
          <p:cNvSpPr/>
          <p:nvPr/>
        </p:nvSpPr>
        <p:spPr>
          <a:xfrm>
            <a:off x="406089" y="1974785"/>
            <a:ext cx="3843738" cy="6655748"/>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20" name="四角形: 角を丸くする 25">
            <a:extLst>
              <a:ext uri="{FF2B5EF4-FFF2-40B4-BE49-F238E27FC236}">
                <a16:creationId xmlns:a16="http://schemas.microsoft.com/office/drawing/2014/main" id="{4207977E-D58B-456C-96FA-141907AEB1C2}"/>
              </a:ext>
            </a:extLst>
          </p:cNvPr>
          <p:cNvSpPr/>
          <p:nvPr/>
        </p:nvSpPr>
        <p:spPr>
          <a:xfrm>
            <a:off x="4349750" y="1974785"/>
            <a:ext cx="2317750" cy="316236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全て必須項目です。</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21" name="直線コネクタ 20">
            <a:extLst>
              <a:ext uri="{FF2B5EF4-FFF2-40B4-BE49-F238E27FC236}">
                <a16:creationId xmlns:a16="http://schemas.microsoft.com/office/drawing/2014/main" id="{8A05C751-322A-A74A-B6F7-945F2BDA4EAD}"/>
              </a:ext>
            </a:extLst>
          </p:cNvPr>
          <p:cNvCxnSpPr>
            <a:cxnSpLocks/>
          </p:cNvCxnSpPr>
          <p:nvPr/>
        </p:nvCxnSpPr>
        <p:spPr>
          <a:xfrm flipH="1">
            <a:off x="4249828" y="2251996"/>
            <a:ext cx="203679" cy="0"/>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15" name="コンテンツ プレースホルダー 5">
            <a:extLst>
              <a:ext uri="{FF2B5EF4-FFF2-40B4-BE49-F238E27FC236}">
                <a16:creationId xmlns:a16="http://schemas.microsoft.com/office/drawing/2014/main" id="{9B8B28CD-7F28-A342-B43A-CC247F1E774A}"/>
              </a:ext>
            </a:extLst>
          </p:cNvPr>
          <p:cNvSpPr txBox="1">
            <a:spLocks/>
          </p:cNvSpPr>
          <p:nvPr/>
        </p:nvSpPr>
        <p:spPr>
          <a:xfrm>
            <a:off x="1220525" y="927694"/>
            <a:ext cx="5446975" cy="26313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latin typeface="メイリオ" panose="020B0604030504040204" pitchFamily="50" charset="-128"/>
                <a:ea typeface="メイリオ" panose="020B0604030504040204" pitchFamily="50" charset="-128"/>
              </a:rPr>
              <a:t>申請フォームに沿って必要情報を入力します。</a:t>
            </a:r>
            <a:endParaRPr lang="ja-JP" altLang="en-US" dirty="0"/>
          </a:p>
        </p:txBody>
      </p:sp>
      <p:sp>
        <p:nvSpPr>
          <p:cNvPr id="16" name="四角形: 角を丸くする 4">
            <a:extLst>
              <a:ext uri="{FF2B5EF4-FFF2-40B4-BE49-F238E27FC236}">
                <a16:creationId xmlns:a16="http://schemas.microsoft.com/office/drawing/2014/main" id="{1E1ACD9A-AC22-3143-B791-7396F9E4353E}"/>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sp>
        <p:nvSpPr>
          <p:cNvPr id="23" name="四角形: 角を丸くする 25">
            <a:extLst>
              <a:ext uri="{FF2B5EF4-FFF2-40B4-BE49-F238E27FC236}">
                <a16:creationId xmlns:a16="http://schemas.microsoft.com/office/drawing/2014/main" id="{3A1F768B-B812-4FF6-ADF6-4A111DDCD83B}"/>
              </a:ext>
            </a:extLst>
          </p:cNvPr>
          <p:cNvSpPr/>
          <p:nvPr/>
        </p:nvSpPr>
        <p:spPr>
          <a:xfrm>
            <a:off x="4434257" y="2414254"/>
            <a:ext cx="2127352" cy="2532396"/>
          </a:xfrm>
          <a:prstGeom prst="roundRect">
            <a:avLst>
              <a:gd name="adj" fmla="val 115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事業の効果</a:t>
            </a:r>
            <a:r>
              <a:rPr kumimoji="1" lang="ja-JP" altLang="en-US" sz="900" dirty="0">
                <a:solidFill>
                  <a:schemeClr val="tx1"/>
                </a:solidFill>
                <a:latin typeface="Meiryo UI" panose="020B0604030504040204" pitchFamily="50" charset="-128"/>
                <a:ea typeface="Meiryo UI" panose="020B0604030504040204" pitchFamily="50" charset="-128"/>
              </a:rPr>
              <a:t>：本事業を行うことによる効果</a:t>
            </a:r>
            <a:r>
              <a:rPr kumimoji="1" lang="ja-JP" altLang="en-US" sz="900" dirty="0" smtClean="0">
                <a:solidFill>
                  <a:schemeClr val="tx1"/>
                </a:solidFill>
                <a:latin typeface="Meiryo UI" panose="020B0604030504040204" pitchFamily="50" charset="-128"/>
                <a:ea typeface="Meiryo UI" panose="020B0604030504040204" pitchFamily="50" charset="-128"/>
              </a:rPr>
              <a:t>を入力して</a:t>
            </a:r>
            <a:r>
              <a:rPr kumimoji="1" lang="ja-JP" altLang="en-US" sz="900" dirty="0">
                <a:solidFill>
                  <a:schemeClr val="tx1"/>
                </a:solidFill>
                <a:latin typeface="Meiryo UI" panose="020B0604030504040204" pitchFamily="50" charset="-128"/>
                <a:ea typeface="Meiryo UI" panose="020B0604030504040204" pitchFamily="50" charset="-128"/>
              </a:rPr>
              <a:t>ください。</a:t>
            </a:r>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補助裏の負担者、負担額、負担方法</a:t>
            </a:r>
            <a:r>
              <a:rPr kumimoji="1" lang="ja-JP" altLang="en-US" sz="900" dirty="0">
                <a:solidFill>
                  <a:schemeClr val="tx1"/>
                </a:solidFill>
                <a:latin typeface="Meiryo UI" panose="020B0604030504040204" pitchFamily="50" charset="-128"/>
                <a:ea typeface="Meiryo UI" panose="020B0604030504040204" pitchFamily="50" charset="-128"/>
              </a:rPr>
              <a:t>：補助事業等に要する経費のうち、補助金によってまかなわれる部分以外の部分の負担者、負担額、負担方法</a:t>
            </a:r>
            <a:r>
              <a:rPr kumimoji="1" lang="ja-JP" altLang="en-US" sz="900" dirty="0" smtClean="0">
                <a:solidFill>
                  <a:schemeClr val="tx1"/>
                </a:solidFill>
                <a:latin typeface="Meiryo UI" panose="020B0604030504040204" pitchFamily="50" charset="-128"/>
                <a:ea typeface="Meiryo UI" panose="020B0604030504040204" pitchFamily="50" charset="-128"/>
              </a:rPr>
              <a:t>を</a:t>
            </a:r>
            <a:r>
              <a:rPr kumimoji="1" lang="ja-JP" altLang="en-US" sz="900" dirty="0">
                <a:solidFill>
                  <a:schemeClr val="tx1"/>
                </a:solidFill>
                <a:latin typeface="Meiryo UI" panose="020B0604030504040204" pitchFamily="50" charset="-128"/>
                <a:ea typeface="Meiryo UI" panose="020B0604030504040204" pitchFamily="50" charset="-128"/>
              </a:rPr>
              <a:t>入力</a:t>
            </a:r>
            <a:r>
              <a:rPr kumimoji="1" lang="ja-JP" altLang="en-US" sz="900" dirty="0" smtClean="0">
                <a:solidFill>
                  <a:schemeClr val="tx1"/>
                </a:solidFill>
                <a:latin typeface="Meiryo UI" panose="020B0604030504040204" pitchFamily="50" charset="-128"/>
                <a:ea typeface="Meiryo UI" panose="020B0604030504040204" pitchFamily="50" charset="-128"/>
              </a:rPr>
              <a:t>して</a:t>
            </a:r>
            <a:r>
              <a:rPr kumimoji="1" lang="ja-JP" altLang="en-US" sz="900" dirty="0">
                <a:solidFill>
                  <a:schemeClr val="tx1"/>
                </a:solidFill>
                <a:latin typeface="Meiryo UI" panose="020B0604030504040204" pitchFamily="50" charset="-128"/>
                <a:ea typeface="Meiryo UI" panose="020B0604030504040204" pitchFamily="50" charset="-128"/>
              </a:rPr>
              <a:t>ください。</a:t>
            </a:r>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事業によって生じる収入金に関する事項</a:t>
            </a:r>
            <a:r>
              <a:rPr kumimoji="1" lang="ja-JP" altLang="en-US" sz="900" dirty="0">
                <a:solidFill>
                  <a:schemeClr val="tx1"/>
                </a:solidFill>
                <a:latin typeface="Meiryo UI" panose="020B0604030504040204" pitchFamily="50" charset="-128"/>
                <a:ea typeface="Meiryo UI" panose="020B0604030504040204" pitchFamily="50" charset="-128"/>
              </a:rPr>
              <a:t>：補助事業を実施することにより収入金の発生が見込まれる場合には、収入の内容、金額、取扱等に</a:t>
            </a:r>
            <a:r>
              <a:rPr kumimoji="1" lang="ja-JP" altLang="en-US" sz="900" dirty="0" smtClean="0">
                <a:solidFill>
                  <a:schemeClr val="tx1"/>
                </a:solidFill>
                <a:latin typeface="Meiryo UI" panose="020B0604030504040204" pitchFamily="50" charset="-128"/>
                <a:ea typeface="Meiryo UI" panose="020B0604030504040204" pitchFamily="50" charset="-128"/>
              </a:rPr>
              <a:t>ついて</a:t>
            </a:r>
            <a:r>
              <a:rPr kumimoji="1" lang="ja-JP" altLang="en-US" sz="900" dirty="0">
                <a:solidFill>
                  <a:schemeClr val="tx1"/>
                </a:solidFill>
                <a:latin typeface="Meiryo UI" panose="020B0604030504040204" pitchFamily="50" charset="-128"/>
                <a:ea typeface="Meiryo UI" panose="020B0604030504040204" pitchFamily="50" charset="-128"/>
              </a:rPr>
              <a:t>入力</a:t>
            </a:r>
            <a:r>
              <a:rPr kumimoji="1" lang="ja-JP" altLang="en-US" sz="900" dirty="0" smtClean="0">
                <a:solidFill>
                  <a:schemeClr val="tx1"/>
                </a:solidFill>
                <a:latin typeface="Meiryo UI" panose="020B0604030504040204" pitchFamily="50" charset="-128"/>
                <a:ea typeface="Meiryo UI" panose="020B0604030504040204" pitchFamily="50" charset="-128"/>
              </a:rPr>
              <a:t>して</a:t>
            </a:r>
            <a:r>
              <a:rPr kumimoji="1" lang="ja-JP" altLang="en-US" sz="900" dirty="0">
                <a:solidFill>
                  <a:schemeClr val="tx1"/>
                </a:solidFill>
                <a:latin typeface="Meiryo UI" panose="020B0604030504040204" pitchFamily="50" charset="-128"/>
                <a:ea typeface="Meiryo UI" panose="020B0604030504040204" pitchFamily="50" charset="-128"/>
              </a:rPr>
              <a:t>ください。（参考：補助金適正化法政令第３条第２項第５号）</a:t>
            </a: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6CDE1EAB-5E82-46E7-9864-534E1844B59E}"/>
              </a:ext>
            </a:extLst>
          </p:cNvPr>
          <p:cNvSpPr txBox="1"/>
          <p:nvPr/>
        </p:nvSpPr>
        <p:spPr>
          <a:xfrm>
            <a:off x="509263" y="2634446"/>
            <a:ext cx="3652620" cy="507831"/>
          </a:xfrm>
          <a:prstGeom prst="rect">
            <a:avLst/>
          </a:prstGeom>
          <a:noFill/>
        </p:spPr>
        <p:txBody>
          <a:bodyPr wrap="square" rtlCol="0">
            <a:spAutoFit/>
          </a:bodyPr>
          <a:lstStyle/>
          <a:p>
            <a:r>
              <a:rPr kumimoji="1" lang="ja-JP" altLang="en-US" sz="900" dirty="0">
                <a:solidFill>
                  <a:srgbClr val="0070C0"/>
                </a:solidFill>
                <a:latin typeface="メイリオ" panose="020B0604030504040204" pitchFamily="50" charset="-128"/>
                <a:ea typeface="メイリオ" panose="020B0604030504040204" pitchFamily="50" charset="-128"/>
              </a:rPr>
              <a:t>記入例）</a:t>
            </a:r>
            <a:endParaRPr kumimoji="1" lang="en-US" altLang="ja-JP" sz="900" dirty="0">
              <a:solidFill>
                <a:srgbClr val="0070C0"/>
              </a:solidFill>
              <a:latin typeface="メイリオ" panose="020B0604030504040204" pitchFamily="50" charset="-128"/>
              <a:ea typeface="メイリオ" panose="020B0604030504040204" pitchFamily="50" charset="-128"/>
            </a:endParaRPr>
          </a:p>
          <a:p>
            <a:pPr marL="171450" indent="-171450">
              <a:buFont typeface="Arial" panose="020B0604020202020204" pitchFamily="34" charset="0"/>
              <a:buChar char="•"/>
            </a:pPr>
            <a:r>
              <a:rPr kumimoji="1" lang="ja-JP" altLang="en-US" sz="900" dirty="0">
                <a:solidFill>
                  <a:srgbClr val="0070C0"/>
                </a:solidFill>
                <a:latin typeface="メイリオ" panose="020B0604030504040204" pitchFamily="50" charset="-128"/>
                <a:ea typeface="メイリオ" panose="020B0604030504040204" pitchFamily="50" charset="-128"/>
              </a:rPr>
              <a:t>本事業を実施することで・・・・・・という効果創出を想定している。</a:t>
            </a:r>
          </a:p>
        </p:txBody>
      </p:sp>
      <p:sp>
        <p:nvSpPr>
          <p:cNvPr id="28" name="テキスト ボックス 27">
            <a:extLst>
              <a:ext uri="{FF2B5EF4-FFF2-40B4-BE49-F238E27FC236}">
                <a16:creationId xmlns:a16="http://schemas.microsoft.com/office/drawing/2014/main" id="{C63829C5-A109-44B9-948E-36EBF6A2F789}"/>
              </a:ext>
            </a:extLst>
          </p:cNvPr>
          <p:cNvSpPr txBox="1"/>
          <p:nvPr/>
        </p:nvSpPr>
        <p:spPr>
          <a:xfrm>
            <a:off x="509263" y="5090892"/>
            <a:ext cx="3652620" cy="784830"/>
          </a:xfrm>
          <a:prstGeom prst="rect">
            <a:avLst/>
          </a:prstGeom>
          <a:noFill/>
        </p:spPr>
        <p:txBody>
          <a:bodyPr wrap="square" rtlCol="0">
            <a:spAutoFit/>
          </a:bodyPr>
          <a:lstStyle/>
          <a:p>
            <a:r>
              <a:rPr kumimoji="1" lang="ja-JP" altLang="en-US" sz="900" dirty="0">
                <a:solidFill>
                  <a:srgbClr val="0070C0"/>
                </a:solidFill>
                <a:latin typeface="メイリオ" panose="020B0604030504040204" pitchFamily="50" charset="-128"/>
                <a:ea typeface="メイリオ" panose="020B0604030504040204" pitchFamily="50" charset="-128"/>
              </a:rPr>
              <a:t>記入例）</a:t>
            </a:r>
            <a:endParaRPr kumimoji="1" lang="en-US" altLang="ja-JP" sz="900" dirty="0">
              <a:solidFill>
                <a:srgbClr val="0070C0"/>
              </a:solidFill>
              <a:latin typeface="メイリオ" panose="020B0604030504040204" pitchFamily="50" charset="-128"/>
              <a:ea typeface="メイリオ" panose="020B0604030504040204" pitchFamily="50" charset="-128"/>
            </a:endParaRPr>
          </a:p>
          <a:p>
            <a:pPr marL="171450" indent="-171450">
              <a:buFont typeface="Arial" panose="020B0604020202020204" pitchFamily="34" charset="0"/>
              <a:buChar char="•"/>
            </a:pPr>
            <a:r>
              <a:rPr kumimoji="1" lang="ja-JP" altLang="en-US" sz="900" dirty="0">
                <a:solidFill>
                  <a:srgbClr val="0070C0"/>
                </a:solidFill>
                <a:latin typeface="メイリオ" panose="020B0604030504040204" pitchFamily="50" charset="-128"/>
                <a:ea typeface="メイリオ" panose="020B0604030504040204" pitchFamily="50" charset="-128"/>
              </a:rPr>
              <a:t>資金調達内訳のうち自己資金については、当社及び共同申請者である</a:t>
            </a:r>
            <a:r>
              <a:rPr kumimoji="1" lang="en-US" altLang="ja-JP" sz="900" dirty="0">
                <a:solidFill>
                  <a:srgbClr val="0070C0"/>
                </a:solidFill>
                <a:latin typeface="メイリオ" panose="020B0604030504040204" pitchFamily="50" charset="-128"/>
                <a:ea typeface="メイリオ" panose="020B0604030504040204" pitchFamily="50" charset="-128"/>
              </a:rPr>
              <a:t>B</a:t>
            </a:r>
            <a:r>
              <a:rPr kumimoji="1" lang="ja-JP" altLang="en-US" sz="900" dirty="0">
                <a:solidFill>
                  <a:srgbClr val="0070C0"/>
                </a:solidFill>
                <a:latin typeface="メイリオ" panose="020B0604030504040204" pitchFamily="50" charset="-128"/>
                <a:ea typeface="メイリオ" panose="020B0604030504040204" pitchFamily="50" charset="-128"/>
              </a:rPr>
              <a:t>社で</a:t>
            </a:r>
            <a:r>
              <a:rPr kumimoji="1" lang="en-US" altLang="ja-JP" sz="900" dirty="0">
                <a:solidFill>
                  <a:srgbClr val="0070C0"/>
                </a:solidFill>
                <a:latin typeface="メイリオ" panose="020B0604030504040204" pitchFamily="50" charset="-128"/>
                <a:ea typeface="メイリオ" panose="020B0604030504040204" pitchFamily="50" charset="-128"/>
              </a:rPr>
              <a:t>1:1</a:t>
            </a:r>
            <a:r>
              <a:rPr kumimoji="1" lang="ja-JP" altLang="en-US" sz="900" dirty="0">
                <a:solidFill>
                  <a:srgbClr val="0070C0"/>
                </a:solidFill>
                <a:latin typeface="メイリオ" panose="020B0604030504040204" pitchFamily="50" charset="-128"/>
                <a:ea typeface="メイリオ" panose="020B0604030504040204" pitchFamily="50" charset="-128"/>
              </a:rPr>
              <a:t>の割合で負担することとしており、このうち当社負担分については〇〇からの融資による資金調達を予定している。</a:t>
            </a:r>
          </a:p>
        </p:txBody>
      </p:sp>
      <p:sp>
        <p:nvSpPr>
          <p:cNvPr id="29" name="テキスト ボックス 28">
            <a:extLst>
              <a:ext uri="{FF2B5EF4-FFF2-40B4-BE49-F238E27FC236}">
                <a16:creationId xmlns:a16="http://schemas.microsoft.com/office/drawing/2014/main" id="{1260DFD9-1884-4E12-9A6F-8D737D434456}"/>
              </a:ext>
            </a:extLst>
          </p:cNvPr>
          <p:cNvSpPr txBox="1"/>
          <p:nvPr/>
        </p:nvSpPr>
        <p:spPr>
          <a:xfrm>
            <a:off x="509263" y="7506471"/>
            <a:ext cx="3652620" cy="369332"/>
          </a:xfrm>
          <a:prstGeom prst="rect">
            <a:avLst/>
          </a:prstGeom>
          <a:noFill/>
        </p:spPr>
        <p:txBody>
          <a:bodyPr wrap="square" rtlCol="0">
            <a:spAutoFit/>
          </a:bodyPr>
          <a:lstStyle/>
          <a:p>
            <a:r>
              <a:rPr kumimoji="1" lang="ja-JP" altLang="en-US" sz="900" dirty="0">
                <a:solidFill>
                  <a:srgbClr val="0070C0"/>
                </a:solidFill>
                <a:latin typeface="メイリオ" panose="020B0604030504040204" pitchFamily="50" charset="-128"/>
                <a:ea typeface="メイリオ" panose="020B0604030504040204" pitchFamily="50" charset="-128"/>
              </a:rPr>
              <a:t>記入例）</a:t>
            </a:r>
            <a:endParaRPr kumimoji="1" lang="en-US" altLang="ja-JP" sz="900" dirty="0">
              <a:solidFill>
                <a:srgbClr val="0070C0"/>
              </a:solidFill>
              <a:latin typeface="メイリオ" panose="020B0604030504040204" pitchFamily="50" charset="-128"/>
              <a:ea typeface="メイリオ" panose="020B0604030504040204" pitchFamily="50" charset="-128"/>
            </a:endParaRPr>
          </a:p>
          <a:p>
            <a:pPr marL="171450" indent="-171450">
              <a:buFont typeface="Arial" panose="020B0604020202020204" pitchFamily="34" charset="0"/>
              <a:buChar char="•"/>
            </a:pPr>
            <a:r>
              <a:rPr kumimoji="1" lang="ja-JP" altLang="en-US" sz="900" dirty="0">
                <a:solidFill>
                  <a:srgbClr val="0070C0"/>
                </a:solidFill>
                <a:latin typeface="メイリオ" panose="020B0604030504040204" pitchFamily="50" charset="-128"/>
                <a:ea typeface="メイリオ" panose="020B0604030504040204" pitchFamily="50" charset="-128"/>
              </a:rPr>
              <a:t>事業によって収入金が生じることは想定していない。</a:t>
            </a:r>
          </a:p>
        </p:txBody>
      </p:sp>
      <p:sp>
        <p:nvSpPr>
          <p:cNvPr id="18" name="四角形: 角を丸くする 25">
            <a:extLst>
              <a:ext uri="{FF2B5EF4-FFF2-40B4-BE49-F238E27FC236}">
                <a16:creationId xmlns:a16="http://schemas.microsoft.com/office/drawing/2014/main" id="{A533A919-72B9-4347-B850-0FD33A972DF8}"/>
              </a:ext>
            </a:extLst>
          </p:cNvPr>
          <p:cNvSpPr/>
          <p:nvPr/>
        </p:nvSpPr>
        <p:spPr>
          <a:xfrm>
            <a:off x="4943763" y="4732169"/>
            <a:ext cx="1670791" cy="1867510"/>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文章</a:t>
            </a:r>
            <a:r>
              <a:rPr kumimoji="1" lang="ja-JP" altLang="en-US" sz="105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で各項目の内容</a:t>
            </a:r>
            <a:r>
              <a:rPr kumimoji="1" lang="ja-JP" altLang="en-US"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を記載します。</a:t>
            </a: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この先頭の文章入力欄は必須です</a:t>
            </a:r>
            <a:r>
              <a:rPr kumimoji="1" lang="ja-JP" altLang="en-US" sz="105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endParaRPr kumimoji="1" lang="en-US" altLang="ja-JP" sz="105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dirty="0" smtClean="0">
                <a:solidFill>
                  <a:srgbClr val="FF0000"/>
                </a:solidFill>
                <a:latin typeface="Meiryo UI" panose="020B0604030504040204" pitchFamily="50" charset="-128"/>
                <a:ea typeface="Meiryo UI" panose="020B0604030504040204" pitchFamily="50" charset="-128"/>
              </a:rPr>
              <a:t>なお、入力内容を「（様式２）提案書」にまとめて記載する場合は、</a:t>
            </a:r>
            <a:endParaRPr kumimoji="1" lang="en-US" altLang="ja-JP" sz="1050" dirty="0" smtClean="0">
              <a:solidFill>
                <a:srgbClr val="FF0000"/>
              </a:solidFill>
              <a:latin typeface="Meiryo UI" panose="020B0604030504040204" pitchFamily="50" charset="-128"/>
              <a:ea typeface="Meiryo UI" panose="020B0604030504040204" pitchFamily="50" charset="-128"/>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dirty="0" smtClean="0">
                <a:solidFill>
                  <a:srgbClr val="FF0000"/>
                </a:solidFill>
                <a:latin typeface="Meiryo UI" panose="020B0604030504040204" pitchFamily="50" charset="-128"/>
                <a:ea typeface="Meiryo UI" panose="020B0604030504040204" pitchFamily="50" charset="-128"/>
              </a:rPr>
              <a:t>各項目欄に</a:t>
            </a:r>
            <a:endParaRPr kumimoji="1" lang="en-US" altLang="ja-JP" sz="1050" dirty="0">
              <a:solidFill>
                <a:srgbClr val="FF0000"/>
              </a:solidFill>
              <a:latin typeface="Meiryo UI" panose="020B0604030504040204" pitchFamily="50" charset="-128"/>
              <a:ea typeface="Meiryo UI" panose="020B0604030504040204" pitchFamily="50" charset="-128"/>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dirty="0" smtClean="0">
                <a:solidFill>
                  <a:srgbClr val="FF0000"/>
                </a:solidFill>
                <a:latin typeface="Meiryo UI" panose="020B0604030504040204" pitchFamily="50" charset="-128"/>
                <a:ea typeface="Meiryo UI" panose="020B0604030504040204" pitchFamily="50" charset="-128"/>
              </a:rPr>
              <a:t>「（様式２）提案書に記載のとおり」と入力してください。</a:t>
            </a:r>
            <a:endParaRPr kumimoji="1" lang="ja-JP" altLang="en-US"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9" name="角丸四角形 18"/>
          <p:cNvSpPr/>
          <p:nvPr/>
        </p:nvSpPr>
        <p:spPr>
          <a:xfrm>
            <a:off x="1254746" y="1226130"/>
            <a:ext cx="4806950" cy="38599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各項目に所定の事項を入力してください。</a:t>
            </a:r>
            <a:endParaRPr kumimoji="1" lang="ja-JP" altLang="en-US" sz="1400" b="1" dirty="0"/>
          </a:p>
        </p:txBody>
      </p:sp>
    </p:spTree>
    <p:extLst>
      <p:ext uri="{BB962C8B-B14F-4D97-AF65-F5344CB8AC3E}">
        <p14:creationId xmlns:p14="http://schemas.microsoft.com/office/powerpoint/2010/main" val="1400982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828" y="2024417"/>
            <a:ext cx="3834314" cy="6163939"/>
          </a:xfrm>
          <a:prstGeom prst="rect">
            <a:avLst/>
          </a:prstGeom>
        </p:spPr>
      </p:pic>
      <p:sp>
        <p:nvSpPr>
          <p:cNvPr id="2" name="タイトル 1">
            <a:extLst>
              <a:ext uri="{FF2B5EF4-FFF2-40B4-BE49-F238E27FC236}">
                <a16:creationId xmlns:a16="http://schemas.microsoft.com/office/drawing/2014/main" id="{F80F4865-5090-474D-AA64-3F17A0ECE825}"/>
              </a:ext>
            </a:extLst>
          </p:cNvPr>
          <p:cNvSpPr>
            <a:spLocks noGrp="1"/>
          </p:cNvSpPr>
          <p:nvPr>
            <p:ph type="title"/>
          </p:nvPr>
        </p:nvSpPr>
        <p:spPr/>
        <p:txBody>
          <a:bodyPr/>
          <a:lstStyle/>
          <a:p>
            <a:r>
              <a:rPr lang="en-US" altLang="ja-JP" dirty="0"/>
              <a:t>3-2.</a:t>
            </a:r>
            <a:r>
              <a:rPr lang="ja-JP" altLang="en-US"/>
              <a:t>公募申請</a:t>
            </a:r>
            <a:r>
              <a:rPr lang="en-US" altLang="ja-JP" dirty="0">
                <a:latin typeface="Meiryo UI" panose="020B0604030504040204" pitchFamily="34" charset="-128"/>
                <a:ea typeface="Meiryo UI" panose="020B0604030504040204" pitchFamily="34" charset="-128"/>
              </a:rPr>
              <a:t>- </a:t>
            </a:r>
            <a:r>
              <a:rPr lang="ja-JP" altLang="en-US">
                <a:latin typeface="Meiryo UI" panose="020B0604030504040204" pitchFamily="34" charset="-128"/>
                <a:ea typeface="Meiryo UI" panose="020B0604030504040204" pitchFamily="34" charset="-128"/>
              </a:rPr>
              <a:t>事業情報その他</a:t>
            </a:r>
            <a:r>
              <a:rPr lang="en-US" altLang="ja-JP" dirty="0">
                <a:latin typeface="Meiryo UI" panose="020B0604030504040204" pitchFamily="34" charset="-128"/>
                <a:ea typeface="Meiryo UI" panose="020B0604030504040204" pitchFamily="34" charset="-128"/>
              </a:rPr>
              <a:t> -</a:t>
            </a:r>
            <a:endParaRPr kumimoji="1" lang="ja-JP" altLang="en-US" dirty="0"/>
          </a:p>
        </p:txBody>
      </p:sp>
      <p:pic>
        <p:nvPicPr>
          <p:cNvPr id="3" name="コンテンツ プレースホルダー 2"/>
          <p:cNvPicPr>
            <a:picLocks noGrp="1" noChangeAspect="1"/>
          </p:cNvPicPr>
          <p:nvPr>
            <p:ph idx="1"/>
          </p:nvPr>
        </p:nvPicPr>
        <p:blipFill>
          <a:blip r:embed="rId4" cstate="hqprint">
            <a:extLst>
              <a:ext uri="{28A0092B-C50C-407E-A947-70E740481C1C}">
                <a14:useLocalDpi xmlns:a14="http://schemas.microsoft.com/office/drawing/2010/main" val="0"/>
              </a:ext>
            </a:extLst>
          </a:blip>
          <a:stretch>
            <a:fillRect/>
          </a:stretch>
        </p:blipFill>
        <p:spPr>
          <a:xfrm>
            <a:off x="3368061" y="906463"/>
            <a:ext cx="159977" cy="257175"/>
          </a:xfrm>
        </p:spPr>
      </p:pic>
      <p:sp>
        <p:nvSpPr>
          <p:cNvPr id="11" name="正方形/長方形 10">
            <a:extLst>
              <a:ext uri="{FF2B5EF4-FFF2-40B4-BE49-F238E27FC236}">
                <a16:creationId xmlns:a16="http://schemas.microsoft.com/office/drawing/2014/main" id="{C875A5A1-D93A-794A-A6CC-DE61510F4516}"/>
              </a:ext>
            </a:extLst>
          </p:cNvPr>
          <p:cNvSpPr/>
          <p:nvPr/>
        </p:nvSpPr>
        <p:spPr>
          <a:xfrm>
            <a:off x="376389" y="1918050"/>
            <a:ext cx="3896922" cy="6449584"/>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8">
            <a:extLst>
              <a:ext uri="{FF2B5EF4-FFF2-40B4-BE49-F238E27FC236}">
                <a16:creationId xmlns:a16="http://schemas.microsoft.com/office/drawing/2014/main" id="{9F6356BE-E947-2C4D-BD23-F498003C97A6}"/>
              </a:ext>
            </a:extLst>
          </p:cNvPr>
          <p:cNvSpPr txBox="1">
            <a:spLocks/>
          </p:cNvSpPr>
          <p:nvPr/>
        </p:nvSpPr>
        <p:spPr>
          <a:xfrm>
            <a:off x="228600" y="1249761"/>
            <a:ext cx="6438901"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000" b="1" i="0" u="sng"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事業情報その他</a:t>
            </a:r>
          </a:p>
        </p:txBody>
      </p:sp>
      <p:sp>
        <p:nvSpPr>
          <p:cNvPr id="13" name="コンテンツ プレースホルダー 5">
            <a:extLst>
              <a:ext uri="{FF2B5EF4-FFF2-40B4-BE49-F238E27FC236}">
                <a16:creationId xmlns:a16="http://schemas.microsoft.com/office/drawing/2014/main" id="{7FA1E008-FFA3-F842-BE5F-079911D47DA3}"/>
              </a:ext>
            </a:extLst>
          </p:cNvPr>
          <p:cNvSpPr txBox="1">
            <a:spLocks/>
          </p:cNvSpPr>
          <p:nvPr/>
        </p:nvSpPr>
        <p:spPr>
          <a:xfrm>
            <a:off x="1311965" y="905356"/>
            <a:ext cx="5446975" cy="26313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申請フォームに沿って必要情報を入力します。</a:t>
            </a:r>
            <a:endParaRPr lang="ja-JP" altLang="en-US" dirty="0"/>
          </a:p>
        </p:txBody>
      </p:sp>
      <p:sp>
        <p:nvSpPr>
          <p:cNvPr id="14" name="四角形: 角を丸くする 4">
            <a:extLst>
              <a:ext uri="{FF2B5EF4-FFF2-40B4-BE49-F238E27FC236}">
                <a16:creationId xmlns:a16="http://schemas.microsoft.com/office/drawing/2014/main" id="{FD929E6A-8B94-AE42-B656-A63E9BC7E356}"/>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sp>
        <p:nvSpPr>
          <p:cNvPr id="25" name="正方形/長方形 24">
            <a:extLst>
              <a:ext uri="{FF2B5EF4-FFF2-40B4-BE49-F238E27FC236}">
                <a16:creationId xmlns:a16="http://schemas.microsoft.com/office/drawing/2014/main" id="{4BF1394D-A51D-4D97-B0F4-6790EBB6A4FA}"/>
              </a:ext>
            </a:extLst>
          </p:cNvPr>
          <p:cNvSpPr/>
          <p:nvPr/>
        </p:nvSpPr>
        <p:spPr>
          <a:xfrm>
            <a:off x="452828" y="2240782"/>
            <a:ext cx="3751692" cy="5947574"/>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3" name="四角形: 角を丸くする 25">
            <a:extLst>
              <a:ext uri="{FF2B5EF4-FFF2-40B4-BE49-F238E27FC236}">
                <a16:creationId xmlns:a16="http://schemas.microsoft.com/office/drawing/2014/main" id="{4207977E-D58B-456C-96FA-141907AEB1C2}"/>
              </a:ext>
            </a:extLst>
          </p:cNvPr>
          <p:cNvSpPr/>
          <p:nvPr/>
        </p:nvSpPr>
        <p:spPr>
          <a:xfrm>
            <a:off x="4349750" y="2062514"/>
            <a:ext cx="2317750" cy="240477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全て必須項目です。</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4" name="四角形: 角を丸くする 25">
            <a:extLst>
              <a:ext uri="{FF2B5EF4-FFF2-40B4-BE49-F238E27FC236}">
                <a16:creationId xmlns:a16="http://schemas.microsoft.com/office/drawing/2014/main" id="{3A1F768B-B812-4FF6-ADF6-4A111DDCD83B}"/>
              </a:ext>
            </a:extLst>
          </p:cNvPr>
          <p:cNvSpPr/>
          <p:nvPr/>
        </p:nvSpPr>
        <p:spPr>
          <a:xfrm>
            <a:off x="4427103" y="2439051"/>
            <a:ext cx="2127352" cy="1846596"/>
          </a:xfrm>
          <a:prstGeom prst="roundRect">
            <a:avLst>
              <a:gd name="adj" fmla="val 115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r>
              <a:rPr kumimoji="1" lang="ja-JP" altLang="en-US" sz="900" b="1" dirty="0" smtClean="0">
                <a:solidFill>
                  <a:schemeClr val="tx1"/>
                </a:solidFill>
                <a:latin typeface="Meiryo UI" panose="020B0604030504040204" pitchFamily="50" charset="-128"/>
                <a:ea typeface="Meiryo UI" panose="020B0604030504040204" pitchFamily="50" charset="-128"/>
              </a:rPr>
              <a:t>実施スケジュール</a:t>
            </a:r>
            <a:r>
              <a:rPr kumimoji="1" lang="ja-JP" altLang="en-US" sz="900" dirty="0" smtClean="0">
                <a:solidFill>
                  <a:schemeClr val="tx1"/>
                </a:solidFill>
                <a:latin typeface="Meiryo UI" panose="020B0604030504040204" pitchFamily="50" charset="-128"/>
                <a:ea typeface="Meiryo UI" panose="020B0604030504040204" pitchFamily="50" charset="-128"/>
              </a:rPr>
              <a:t>：事業の実施スケジュールを入力してください。</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事業の実施方法の内容が月別にわかるように記載してください。</a:t>
            </a:r>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smtClean="0">
                <a:solidFill>
                  <a:schemeClr val="tx1"/>
                </a:solidFill>
                <a:latin typeface="Meiryo UI" panose="020B0604030504040204" pitchFamily="50" charset="-128"/>
                <a:ea typeface="Meiryo UI" panose="020B0604030504040204" pitchFamily="50" charset="-128"/>
              </a:rPr>
              <a:t>実施体制</a:t>
            </a:r>
            <a:r>
              <a:rPr kumimoji="1" lang="ja-JP" altLang="en-US" sz="900" dirty="0" smtClean="0">
                <a:solidFill>
                  <a:schemeClr val="tx1"/>
                </a:solidFill>
                <a:latin typeface="Meiryo UI" panose="020B0604030504040204" pitchFamily="50" charset="-128"/>
                <a:ea typeface="Meiryo UI" panose="020B0604030504040204" pitchFamily="50" charset="-128"/>
              </a:rPr>
              <a:t>：事業の実施体制について入力してください。</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smtClean="0">
                <a:solidFill>
                  <a:schemeClr val="tx1"/>
                </a:solidFill>
                <a:latin typeface="Meiryo UI" panose="020B0604030504040204" pitchFamily="50" charset="-128"/>
                <a:ea typeface="Meiryo UI" panose="020B0604030504040204" pitchFamily="50" charset="-128"/>
              </a:rPr>
              <a:t>事業実績</a:t>
            </a:r>
            <a:r>
              <a:rPr kumimoji="1" lang="ja-JP" altLang="en-US" sz="900" dirty="0" smtClean="0">
                <a:solidFill>
                  <a:schemeClr val="tx1"/>
                </a:solidFill>
                <a:latin typeface="Meiryo UI" panose="020B0604030504040204" pitchFamily="50" charset="-128"/>
                <a:ea typeface="Meiryo UI" panose="020B0604030504040204" pitchFamily="50" charset="-128"/>
              </a:rPr>
              <a:t>：類似事業の実績について入力してください。</a:t>
            </a:r>
            <a:endParaRPr kumimoji="1" lang="en-US" altLang="ja-JP" sz="900" dirty="0">
              <a:solidFill>
                <a:schemeClr val="tx1"/>
              </a:solidFill>
              <a:latin typeface="Meiryo UI" panose="020B0604030504040204" pitchFamily="50" charset="-128"/>
              <a:ea typeface="Meiryo UI" panose="020B0604030504040204" pitchFamily="50" charset="-128"/>
            </a:endParaRPr>
          </a:p>
        </p:txBody>
      </p:sp>
      <p:sp>
        <p:nvSpPr>
          <p:cNvPr id="35" name="四角形: 角を丸くする 25">
            <a:extLst>
              <a:ext uri="{FF2B5EF4-FFF2-40B4-BE49-F238E27FC236}">
                <a16:creationId xmlns:a16="http://schemas.microsoft.com/office/drawing/2014/main" id="{A533A919-72B9-4347-B850-0FD33A972DF8}"/>
              </a:ext>
            </a:extLst>
          </p:cNvPr>
          <p:cNvSpPr/>
          <p:nvPr/>
        </p:nvSpPr>
        <p:spPr>
          <a:xfrm>
            <a:off x="4967446" y="4056014"/>
            <a:ext cx="1664362" cy="1867510"/>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文章</a:t>
            </a:r>
            <a:r>
              <a:rPr kumimoji="1" lang="ja-JP" altLang="en-US" sz="105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で各項目の内容を</a:t>
            </a:r>
            <a:r>
              <a:rPr kumimoji="1" lang="ja-JP" altLang="en-US"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記載します。</a:t>
            </a: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この先頭の文章入力欄は必須です</a:t>
            </a:r>
            <a:r>
              <a:rPr kumimoji="1" lang="ja-JP" altLang="en-US" sz="105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a:t>
            </a:r>
            <a:endParaRPr kumimoji="1" lang="en-US" altLang="ja-JP" sz="105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dirty="0" smtClean="0">
                <a:solidFill>
                  <a:srgbClr val="FF0000"/>
                </a:solidFill>
                <a:latin typeface="Meiryo UI" panose="020B0604030504040204" pitchFamily="50" charset="-128"/>
                <a:ea typeface="Meiryo UI" panose="020B0604030504040204" pitchFamily="50" charset="-128"/>
              </a:rPr>
              <a:t>なお、入力内容を「（様式２）提案書」にまとめて記載する場合は、</a:t>
            </a:r>
            <a:endParaRPr kumimoji="1" lang="en-US" altLang="ja-JP" sz="1050" dirty="0" smtClean="0">
              <a:solidFill>
                <a:srgbClr val="FF0000"/>
              </a:solidFill>
              <a:latin typeface="Meiryo UI" panose="020B0604030504040204" pitchFamily="50" charset="-128"/>
              <a:ea typeface="Meiryo UI" panose="020B0604030504040204" pitchFamily="50" charset="-128"/>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dirty="0" smtClean="0">
                <a:solidFill>
                  <a:srgbClr val="FF0000"/>
                </a:solidFill>
                <a:latin typeface="Meiryo UI" panose="020B0604030504040204" pitchFamily="50" charset="-128"/>
                <a:ea typeface="Meiryo UI" panose="020B0604030504040204" pitchFamily="50" charset="-128"/>
              </a:rPr>
              <a:t>各項目欄に</a:t>
            </a:r>
            <a:endParaRPr kumimoji="1" lang="en-US" altLang="ja-JP" sz="1050" dirty="0">
              <a:solidFill>
                <a:srgbClr val="FF0000"/>
              </a:solidFill>
              <a:latin typeface="Meiryo UI" panose="020B0604030504040204" pitchFamily="50" charset="-128"/>
              <a:ea typeface="Meiryo UI" panose="020B0604030504040204" pitchFamily="50" charset="-128"/>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050" dirty="0" smtClean="0">
                <a:solidFill>
                  <a:srgbClr val="FF0000"/>
                </a:solidFill>
                <a:latin typeface="Meiryo UI" panose="020B0604030504040204" pitchFamily="50" charset="-128"/>
                <a:ea typeface="Meiryo UI" panose="020B0604030504040204" pitchFamily="50" charset="-128"/>
              </a:rPr>
              <a:t>「（様式２）提案書に記載のとおり」と入力してください。</a:t>
            </a:r>
            <a:endParaRPr kumimoji="1" lang="ja-JP" altLang="en-US"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cxnSp>
        <p:nvCxnSpPr>
          <p:cNvPr id="36" name="直線コネクタ 35">
            <a:extLst>
              <a:ext uri="{FF2B5EF4-FFF2-40B4-BE49-F238E27FC236}">
                <a16:creationId xmlns:a16="http://schemas.microsoft.com/office/drawing/2014/main" id="{8A05C751-322A-A74A-B6F7-945F2BDA4EAD}"/>
              </a:ext>
            </a:extLst>
          </p:cNvPr>
          <p:cNvCxnSpPr>
            <a:cxnSpLocks/>
          </p:cNvCxnSpPr>
          <p:nvPr/>
        </p:nvCxnSpPr>
        <p:spPr>
          <a:xfrm flipH="1">
            <a:off x="4216606" y="2299688"/>
            <a:ext cx="203679" cy="0"/>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sp>
        <p:nvSpPr>
          <p:cNvPr id="37" name="角丸四角形 36"/>
          <p:cNvSpPr/>
          <p:nvPr/>
        </p:nvSpPr>
        <p:spPr>
          <a:xfrm>
            <a:off x="1308849" y="1216988"/>
            <a:ext cx="4806950" cy="38599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各項目に所定の事項を入力してください。</a:t>
            </a:r>
            <a:endParaRPr kumimoji="1" lang="ja-JP" altLang="en-US" sz="1400" b="1" dirty="0"/>
          </a:p>
        </p:txBody>
      </p:sp>
    </p:spTree>
    <p:extLst>
      <p:ext uri="{BB962C8B-B14F-4D97-AF65-F5344CB8AC3E}">
        <p14:creationId xmlns:p14="http://schemas.microsoft.com/office/powerpoint/2010/main" val="2577737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図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212" y="1987544"/>
            <a:ext cx="3511730" cy="3689540"/>
          </a:xfrm>
          <a:prstGeom prst="rect">
            <a:avLst/>
          </a:prstGeom>
        </p:spPr>
      </p:pic>
      <p:sp>
        <p:nvSpPr>
          <p:cNvPr id="5" name="タイトル 4">
            <a:extLst>
              <a:ext uri="{FF2B5EF4-FFF2-40B4-BE49-F238E27FC236}">
                <a16:creationId xmlns:a16="http://schemas.microsoft.com/office/drawing/2014/main" id="{5C806676-EF77-D04A-B54C-B50C671188D7}"/>
              </a:ext>
            </a:extLst>
          </p:cNvPr>
          <p:cNvSpPr>
            <a:spLocks noGrp="1"/>
          </p:cNvSpPr>
          <p:nvPr>
            <p:ph type="title"/>
          </p:nvPr>
        </p:nvSpPr>
        <p:spPr/>
        <p:txBody>
          <a:bodyPr/>
          <a:lstStyle/>
          <a:p>
            <a:r>
              <a:rPr lang="en-US" altLang="ja-JP" dirty="0"/>
              <a:t>3-2.</a:t>
            </a:r>
            <a:r>
              <a:rPr lang="ja-JP" altLang="en-US" dirty="0"/>
              <a:t>公募申請</a:t>
            </a:r>
            <a:r>
              <a:rPr lang="en-US" altLang="ja-JP" dirty="0">
                <a:latin typeface="Meiryo UI" panose="020B0604030504040204" pitchFamily="34" charset="-128"/>
                <a:ea typeface="Meiryo UI" panose="020B0604030504040204" pitchFamily="34" charset="-128"/>
              </a:rPr>
              <a:t>- </a:t>
            </a:r>
            <a:r>
              <a:rPr lang="ja-JP" altLang="en-US" dirty="0">
                <a:latin typeface="Meiryo UI" panose="020B0604030504040204" pitchFamily="34" charset="-128"/>
                <a:ea typeface="Meiryo UI" panose="020B0604030504040204" pitchFamily="34" charset="-128"/>
              </a:rPr>
              <a:t>その他</a:t>
            </a:r>
            <a:r>
              <a:rPr lang="ja-JP" altLang="en-US" dirty="0" smtClean="0">
                <a:latin typeface="Meiryo UI" panose="020B0604030504040204" pitchFamily="34" charset="-128"/>
                <a:ea typeface="Meiryo UI" panose="020B0604030504040204" pitchFamily="34" charset="-128"/>
              </a:rPr>
              <a:t>書類</a:t>
            </a:r>
            <a:r>
              <a:rPr lang="en-US" altLang="ja-JP" dirty="0" smtClean="0">
                <a:latin typeface="Meiryo UI" panose="020B0604030504040204" pitchFamily="34" charset="-128"/>
                <a:ea typeface="Meiryo UI" panose="020B0604030504040204" pitchFamily="34" charset="-128"/>
              </a:rPr>
              <a:t> </a:t>
            </a:r>
            <a:r>
              <a:rPr lang="en-US" altLang="ja-JP" dirty="0">
                <a:latin typeface="Meiryo UI" panose="020B0604030504040204" pitchFamily="34" charset="-128"/>
                <a:ea typeface="Meiryo UI" panose="020B0604030504040204" pitchFamily="34" charset="-128"/>
              </a:rPr>
              <a:t>-</a:t>
            </a:r>
            <a:endParaRPr kumimoji="1" lang="ja-JP" altLang="en-US" dirty="0"/>
          </a:p>
        </p:txBody>
      </p:sp>
      <p:sp>
        <p:nvSpPr>
          <p:cNvPr id="8" name="コンテンツ プレースホルダー 8">
            <a:extLst>
              <a:ext uri="{FF2B5EF4-FFF2-40B4-BE49-F238E27FC236}">
                <a16:creationId xmlns:a16="http://schemas.microsoft.com/office/drawing/2014/main" id="{0C3CECCD-8CCE-854C-A93F-8D3D061714A0}"/>
              </a:ext>
            </a:extLst>
          </p:cNvPr>
          <p:cNvSpPr txBox="1">
            <a:spLocks/>
          </p:cNvSpPr>
          <p:nvPr/>
        </p:nvSpPr>
        <p:spPr>
          <a:xfrm>
            <a:off x="228600" y="1249761"/>
            <a:ext cx="6438901"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00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その他</a:t>
            </a:r>
            <a:r>
              <a:rPr kumimoji="1" lang="ja-JP" altLang="en-US" sz="1000" b="1"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書類</a:t>
            </a:r>
            <a:endParaRPr kumimoji="1" lang="ja-JP" altLang="en-US" sz="100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9" name="コンテンツ プレースホルダー 5">
            <a:extLst>
              <a:ext uri="{FF2B5EF4-FFF2-40B4-BE49-F238E27FC236}">
                <a16:creationId xmlns:a16="http://schemas.microsoft.com/office/drawing/2014/main" id="{088A7A85-0DA9-1646-872B-409986854FBF}"/>
              </a:ext>
            </a:extLst>
          </p:cNvPr>
          <p:cNvSpPr txBox="1">
            <a:spLocks/>
          </p:cNvSpPr>
          <p:nvPr/>
        </p:nvSpPr>
        <p:spPr>
          <a:xfrm>
            <a:off x="1220525" y="932341"/>
            <a:ext cx="5446975" cy="26313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latin typeface="メイリオ" panose="020B0604030504040204" pitchFamily="50" charset="-128"/>
                <a:ea typeface="メイリオ" panose="020B0604030504040204" pitchFamily="50" charset="-128"/>
              </a:rPr>
              <a:t>申請フォームに沿って必要情報を入力します。</a:t>
            </a:r>
            <a:endParaRPr lang="ja-JP" altLang="en-US" dirty="0"/>
          </a:p>
        </p:txBody>
      </p:sp>
      <p:sp>
        <p:nvSpPr>
          <p:cNvPr id="10" name="四角形: 角を丸くする 4">
            <a:extLst>
              <a:ext uri="{FF2B5EF4-FFF2-40B4-BE49-F238E27FC236}">
                <a16:creationId xmlns:a16="http://schemas.microsoft.com/office/drawing/2014/main" id="{96C256FE-120C-BB4B-860A-52633C8A7D0E}"/>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C875A5A1-D93A-794A-A6CC-DE61510F4516}"/>
              </a:ext>
            </a:extLst>
          </p:cNvPr>
          <p:cNvSpPr/>
          <p:nvPr/>
        </p:nvSpPr>
        <p:spPr>
          <a:xfrm>
            <a:off x="445419" y="1879040"/>
            <a:ext cx="3896922" cy="694746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4BF1394D-A51D-4D97-B0F4-6790EBB6A4FA}"/>
              </a:ext>
            </a:extLst>
          </p:cNvPr>
          <p:cNvSpPr/>
          <p:nvPr/>
        </p:nvSpPr>
        <p:spPr>
          <a:xfrm>
            <a:off x="635000" y="2091482"/>
            <a:ext cx="3448050" cy="3561257"/>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1" name="四角形: 角を丸くする 25">
            <a:extLst>
              <a:ext uri="{FF2B5EF4-FFF2-40B4-BE49-F238E27FC236}">
                <a16:creationId xmlns:a16="http://schemas.microsoft.com/office/drawing/2014/main" id="{4207977E-D58B-456C-96FA-141907AEB1C2}"/>
              </a:ext>
            </a:extLst>
          </p:cNvPr>
          <p:cNvSpPr/>
          <p:nvPr/>
        </p:nvSpPr>
        <p:spPr>
          <a:xfrm>
            <a:off x="4435939" y="1813115"/>
            <a:ext cx="2317750" cy="368196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全て必須</a:t>
            </a: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項目となりますので、「ファイル選択」ボタンを押し、各々に指定のファイルを添付してください。</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 name="四角形: 角を丸くする 25">
            <a:extLst>
              <a:ext uri="{FF2B5EF4-FFF2-40B4-BE49-F238E27FC236}">
                <a16:creationId xmlns:a16="http://schemas.microsoft.com/office/drawing/2014/main" id="{3A1F768B-B812-4FF6-ADF6-4A111DDCD83B}"/>
              </a:ext>
            </a:extLst>
          </p:cNvPr>
          <p:cNvSpPr/>
          <p:nvPr/>
        </p:nvSpPr>
        <p:spPr>
          <a:xfrm>
            <a:off x="4552848" y="2503469"/>
            <a:ext cx="2127352" cy="2591563"/>
          </a:xfrm>
          <a:prstGeom prst="roundRect">
            <a:avLst>
              <a:gd name="adj" fmla="val 115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r>
              <a:rPr kumimoji="1" lang="ja-JP" altLang="en-US" sz="900" b="1" dirty="0" smtClean="0">
                <a:solidFill>
                  <a:schemeClr val="tx1"/>
                </a:solidFill>
                <a:latin typeface="Meiryo UI" panose="020B0604030504040204" pitchFamily="50" charset="-128"/>
                <a:ea typeface="Meiryo UI" panose="020B0604030504040204" pitchFamily="50" charset="-128"/>
              </a:rPr>
              <a:t>①（様式１）申請書：</a:t>
            </a:r>
            <a:r>
              <a:rPr kumimoji="1" lang="ja-JP" altLang="en-US" sz="900" dirty="0" smtClean="0">
                <a:solidFill>
                  <a:schemeClr val="tx1"/>
                </a:solidFill>
                <a:latin typeface="Meiryo UI" panose="020B0604030504040204" pitchFamily="50" charset="-128"/>
                <a:ea typeface="Meiryo UI" panose="020B0604030504040204" pitchFamily="50" charset="-128"/>
              </a:rPr>
              <a:t>申請者や連絡担当窓口の情報を記載した様式１のファイルを添付してください。</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smtClean="0">
                <a:solidFill>
                  <a:schemeClr val="tx1"/>
                </a:solidFill>
                <a:latin typeface="Meiryo UI" panose="020B0604030504040204" pitchFamily="50" charset="-128"/>
                <a:ea typeface="Meiryo UI" panose="020B0604030504040204" pitchFamily="50" charset="-128"/>
              </a:rPr>
              <a:t>②（様式２）提案書</a:t>
            </a:r>
            <a:r>
              <a:rPr kumimoji="1" lang="ja-JP" altLang="en-US" sz="900" dirty="0" smtClean="0">
                <a:solidFill>
                  <a:schemeClr val="tx1"/>
                </a:solidFill>
                <a:latin typeface="Meiryo UI" panose="020B0604030504040204" pitchFamily="50" charset="-128"/>
                <a:ea typeface="Meiryo UI" panose="020B0604030504040204" pitchFamily="50" charset="-128"/>
              </a:rPr>
              <a:t>：様式２の１．～８．の項目について必要な情報を記載した様式２のファイルを添付してください。</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smtClean="0">
                <a:solidFill>
                  <a:schemeClr val="tx1"/>
                </a:solidFill>
                <a:latin typeface="Meiryo UI" panose="020B0604030504040204" pitchFamily="50" charset="-128"/>
                <a:ea typeface="Meiryo UI" panose="020B0604030504040204" pitchFamily="50" charset="-128"/>
              </a:rPr>
              <a:t>③申請者の概要がわかる資料－会社概要</a:t>
            </a:r>
            <a:r>
              <a:rPr kumimoji="1" lang="ja-JP" altLang="en-US" sz="900" dirty="0" smtClean="0">
                <a:solidFill>
                  <a:schemeClr val="tx1"/>
                </a:solidFill>
                <a:latin typeface="Meiryo UI" panose="020B0604030504040204" pitchFamily="50" charset="-128"/>
                <a:ea typeface="Meiryo UI" panose="020B0604030504040204" pitchFamily="50" charset="-128"/>
              </a:rPr>
              <a:t>：パンフレットなどの電子媒体を添付してください。</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endParaRPr kumimoji="1" lang="en-US" altLang="ja-JP"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smtClean="0">
                <a:solidFill>
                  <a:schemeClr val="tx1"/>
                </a:solidFill>
                <a:latin typeface="Meiryo UI" panose="020B0604030504040204" pitchFamily="50" charset="-128"/>
                <a:ea typeface="Meiryo UI" panose="020B0604030504040204" pitchFamily="50" charset="-128"/>
              </a:rPr>
              <a:t>④提案内容を補足するために必要な参考資料（任意）</a:t>
            </a:r>
            <a:r>
              <a:rPr kumimoji="1" lang="ja-JP" altLang="en-US" sz="900" dirty="0" smtClean="0">
                <a:solidFill>
                  <a:schemeClr val="tx1"/>
                </a:solidFill>
                <a:latin typeface="Meiryo UI" panose="020B0604030504040204" pitchFamily="50" charset="-128"/>
                <a:ea typeface="Meiryo UI" panose="020B0604030504040204" pitchFamily="50" charset="-128"/>
              </a:rPr>
              <a:t>：提案内容を補足する場合に任意で添付してください。</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en-US" altLang="ja-JP" sz="900" dirty="0" smtClean="0">
                <a:solidFill>
                  <a:schemeClr val="tx1"/>
                </a:solidFill>
                <a:latin typeface="Meiryo UI" panose="020B0604030504040204" pitchFamily="50" charset="-128"/>
                <a:ea typeface="Meiryo UI" panose="020B0604030504040204" pitchFamily="50" charset="-128"/>
              </a:rPr>
              <a:t>※</a:t>
            </a:r>
            <a:r>
              <a:rPr kumimoji="1" lang="ja-JP" altLang="en-US" sz="900" dirty="0" smtClean="0">
                <a:solidFill>
                  <a:schemeClr val="tx1"/>
                </a:solidFill>
                <a:latin typeface="Meiryo UI" panose="020B0604030504040204" pitchFamily="50" charset="-128"/>
                <a:ea typeface="Meiryo UI" panose="020B0604030504040204" pitchFamily="50" charset="-128"/>
              </a:rPr>
              <a:t>最大５ファイルです。</a:t>
            </a:r>
            <a:endParaRPr kumimoji="1" lang="en-US" altLang="ja-JP" sz="900" dirty="0" smtClean="0">
              <a:solidFill>
                <a:schemeClr val="tx1"/>
              </a:solidFill>
              <a:latin typeface="Meiryo UI" panose="020B0604030504040204" pitchFamily="50" charset="-128"/>
              <a:ea typeface="Meiryo UI" panose="020B0604030504040204" pitchFamily="50" charset="-128"/>
            </a:endParaRPr>
          </a:p>
        </p:txBody>
      </p:sp>
      <p:sp>
        <p:nvSpPr>
          <p:cNvPr id="33" name="四角形: 角を丸くする 25">
            <a:extLst>
              <a:ext uri="{FF2B5EF4-FFF2-40B4-BE49-F238E27FC236}">
                <a16:creationId xmlns:a16="http://schemas.microsoft.com/office/drawing/2014/main" id="{A533A919-72B9-4347-B850-0FD33A972DF8}"/>
              </a:ext>
            </a:extLst>
          </p:cNvPr>
          <p:cNvSpPr/>
          <p:nvPr/>
        </p:nvSpPr>
        <p:spPr>
          <a:xfrm>
            <a:off x="4773268" y="5191277"/>
            <a:ext cx="1906932" cy="2653383"/>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en-US" altLang="ja-JP" sz="1050" b="1" dirty="0" smtClean="0">
                <a:solidFill>
                  <a:srgbClr val="FF0000"/>
                </a:solidFill>
                <a:latin typeface="Meiryo UI" panose="020B0604030504040204" pitchFamily="50" charset="-128"/>
                <a:ea typeface="Meiryo UI" panose="020B0604030504040204" pitchFamily="50" charset="-128"/>
              </a:rPr>
              <a:t>※1</a:t>
            </a:r>
            <a:r>
              <a:rPr kumimoji="1" lang="ja-JP" altLang="en-US" sz="1050" b="1" dirty="0" smtClean="0">
                <a:solidFill>
                  <a:srgbClr val="FF0000"/>
                </a:solidFill>
                <a:latin typeface="Meiryo UI" panose="020B0604030504040204" pitchFamily="50" charset="-128"/>
                <a:ea typeface="Meiryo UI" panose="020B0604030504040204" pitchFamily="50" charset="-128"/>
              </a:rPr>
              <a:t>（様式２）について：</a:t>
            </a:r>
            <a:r>
              <a:rPr kumimoji="1" lang="ja-JP" altLang="en-US" sz="1050" dirty="0" smtClean="0">
                <a:solidFill>
                  <a:srgbClr val="FF0000"/>
                </a:solidFill>
                <a:latin typeface="Meiryo UI" panose="020B0604030504040204" pitchFamily="50" charset="-128"/>
                <a:ea typeface="Meiryo UI" panose="020B0604030504040204" pitchFamily="50" charset="-128"/>
              </a:rPr>
              <a:t>提案内容を全て</a:t>
            </a:r>
            <a:r>
              <a:rPr kumimoji="1" lang="en-US" altLang="ja-JP" sz="1050" dirty="0" err="1" smtClean="0">
                <a:solidFill>
                  <a:srgbClr val="FF0000"/>
                </a:solidFill>
                <a:latin typeface="Meiryo UI" panose="020B0604030504040204" pitchFamily="50" charset="-128"/>
                <a:ea typeface="Meiryo UI" panose="020B0604030504040204" pitchFamily="50" charset="-128"/>
              </a:rPr>
              <a:t>jGrants</a:t>
            </a:r>
            <a:r>
              <a:rPr kumimoji="1" lang="ja-JP" altLang="en-US" sz="1050" dirty="0" smtClean="0">
                <a:solidFill>
                  <a:srgbClr val="FF0000"/>
                </a:solidFill>
                <a:latin typeface="Meiryo UI" panose="020B0604030504040204" pitchFamily="50" charset="-128"/>
                <a:ea typeface="Meiryo UI" panose="020B0604030504040204" pitchFamily="50" charset="-128"/>
              </a:rPr>
              <a:t>上で入力</a:t>
            </a:r>
            <a:r>
              <a:rPr kumimoji="1" lang="ja-JP" altLang="en-US" sz="1050" dirty="0">
                <a:solidFill>
                  <a:srgbClr val="FF0000"/>
                </a:solidFill>
                <a:latin typeface="Meiryo UI" panose="020B0604030504040204" pitchFamily="50" charset="-128"/>
                <a:ea typeface="Meiryo UI" panose="020B0604030504040204" pitchFamily="50" charset="-128"/>
              </a:rPr>
              <a:t>する</a:t>
            </a:r>
            <a:r>
              <a:rPr kumimoji="1" lang="ja-JP" altLang="en-US" sz="1050" dirty="0" smtClean="0">
                <a:solidFill>
                  <a:srgbClr val="FF0000"/>
                </a:solidFill>
                <a:latin typeface="Meiryo UI" panose="020B0604030504040204" pitchFamily="50" charset="-128"/>
                <a:ea typeface="Meiryo UI" panose="020B0604030504040204" pitchFamily="50" charset="-128"/>
              </a:rPr>
              <a:t>場合は、様式２の作成は不要ですが、その場合は「全て</a:t>
            </a:r>
            <a:r>
              <a:rPr kumimoji="1" lang="en-US" altLang="ja-JP" sz="1050" dirty="0" err="1" smtClean="0">
                <a:solidFill>
                  <a:srgbClr val="FF0000"/>
                </a:solidFill>
                <a:latin typeface="Meiryo UI" panose="020B0604030504040204" pitchFamily="50" charset="-128"/>
                <a:ea typeface="Meiryo UI" panose="020B0604030504040204" pitchFamily="50" charset="-128"/>
              </a:rPr>
              <a:t>jGrants</a:t>
            </a:r>
            <a:r>
              <a:rPr kumimoji="1" lang="ja-JP" altLang="en-US" sz="1050" dirty="0">
                <a:solidFill>
                  <a:srgbClr val="FF0000"/>
                </a:solidFill>
                <a:latin typeface="Meiryo UI" panose="020B0604030504040204" pitchFamily="50" charset="-128"/>
                <a:ea typeface="Meiryo UI" panose="020B0604030504040204" pitchFamily="50" charset="-128"/>
              </a:rPr>
              <a:t>に入力</a:t>
            </a:r>
            <a:r>
              <a:rPr kumimoji="1" lang="ja-JP" altLang="en-US" sz="1050" dirty="0" smtClean="0">
                <a:solidFill>
                  <a:srgbClr val="FF0000"/>
                </a:solidFill>
                <a:latin typeface="Meiryo UI" panose="020B0604030504040204" pitchFamily="50" charset="-128"/>
                <a:ea typeface="Meiryo UI" panose="020B0604030504040204" pitchFamily="50" charset="-128"/>
              </a:rPr>
              <a:t>」などのファイル名を付した空の</a:t>
            </a:r>
            <a:r>
              <a:rPr kumimoji="1" lang="en-US" altLang="ja-JP" sz="1050" dirty="0" smtClean="0">
                <a:solidFill>
                  <a:srgbClr val="FF0000"/>
                </a:solidFill>
                <a:latin typeface="Meiryo UI" panose="020B0604030504040204" pitchFamily="50" charset="-128"/>
                <a:ea typeface="Meiryo UI" panose="020B0604030504040204" pitchFamily="50" charset="-128"/>
              </a:rPr>
              <a:t>PDF</a:t>
            </a:r>
            <a:r>
              <a:rPr kumimoji="1" lang="ja-JP" altLang="en-US" sz="1050" dirty="0">
                <a:solidFill>
                  <a:srgbClr val="FF0000"/>
                </a:solidFill>
                <a:latin typeface="Meiryo UI" panose="020B0604030504040204" pitchFamily="50" charset="-128"/>
                <a:ea typeface="Meiryo UI" panose="020B0604030504040204" pitchFamily="50" charset="-128"/>
              </a:rPr>
              <a:t>ファイルを添付してください</a:t>
            </a:r>
            <a:r>
              <a:rPr kumimoji="1" lang="ja-JP" altLang="en-US" sz="1050" dirty="0" smtClean="0">
                <a:solidFill>
                  <a:srgbClr val="FF0000"/>
                </a:solidFill>
                <a:latin typeface="Meiryo UI" panose="020B0604030504040204" pitchFamily="50" charset="-128"/>
                <a:ea typeface="Meiryo UI" panose="020B0604030504040204" pitchFamily="50" charset="-128"/>
              </a:rPr>
              <a:t>。</a:t>
            </a:r>
            <a:endParaRPr kumimoji="1" lang="en-US" altLang="ja-JP" sz="1050" dirty="0" smtClean="0">
              <a:solidFill>
                <a:srgbClr val="FF0000"/>
              </a:solidFill>
              <a:latin typeface="Meiryo UI" panose="020B0604030504040204" pitchFamily="50" charset="-128"/>
              <a:ea typeface="Meiryo UI" panose="020B0604030504040204" pitchFamily="50" charset="-128"/>
            </a:endParaRPr>
          </a:p>
          <a:p>
            <a:pPr>
              <a:defRPr/>
            </a:pPr>
            <a:r>
              <a:rPr kumimoji="1" lang="en-US" altLang="ja-JP" sz="1050" b="1" dirty="0" smtClean="0">
                <a:solidFill>
                  <a:srgbClr val="FF0000"/>
                </a:solidFill>
                <a:latin typeface="Meiryo UI" panose="020B0604030504040204" pitchFamily="50" charset="-128"/>
                <a:ea typeface="Meiryo UI" panose="020B0604030504040204" pitchFamily="50" charset="-128"/>
              </a:rPr>
              <a:t>※</a:t>
            </a:r>
            <a:r>
              <a:rPr kumimoji="1" lang="ja-JP" altLang="en-US" sz="1050" b="1" dirty="0" smtClean="0">
                <a:solidFill>
                  <a:srgbClr val="FF0000"/>
                </a:solidFill>
                <a:latin typeface="Meiryo UI" panose="020B0604030504040204" pitchFamily="50" charset="-128"/>
                <a:ea typeface="Meiryo UI" panose="020B0604030504040204" pitchFamily="50" charset="-128"/>
              </a:rPr>
              <a:t>２ 提案内容を補足するために必要な参考資料に</a:t>
            </a:r>
            <a:r>
              <a:rPr kumimoji="1" lang="ja-JP" altLang="en-US" sz="1050" b="1" dirty="0">
                <a:solidFill>
                  <a:srgbClr val="FF0000"/>
                </a:solidFill>
                <a:latin typeface="Meiryo UI" panose="020B0604030504040204" pitchFamily="50" charset="-128"/>
                <a:ea typeface="Meiryo UI" panose="020B0604030504040204" pitchFamily="50" charset="-128"/>
              </a:rPr>
              <a:t>ついて：</a:t>
            </a:r>
            <a:r>
              <a:rPr kumimoji="1" lang="ja-JP" altLang="en-US" sz="1050" dirty="0">
                <a:solidFill>
                  <a:srgbClr val="FF0000"/>
                </a:solidFill>
                <a:latin typeface="Meiryo UI" panose="020B0604030504040204" pitchFamily="50" charset="-128"/>
                <a:ea typeface="Meiryo UI" panose="020B0604030504040204" pitchFamily="50" charset="-128"/>
              </a:rPr>
              <a:t>補足する参考資料がない場合</a:t>
            </a:r>
            <a:r>
              <a:rPr kumimoji="1" lang="ja-JP" altLang="en-US" sz="1050" dirty="0" smtClean="0">
                <a:solidFill>
                  <a:srgbClr val="FF0000"/>
                </a:solidFill>
                <a:latin typeface="Meiryo UI" panose="020B0604030504040204" pitchFamily="50" charset="-128"/>
                <a:ea typeface="Meiryo UI" panose="020B0604030504040204" pitchFamily="50" charset="-128"/>
              </a:rPr>
              <a:t>は、</a:t>
            </a:r>
            <a:r>
              <a:rPr kumimoji="1" lang="ja-JP" altLang="en-US" sz="1050" dirty="0">
                <a:solidFill>
                  <a:srgbClr val="FF0000"/>
                </a:solidFill>
                <a:latin typeface="Meiryo UI" panose="020B0604030504040204" pitchFamily="50" charset="-128"/>
                <a:ea typeface="Meiryo UI" panose="020B0604030504040204" pitchFamily="50" charset="-128"/>
              </a:rPr>
              <a:t>「参考資料なし」などのファイル名を付した空の</a:t>
            </a:r>
            <a:r>
              <a:rPr kumimoji="1" lang="en-US" altLang="ja-JP" sz="1050" dirty="0">
                <a:solidFill>
                  <a:srgbClr val="FF0000"/>
                </a:solidFill>
                <a:latin typeface="Meiryo UI" panose="020B0604030504040204" pitchFamily="50" charset="-128"/>
                <a:ea typeface="Meiryo UI" panose="020B0604030504040204" pitchFamily="50" charset="-128"/>
              </a:rPr>
              <a:t>PDF</a:t>
            </a:r>
            <a:r>
              <a:rPr kumimoji="1" lang="ja-JP" altLang="en-US" sz="1050" dirty="0">
                <a:solidFill>
                  <a:srgbClr val="FF0000"/>
                </a:solidFill>
                <a:latin typeface="Meiryo UI" panose="020B0604030504040204" pitchFamily="50" charset="-128"/>
                <a:ea typeface="Meiryo UI" panose="020B0604030504040204" pitchFamily="50" charset="-128"/>
              </a:rPr>
              <a:t>ファイルを添付してください。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cxnSp>
        <p:nvCxnSpPr>
          <p:cNvPr id="34" name="直線コネクタ 33">
            <a:extLst>
              <a:ext uri="{FF2B5EF4-FFF2-40B4-BE49-F238E27FC236}">
                <a16:creationId xmlns:a16="http://schemas.microsoft.com/office/drawing/2014/main" id="{8A05C751-322A-A74A-B6F7-945F2BDA4EAD}"/>
              </a:ext>
            </a:extLst>
          </p:cNvPr>
          <p:cNvCxnSpPr>
            <a:cxnSpLocks/>
          </p:cNvCxnSpPr>
          <p:nvPr/>
        </p:nvCxnSpPr>
        <p:spPr>
          <a:xfrm flipH="1">
            <a:off x="4083050" y="2260678"/>
            <a:ext cx="406266" cy="2254"/>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pic>
        <p:nvPicPr>
          <p:cNvPr id="39" name="図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838" y="5677084"/>
            <a:ext cx="3378374" cy="3016405"/>
          </a:xfrm>
          <a:prstGeom prst="rect">
            <a:avLst/>
          </a:prstGeom>
        </p:spPr>
      </p:pic>
      <p:sp>
        <p:nvSpPr>
          <p:cNvPr id="40" name="角丸四角形 39"/>
          <p:cNvSpPr/>
          <p:nvPr/>
        </p:nvSpPr>
        <p:spPr>
          <a:xfrm>
            <a:off x="1308849" y="1216988"/>
            <a:ext cx="4806950" cy="38599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solidFill>
                  <a:srgbClr val="FFFF00"/>
                </a:solidFill>
              </a:rPr>
              <a:t>各項目に指定のファイルを添付してください。</a:t>
            </a:r>
            <a:endParaRPr kumimoji="1" lang="ja-JP" altLang="en-US" sz="1400" b="1" dirty="0">
              <a:solidFill>
                <a:srgbClr val="FFFF00"/>
              </a:solidFill>
            </a:endParaRPr>
          </a:p>
        </p:txBody>
      </p:sp>
      <p:sp>
        <p:nvSpPr>
          <p:cNvPr id="43" name="角丸四角形 42"/>
          <p:cNvSpPr/>
          <p:nvPr/>
        </p:nvSpPr>
        <p:spPr>
          <a:xfrm>
            <a:off x="1024570" y="8696947"/>
            <a:ext cx="5197924" cy="105590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ja-JP" sz="1100" dirty="0" smtClean="0">
                <a:solidFill>
                  <a:srgbClr val="FF0000"/>
                </a:solidFill>
              </a:rPr>
              <a:t>※</a:t>
            </a:r>
            <a:r>
              <a:rPr kumimoji="1" lang="ja-JP" altLang="en-US" sz="1100" dirty="0" smtClean="0">
                <a:solidFill>
                  <a:srgbClr val="FF0000"/>
                </a:solidFill>
              </a:rPr>
              <a:t>様式１，２は経済産業省の</a:t>
            </a:r>
            <a:r>
              <a:rPr kumimoji="1" lang="en-US" altLang="ja-JP" sz="1100" dirty="0" smtClean="0">
                <a:solidFill>
                  <a:srgbClr val="FF0000"/>
                </a:solidFill>
              </a:rPr>
              <a:t>HP</a:t>
            </a:r>
            <a:r>
              <a:rPr kumimoji="1" lang="ja-JP" altLang="en-US" sz="1100" dirty="0" smtClean="0">
                <a:solidFill>
                  <a:srgbClr val="FF0000"/>
                </a:solidFill>
              </a:rPr>
              <a:t>よりダウンロードしてください。</a:t>
            </a:r>
            <a:endParaRPr kumimoji="1" lang="en-US" altLang="ja-JP" sz="1100" dirty="0" smtClean="0">
              <a:solidFill>
                <a:srgbClr val="FF0000"/>
              </a:solidFill>
            </a:endParaRPr>
          </a:p>
          <a:p>
            <a:pPr algn="ctr"/>
            <a:r>
              <a:rPr kumimoji="1" lang="en-US" altLang="ja-JP" sz="1100" dirty="0" smtClean="0">
                <a:solidFill>
                  <a:srgbClr val="FF0000"/>
                </a:solidFill>
              </a:rPr>
              <a:t>URL</a:t>
            </a:r>
            <a:r>
              <a:rPr kumimoji="1" lang="ja-JP" altLang="en-US" sz="1100" dirty="0" smtClean="0">
                <a:solidFill>
                  <a:srgbClr val="FF0000"/>
                </a:solidFill>
              </a:rPr>
              <a:t>：</a:t>
            </a:r>
            <a:r>
              <a:rPr lang="en-US" altLang="ja-JP" sz="1200" u="sng" dirty="0">
                <a:hlinkClick r:id="rId4"/>
              </a:rPr>
              <a:t>https://www.meti.go.jp/information/publicoffer/kobo/2020/k200117003.html</a:t>
            </a:r>
            <a:endParaRPr lang="ja-JP" altLang="ja-JP" sz="1200" dirty="0"/>
          </a:p>
          <a:p>
            <a:pPr algn="ctr"/>
            <a:endParaRPr kumimoji="1" lang="ja-JP" altLang="en-US" sz="1100" dirty="0">
              <a:solidFill>
                <a:srgbClr val="FF0000"/>
              </a:solidFill>
            </a:endParaRPr>
          </a:p>
        </p:txBody>
      </p:sp>
    </p:spTree>
    <p:extLst>
      <p:ext uri="{BB962C8B-B14F-4D97-AF65-F5344CB8AC3E}">
        <p14:creationId xmlns:p14="http://schemas.microsoft.com/office/powerpoint/2010/main" val="2620467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A419C63F-1B55-1948-A2F2-E4FB9B8AD35E}"/>
              </a:ext>
            </a:extLst>
          </p:cNvPr>
          <p:cNvSpPr>
            <a:spLocks noGrp="1"/>
          </p:cNvSpPr>
          <p:nvPr>
            <p:ph type="title"/>
          </p:nvPr>
        </p:nvSpPr>
        <p:spPr/>
        <p:txBody>
          <a:bodyPr/>
          <a:lstStyle/>
          <a:p>
            <a:r>
              <a:rPr lang="en-US" altLang="ja-JP" dirty="0"/>
              <a:t>3-2.</a:t>
            </a:r>
            <a:r>
              <a:rPr lang="ja-JP" altLang="en-US" dirty="0"/>
              <a:t>公募申請</a:t>
            </a:r>
            <a:r>
              <a:rPr lang="en-US" altLang="ja-JP" dirty="0">
                <a:latin typeface="Meiryo UI" panose="020B0604030504040204" pitchFamily="34" charset="-128"/>
                <a:ea typeface="Meiryo UI" panose="020B0604030504040204" pitchFamily="34" charset="-128"/>
              </a:rPr>
              <a:t>- </a:t>
            </a:r>
            <a:r>
              <a:rPr lang="ja-JP" altLang="en-US" dirty="0">
                <a:latin typeface="Meiryo UI" panose="020B0604030504040204" pitchFamily="34" charset="-128"/>
                <a:ea typeface="Meiryo UI" panose="020B0604030504040204" pitchFamily="34" charset="-128"/>
              </a:rPr>
              <a:t>事業の予定期間、経費に関する情報</a:t>
            </a:r>
            <a:r>
              <a:rPr lang="en-US" altLang="ja-JP" dirty="0">
                <a:latin typeface="Meiryo UI" panose="020B0604030504040204" pitchFamily="34" charset="-128"/>
                <a:ea typeface="Meiryo UI" panose="020B0604030504040204" pitchFamily="34" charset="-128"/>
              </a:rPr>
              <a:t> -</a:t>
            </a:r>
            <a:endParaRPr kumimoji="1" lang="ja-JP" altLang="en-US" dirty="0"/>
          </a:p>
        </p:txBody>
      </p:sp>
      <p:sp>
        <p:nvSpPr>
          <p:cNvPr id="24" name="コンテンツ プレースホルダー 8">
            <a:extLst>
              <a:ext uri="{FF2B5EF4-FFF2-40B4-BE49-F238E27FC236}">
                <a16:creationId xmlns:a16="http://schemas.microsoft.com/office/drawing/2014/main" id="{428B4BD9-B52D-0649-B521-516BA1EBC683}"/>
              </a:ext>
            </a:extLst>
          </p:cNvPr>
          <p:cNvSpPr txBox="1">
            <a:spLocks/>
          </p:cNvSpPr>
          <p:nvPr/>
        </p:nvSpPr>
        <p:spPr>
          <a:xfrm>
            <a:off x="228600" y="1249761"/>
            <a:ext cx="6438901"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000" b="1" i="0" u="sng"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事業の予定期間、経費に関する情報</a:t>
            </a:r>
          </a:p>
        </p:txBody>
      </p:sp>
      <p:sp>
        <p:nvSpPr>
          <p:cNvPr id="28" name="四角形: 角を丸くする 4">
            <a:extLst>
              <a:ext uri="{FF2B5EF4-FFF2-40B4-BE49-F238E27FC236}">
                <a16:creationId xmlns:a16="http://schemas.microsoft.com/office/drawing/2014/main" id="{E293A0D1-FE23-334C-91A6-54A6984D1039}"/>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pic>
        <p:nvPicPr>
          <p:cNvPr id="29" name="図 28">
            <a:extLst>
              <a:ext uri="{FF2B5EF4-FFF2-40B4-BE49-F238E27FC236}">
                <a16:creationId xmlns:a16="http://schemas.microsoft.com/office/drawing/2014/main" id="{679FB52D-AE43-E543-9652-86B3E6F10AC2}"/>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13482" y="2723723"/>
            <a:ext cx="3602378" cy="5310449"/>
          </a:xfrm>
          <a:prstGeom prst="rect">
            <a:avLst/>
          </a:prstGeom>
          <a:ln>
            <a:solidFill>
              <a:schemeClr val="tx1"/>
            </a:solidFill>
          </a:ln>
        </p:spPr>
      </p:pic>
      <p:sp>
        <p:nvSpPr>
          <p:cNvPr id="30" name="コンテンツ プレースホルダー 5">
            <a:extLst>
              <a:ext uri="{FF2B5EF4-FFF2-40B4-BE49-F238E27FC236}">
                <a16:creationId xmlns:a16="http://schemas.microsoft.com/office/drawing/2014/main" id="{2C810243-8B65-5C4F-A44F-3030E0E7798B}"/>
              </a:ext>
            </a:extLst>
          </p:cNvPr>
          <p:cNvSpPr txBox="1">
            <a:spLocks/>
          </p:cNvSpPr>
          <p:nvPr/>
        </p:nvSpPr>
        <p:spPr>
          <a:xfrm>
            <a:off x="240426" y="1433094"/>
            <a:ext cx="6438901"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t>経費に関する情報については、経費明細ファイルの記載内容と、入力欄の数値が合致するように設定してください。</a:t>
            </a:r>
          </a:p>
        </p:txBody>
      </p:sp>
      <p:sp>
        <p:nvSpPr>
          <p:cNvPr id="31" name="正方形/長方形 30">
            <a:extLst>
              <a:ext uri="{FF2B5EF4-FFF2-40B4-BE49-F238E27FC236}">
                <a16:creationId xmlns:a16="http://schemas.microsoft.com/office/drawing/2014/main" id="{A2D91BB5-1A1E-1E49-800F-88C9FD09ADF8}"/>
              </a:ext>
            </a:extLst>
          </p:cNvPr>
          <p:cNvSpPr/>
          <p:nvPr/>
        </p:nvSpPr>
        <p:spPr>
          <a:xfrm>
            <a:off x="785425" y="7391697"/>
            <a:ext cx="3133492" cy="31849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33" name="直線コネクタ 32">
            <a:extLst>
              <a:ext uri="{FF2B5EF4-FFF2-40B4-BE49-F238E27FC236}">
                <a16:creationId xmlns:a16="http://schemas.microsoft.com/office/drawing/2014/main" id="{442B532B-9F3E-584C-9FC3-EBA6A092289B}"/>
              </a:ext>
            </a:extLst>
          </p:cNvPr>
          <p:cNvCxnSpPr>
            <a:cxnSpLocks/>
            <a:stCxn id="51" idx="1"/>
          </p:cNvCxnSpPr>
          <p:nvPr/>
        </p:nvCxnSpPr>
        <p:spPr>
          <a:xfrm flipH="1" flipV="1">
            <a:off x="3866631" y="7546805"/>
            <a:ext cx="775056" cy="36567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正方形/長方形 33">
            <a:extLst>
              <a:ext uri="{FF2B5EF4-FFF2-40B4-BE49-F238E27FC236}">
                <a16:creationId xmlns:a16="http://schemas.microsoft.com/office/drawing/2014/main" id="{F1DF0C97-9680-A64D-B74D-497B3ACED186}"/>
              </a:ext>
            </a:extLst>
          </p:cNvPr>
          <p:cNvSpPr/>
          <p:nvPr/>
        </p:nvSpPr>
        <p:spPr>
          <a:xfrm>
            <a:off x="785425" y="5514817"/>
            <a:ext cx="3133492" cy="36227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5" name="正方形/長方形 34">
            <a:extLst>
              <a:ext uri="{FF2B5EF4-FFF2-40B4-BE49-F238E27FC236}">
                <a16:creationId xmlns:a16="http://schemas.microsoft.com/office/drawing/2014/main" id="{1A215A0A-E504-D742-9913-D4E26EA15BB6}"/>
              </a:ext>
            </a:extLst>
          </p:cNvPr>
          <p:cNvSpPr/>
          <p:nvPr/>
        </p:nvSpPr>
        <p:spPr>
          <a:xfrm>
            <a:off x="785425" y="6153694"/>
            <a:ext cx="3133492" cy="3293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8" name="正方形/長方形 37">
            <a:extLst>
              <a:ext uri="{FF2B5EF4-FFF2-40B4-BE49-F238E27FC236}">
                <a16:creationId xmlns:a16="http://schemas.microsoft.com/office/drawing/2014/main" id="{E1A37B0B-2C42-534D-8CF6-9175FC9D56DE}"/>
              </a:ext>
            </a:extLst>
          </p:cNvPr>
          <p:cNvSpPr/>
          <p:nvPr/>
        </p:nvSpPr>
        <p:spPr>
          <a:xfrm>
            <a:off x="785425" y="6685472"/>
            <a:ext cx="3133492" cy="36227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9" name="四角形: 角を丸くする 25">
            <a:extLst>
              <a:ext uri="{FF2B5EF4-FFF2-40B4-BE49-F238E27FC236}">
                <a16:creationId xmlns:a16="http://schemas.microsoft.com/office/drawing/2014/main" id="{62035F11-C135-EA45-9D72-2EEAEE6A1E1A}"/>
              </a:ext>
            </a:extLst>
          </p:cNvPr>
          <p:cNvSpPr/>
          <p:nvPr/>
        </p:nvSpPr>
        <p:spPr>
          <a:xfrm>
            <a:off x="4641687" y="6878287"/>
            <a:ext cx="1871632" cy="45119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（様式３）積算表の補助金充当額の合計</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額を入力</a:t>
            </a:r>
          </a:p>
        </p:txBody>
      </p:sp>
      <p:cxnSp>
        <p:nvCxnSpPr>
          <p:cNvPr id="40" name="直線コネクタ 39">
            <a:extLst>
              <a:ext uri="{FF2B5EF4-FFF2-40B4-BE49-F238E27FC236}">
                <a16:creationId xmlns:a16="http://schemas.microsoft.com/office/drawing/2014/main" id="{7659166F-8413-854A-8025-445D92F6698D}"/>
              </a:ext>
            </a:extLst>
          </p:cNvPr>
          <p:cNvCxnSpPr>
            <a:cxnSpLocks/>
            <a:stCxn id="39" idx="1"/>
            <a:endCxn id="38" idx="3"/>
          </p:cNvCxnSpPr>
          <p:nvPr/>
        </p:nvCxnSpPr>
        <p:spPr>
          <a:xfrm flipH="1" flipV="1">
            <a:off x="3918917" y="6866612"/>
            <a:ext cx="722770" cy="23727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四角形: 角を丸くする 25">
            <a:extLst>
              <a:ext uri="{FF2B5EF4-FFF2-40B4-BE49-F238E27FC236}">
                <a16:creationId xmlns:a16="http://schemas.microsoft.com/office/drawing/2014/main" id="{6CE45966-0F8A-E44F-B473-CE06AADCFA69}"/>
              </a:ext>
            </a:extLst>
          </p:cNvPr>
          <p:cNvSpPr/>
          <p:nvPr/>
        </p:nvSpPr>
        <p:spPr>
          <a:xfrm>
            <a:off x="4592414" y="6049684"/>
            <a:ext cx="1920905" cy="45119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（様式３）積算表の補助対象経費の</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合計額を入力</a:t>
            </a:r>
          </a:p>
        </p:txBody>
      </p:sp>
      <p:cxnSp>
        <p:nvCxnSpPr>
          <p:cNvPr id="42" name="直線コネクタ 41">
            <a:extLst>
              <a:ext uri="{FF2B5EF4-FFF2-40B4-BE49-F238E27FC236}">
                <a16:creationId xmlns:a16="http://schemas.microsoft.com/office/drawing/2014/main" id="{F10AA611-958A-7C43-AB56-CEDA046DCD90}"/>
              </a:ext>
            </a:extLst>
          </p:cNvPr>
          <p:cNvCxnSpPr>
            <a:cxnSpLocks/>
            <a:stCxn id="41" idx="1"/>
            <a:endCxn id="35" idx="3"/>
          </p:cNvCxnSpPr>
          <p:nvPr/>
        </p:nvCxnSpPr>
        <p:spPr>
          <a:xfrm flipH="1">
            <a:off x="3918917" y="6275282"/>
            <a:ext cx="673497" cy="4308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四角形: 角を丸くする 25">
            <a:extLst>
              <a:ext uri="{FF2B5EF4-FFF2-40B4-BE49-F238E27FC236}">
                <a16:creationId xmlns:a16="http://schemas.microsoft.com/office/drawing/2014/main" id="{5977181D-A764-9340-AB5E-4497B3CCFD28}"/>
              </a:ext>
            </a:extLst>
          </p:cNvPr>
          <p:cNvSpPr/>
          <p:nvPr/>
        </p:nvSpPr>
        <p:spPr>
          <a:xfrm>
            <a:off x="4592414" y="5403296"/>
            <a:ext cx="1920905" cy="50488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（様式３）積算表の補助</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事業に要する経費の合計額を入力</a:t>
            </a:r>
          </a:p>
        </p:txBody>
      </p:sp>
      <p:cxnSp>
        <p:nvCxnSpPr>
          <p:cNvPr id="44" name="直線コネクタ 43">
            <a:extLst>
              <a:ext uri="{FF2B5EF4-FFF2-40B4-BE49-F238E27FC236}">
                <a16:creationId xmlns:a16="http://schemas.microsoft.com/office/drawing/2014/main" id="{F25B8783-48EA-0447-85AD-56918400F203}"/>
              </a:ext>
            </a:extLst>
          </p:cNvPr>
          <p:cNvCxnSpPr>
            <a:cxnSpLocks/>
            <a:stCxn id="43" idx="1"/>
            <a:endCxn id="34" idx="3"/>
          </p:cNvCxnSpPr>
          <p:nvPr/>
        </p:nvCxnSpPr>
        <p:spPr>
          <a:xfrm flipH="1">
            <a:off x="3918917" y="5655737"/>
            <a:ext cx="673497" cy="402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四角形: 角を丸くする 25">
            <a:extLst>
              <a:ext uri="{FF2B5EF4-FFF2-40B4-BE49-F238E27FC236}">
                <a16:creationId xmlns:a16="http://schemas.microsoft.com/office/drawing/2014/main" id="{F511CE95-0551-224E-A99E-5B605087D168}"/>
              </a:ext>
            </a:extLst>
          </p:cNvPr>
          <p:cNvSpPr/>
          <p:nvPr/>
        </p:nvSpPr>
        <p:spPr>
          <a:xfrm>
            <a:off x="4592414" y="3092011"/>
            <a:ext cx="1977948" cy="101009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事業開始日は交付決定日となります。また、事業終了期限は２０２１年３月３１日となります。</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6" name="コンテンツ プレースホルダー 5">
            <a:extLst>
              <a:ext uri="{FF2B5EF4-FFF2-40B4-BE49-F238E27FC236}">
                <a16:creationId xmlns:a16="http://schemas.microsoft.com/office/drawing/2014/main" id="{B7AFEBCC-1F11-6F44-9004-1BD307B5F68F}"/>
              </a:ext>
            </a:extLst>
          </p:cNvPr>
          <p:cNvSpPr txBox="1">
            <a:spLocks/>
          </p:cNvSpPr>
          <p:nvPr/>
        </p:nvSpPr>
        <p:spPr>
          <a:xfrm>
            <a:off x="1311965" y="905356"/>
            <a:ext cx="5446975" cy="26313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申請フォームに沿って必要情報を入力します。</a:t>
            </a:r>
            <a:endParaRPr lang="ja-JP" altLang="en-US" dirty="0"/>
          </a:p>
        </p:txBody>
      </p:sp>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997" y="2723723"/>
            <a:ext cx="3120118" cy="1900374"/>
          </a:xfrm>
          <a:prstGeom prst="rect">
            <a:avLst/>
          </a:prstGeom>
        </p:spPr>
      </p:pic>
      <p:sp>
        <p:nvSpPr>
          <p:cNvPr id="47" name="正方形/長方形 46">
            <a:extLst>
              <a:ext uri="{FF2B5EF4-FFF2-40B4-BE49-F238E27FC236}">
                <a16:creationId xmlns:a16="http://schemas.microsoft.com/office/drawing/2014/main" id="{9BF7324E-D81C-C149-AF85-07CD1597B3DA}"/>
              </a:ext>
            </a:extLst>
          </p:cNvPr>
          <p:cNvSpPr/>
          <p:nvPr/>
        </p:nvSpPr>
        <p:spPr>
          <a:xfrm>
            <a:off x="1623636" y="3225800"/>
            <a:ext cx="1125914" cy="1714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49" name="直線コネクタ 48">
            <a:extLst>
              <a:ext uri="{FF2B5EF4-FFF2-40B4-BE49-F238E27FC236}">
                <a16:creationId xmlns:a16="http://schemas.microsoft.com/office/drawing/2014/main" id="{923698D2-7F43-C549-9069-34796DB08D08}"/>
              </a:ext>
            </a:extLst>
          </p:cNvPr>
          <p:cNvCxnSpPr>
            <a:cxnSpLocks/>
            <a:stCxn id="48" idx="1"/>
          </p:cNvCxnSpPr>
          <p:nvPr/>
        </p:nvCxnSpPr>
        <p:spPr>
          <a:xfrm flipH="1" flipV="1">
            <a:off x="2832100" y="3282755"/>
            <a:ext cx="1760314" cy="31430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四角形: 角を丸くする 25">
            <a:extLst>
              <a:ext uri="{FF2B5EF4-FFF2-40B4-BE49-F238E27FC236}">
                <a16:creationId xmlns:a16="http://schemas.microsoft.com/office/drawing/2014/main" id="{62035F11-C135-EA45-9D72-2EEAEE6A1E1A}"/>
              </a:ext>
            </a:extLst>
          </p:cNvPr>
          <p:cNvSpPr/>
          <p:nvPr/>
        </p:nvSpPr>
        <p:spPr>
          <a:xfrm>
            <a:off x="4641687" y="7686885"/>
            <a:ext cx="1871632" cy="45119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（様式３）積算表のファイルを添付してください</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2" name="角丸四角形 51"/>
          <p:cNvSpPr/>
          <p:nvPr/>
        </p:nvSpPr>
        <p:spPr>
          <a:xfrm>
            <a:off x="851649" y="1711644"/>
            <a:ext cx="4806950" cy="71661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各項目に所定事項を入力してください。</a:t>
            </a:r>
            <a:endParaRPr kumimoji="1" lang="en-US" altLang="ja-JP" sz="1400" b="1" dirty="0" smtClean="0"/>
          </a:p>
          <a:p>
            <a:pPr algn="ctr"/>
            <a:r>
              <a:rPr kumimoji="1" lang="ja-JP" altLang="en-US" sz="1400" b="1" dirty="0" smtClean="0">
                <a:solidFill>
                  <a:srgbClr val="FFFF00"/>
                </a:solidFill>
              </a:rPr>
              <a:t>「経費内訳</a:t>
            </a:r>
            <a:r>
              <a:rPr kumimoji="1" lang="en-US" altLang="ja-JP" sz="1400" b="1" dirty="0" smtClean="0">
                <a:solidFill>
                  <a:srgbClr val="FFFF00"/>
                </a:solidFill>
              </a:rPr>
              <a:t>Excel</a:t>
            </a:r>
            <a:r>
              <a:rPr kumimoji="1" lang="ja-JP" altLang="en-US" sz="1400" b="1" dirty="0" smtClean="0">
                <a:solidFill>
                  <a:srgbClr val="FFFF00"/>
                </a:solidFill>
              </a:rPr>
              <a:t>」の部分に、「（様式３）積算表」のファイルを添付してください。</a:t>
            </a:r>
            <a:endParaRPr kumimoji="1" lang="ja-JP" altLang="en-US" sz="1400" b="1" dirty="0">
              <a:solidFill>
                <a:srgbClr val="FFFF00"/>
              </a:solidFill>
            </a:endParaRPr>
          </a:p>
        </p:txBody>
      </p:sp>
      <p:sp>
        <p:nvSpPr>
          <p:cNvPr id="56" name="角丸四角形 55"/>
          <p:cNvSpPr/>
          <p:nvPr/>
        </p:nvSpPr>
        <p:spPr>
          <a:xfrm>
            <a:off x="649997" y="8391575"/>
            <a:ext cx="5204703" cy="113342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ja-JP" sz="1100" dirty="0" smtClean="0">
                <a:solidFill>
                  <a:srgbClr val="FF0000"/>
                </a:solidFill>
              </a:rPr>
              <a:t>※</a:t>
            </a:r>
            <a:r>
              <a:rPr kumimoji="1" lang="ja-JP" altLang="en-US" sz="1100" dirty="0" smtClean="0">
                <a:solidFill>
                  <a:srgbClr val="FF0000"/>
                </a:solidFill>
              </a:rPr>
              <a:t>様式３は経済産業省の</a:t>
            </a:r>
            <a:r>
              <a:rPr kumimoji="1" lang="en-US" altLang="ja-JP" sz="1100" dirty="0" smtClean="0">
                <a:solidFill>
                  <a:srgbClr val="FF0000"/>
                </a:solidFill>
              </a:rPr>
              <a:t>HP</a:t>
            </a:r>
            <a:r>
              <a:rPr kumimoji="1" lang="ja-JP" altLang="en-US" sz="1100" dirty="0" smtClean="0">
                <a:solidFill>
                  <a:srgbClr val="FF0000"/>
                </a:solidFill>
              </a:rPr>
              <a:t>よりダウンロードしてください。</a:t>
            </a:r>
            <a:endParaRPr kumimoji="1" lang="en-US" altLang="ja-JP" sz="1100" dirty="0" smtClean="0">
              <a:solidFill>
                <a:srgbClr val="FF0000"/>
              </a:solidFill>
            </a:endParaRPr>
          </a:p>
          <a:p>
            <a:pPr algn="ctr"/>
            <a:r>
              <a:rPr kumimoji="1" lang="en-US" altLang="ja-JP" sz="1100" dirty="0" smtClean="0">
                <a:solidFill>
                  <a:srgbClr val="FF0000"/>
                </a:solidFill>
              </a:rPr>
              <a:t>URL</a:t>
            </a:r>
            <a:r>
              <a:rPr kumimoji="1" lang="ja-JP" altLang="en-US" sz="1100" dirty="0" smtClean="0">
                <a:solidFill>
                  <a:srgbClr val="FF0000"/>
                </a:solidFill>
              </a:rPr>
              <a:t>：</a:t>
            </a:r>
            <a:r>
              <a:rPr lang="en-US" altLang="ja-JP" sz="1200" u="sng" dirty="0">
                <a:hlinkClick r:id="rId5"/>
              </a:rPr>
              <a:t>https://www.meti.go.jp/information/publicoffer/kobo/2020/k200117003.html</a:t>
            </a:r>
            <a:endParaRPr lang="ja-JP" altLang="ja-JP" sz="1200" dirty="0"/>
          </a:p>
          <a:p>
            <a:pPr algn="ctr"/>
            <a:endParaRPr kumimoji="1" lang="ja-JP" altLang="en-US" sz="1100" dirty="0">
              <a:solidFill>
                <a:srgbClr val="FF0000"/>
              </a:solidFill>
            </a:endParaRPr>
          </a:p>
        </p:txBody>
      </p:sp>
    </p:spTree>
    <p:extLst>
      <p:ext uri="{BB962C8B-B14F-4D97-AF65-F5344CB8AC3E}">
        <p14:creationId xmlns:p14="http://schemas.microsoft.com/office/powerpoint/2010/main" val="2352206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7F2FB273-C3A9-4942-8393-D64341C59E7F}"/>
              </a:ext>
            </a:extLst>
          </p:cNvPr>
          <p:cNvSpPr>
            <a:spLocks noGrp="1"/>
          </p:cNvSpPr>
          <p:nvPr>
            <p:ph type="title"/>
          </p:nvPr>
        </p:nvSpPr>
        <p:spPr/>
        <p:txBody>
          <a:bodyPr/>
          <a:lstStyle/>
          <a:p>
            <a:r>
              <a:rPr lang="en-US" altLang="ja-JP" dirty="0"/>
              <a:t>3-2.</a:t>
            </a:r>
            <a:r>
              <a:rPr lang="ja-JP" altLang="en-US" dirty="0"/>
              <a:t>公募申請</a:t>
            </a:r>
            <a:endParaRPr kumimoji="1" lang="ja-JP" altLang="en-US" dirty="0"/>
          </a:p>
        </p:txBody>
      </p:sp>
      <p:sp>
        <p:nvSpPr>
          <p:cNvPr id="6" name="コンテンツ プレースホルダー 5">
            <a:extLst>
              <a:ext uri="{FF2B5EF4-FFF2-40B4-BE49-F238E27FC236}">
                <a16:creationId xmlns:a16="http://schemas.microsoft.com/office/drawing/2014/main" id="{F643CDE9-5604-C84B-BC36-F4E802378A95}"/>
              </a:ext>
            </a:extLst>
          </p:cNvPr>
          <p:cNvSpPr>
            <a:spLocks noGrp="1"/>
          </p:cNvSpPr>
          <p:nvPr>
            <p:ph idx="1"/>
          </p:nvPr>
        </p:nvSpPr>
        <p:spPr>
          <a:xfrm>
            <a:off x="1272737" y="905874"/>
            <a:ext cx="5394764" cy="429338"/>
          </a:xfrm>
        </p:spPr>
        <p:txBody>
          <a:bodyPr/>
          <a:lstStyle/>
          <a:p>
            <a:r>
              <a:rPr lang="ja-JP" altLang="en-US">
                <a:latin typeface="メイリオ" panose="020B0604030504040204" pitchFamily="50" charset="-128"/>
                <a:ea typeface="メイリオ" panose="020B0604030504040204" pitchFamily="50" charset="-128"/>
              </a:rPr>
              <a:t>必要項目の入力が完了したら、最下部の「プレビュー」ボタンを押下します。</a:t>
            </a:r>
            <a:endParaRPr lang="en-US" altLang="ja-JP" dirty="0">
              <a:latin typeface="メイリオ" panose="020B0604030504040204" pitchFamily="50" charset="-128"/>
              <a:ea typeface="メイリオ" panose="020B0604030504040204" pitchFamily="50" charset="-128"/>
            </a:endParaRPr>
          </a:p>
        </p:txBody>
      </p:sp>
      <p:sp>
        <p:nvSpPr>
          <p:cNvPr id="13" name="コンテンツ プレースホルダー 5">
            <a:extLst>
              <a:ext uri="{FF2B5EF4-FFF2-40B4-BE49-F238E27FC236}">
                <a16:creationId xmlns:a16="http://schemas.microsoft.com/office/drawing/2014/main" id="{3512C438-FAE0-2348-8532-DEFD0143C3FE}"/>
              </a:ext>
            </a:extLst>
          </p:cNvPr>
          <p:cNvSpPr txBox="1">
            <a:spLocks/>
          </p:cNvSpPr>
          <p:nvPr/>
        </p:nvSpPr>
        <p:spPr>
          <a:xfrm>
            <a:off x="884903" y="1375699"/>
            <a:ext cx="5257800" cy="3693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solidFill>
                  <a:srgbClr val="FF0000"/>
                </a:solidFill>
                <a:latin typeface="Meiryo UI" panose="020B0604030504040204" pitchFamily="34" charset="-128"/>
                <a:ea typeface="Meiryo UI" panose="020B0604030504040204" pitchFamily="34" charset="-128"/>
              </a:rPr>
              <a:t>全ての必須入力項目・必須添付書類に対応しないとプレビューできません。プレビューを押しても次の画面に遷移しない場合、必須入力が未入力か、不正な入力があるので、修正してください。</a:t>
            </a:r>
            <a:endParaRPr lang="ja-JP" altLang="en-US" sz="1000" dirty="0">
              <a:solidFill>
                <a:srgbClr val="FF0000"/>
              </a:solidFill>
            </a:endParaRPr>
          </a:p>
        </p:txBody>
      </p:sp>
      <p:sp>
        <p:nvSpPr>
          <p:cNvPr id="8" name="四角形: 角を丸くする 4">
            <a:extLst>
              <a:ext uri="{FF2B5EF4-FFF2-40B4-BE49-F238E27FC236}">
                <a16:creationId xmlns:a16="http://schemas.microsoft.com/office/drawing/2014/main" id="{3C7C2237-E9FD-8C4C-B71A-7F08A8FE839B}"/>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手順</a:t>
            </a:r>
            <a:r>
              <a:rPr kumimoji="1" lang="en-US" altLang="ja-JP" sz="1000" b="1" dirty="0">
                <a:latin typeface="Meiryo UI" panose="020B0604030504040204" pitchFamily="50" charset="-128"/>
                <a:ea typeface="Meiryo UI" panose="020B0604030504040204" pitchFamily="50" charset="-128"/>
              </a:rPr>
              <a:t>4</a:t>
            </a:r>
            <a:endParaRPr kumimoji="1" lang="ja-JP" altLang="en-US" sz="1000" b="1" dirty="0">
              <a:latin typeface="Meiryo UI" panose="020B0604030504040204" pitchFamily="50" charset="-128"/>
              <a:ea typeface="Meiryo UI" panose="020B0604030504040204" pitchFamily="50" charset="-128"/>
            </a:endParaRPr>
          </a:p>
        </p:txBody>
      </p:sp>
      <p:grpSp>
        <p:nvGrpSpPr>
          <p:cNvPr id="2" name="グループ化 1">
            <a:extLst>
              <a:ext uri="{FF2B5EF4-FFF2-40B4-BE49-F238E27FC236}">
                <a16:creationId xmlns:a16="http://schemas.microsoft.com/office/drawing/2014/main" id="{4A8B793F-740A-824E-8960-85F7DE21261C}"/>
              </a:ext>
            </a:extLst>
          </p:cNvPr>
          <p:cNvGrpSpPr/>
          <p:nvPr/>
        </p:nvGrpSpPr>
        <p:grpSpPr>
          <a:xfrm>
            <a:off x="1036488" y="1994682"/>
            <a:ext cx="4954630" cy="1621013"/>
            <a:chOff x="1070165" y="2646425"/>
            <a:chExt cx="4954630" cy="1621013"/>
          </a:xfrm>
        </p:grpSpPr>
        <p:pic>
          <p:nvPicPr>
            <p:cNvPr id="7" name="図 6">
              <a:extLst>
                <a:ext uri="{FF2B5EF4-FFF2-40B4-BE49-F238E27FC236}">
                  <a16:creationId xmlns:a16="http://schemas.microsoft.com/office/drawing/2014/main" id="{FD4A5E44-B209-9144-9D4C-71E35655635E}"/>
                </a:ext>
              </a:extLst>
            </p:cNvPr>
            <p:cNvPicPr>
              <a:picLocks noChangeAspect="1"/>
            </p:cNvPicPr>
            <p:nvPr/>
          </p:nvPicPr>
          <p:blipFill rotWithShape="1">
            <a:blip r:embed="rId2">
              <a:extLst>
                <a:ext uri="{28A0092B-C50C-407E-A947-70E740481C1C}">
                  <a14:useLocalDpi xmlns:a14="http://schemas.microsoft.com/office/drawing/2010/main"/>
                </a:ext>
              </a:extLst>
            </a:blip>
            <a:srcRect l="7902" t="7208" r="3612" b="9680"/>
            <a:stretch/>
          </p:blipFill>
          <p:spPr>
            <a:xfrm>
              <a:off x="1070165" y="2646425"/>
              <a:ext cx="4954630" cy="1585530"/>
            </a:xfrm>
            <a:prstGeom prst="rect">
              <a:avLst/>
            </a:prstGeom>
            <a:ln>
              <a:solidFill>
                <a:schemeClr val="tx1"/>
              </a:solidFill>
            </a:ln>
          </p:spPr>
        </p:pic>
        <p:sp>
          <p:nvSpPr>
            <p:cNvPr id="11" name="楕円 13">
              <a:extLst>
                <a:ext uri="{FF2B5EF4-FFF2-40B4-BE49-F238E27FC236}">
                  <a16:creationId xmlns:a16="http://schemas.microsoft.com/office/drawing/2014/main" id="{4EAC2CD6-86B6-E347-8373-5B7313D9E86D}"/>
                </a:ext>
              </a:extLst>
            </p:cNvPr>
            <p:cNvSpPr/>
            <p:nvPr/>
          </p:nvSpPr>
          <p:spPr>
            <a:xfrm>
              <a:off x="2258369" y="3866596"/>
              <a:ext cx="987515" cy="40084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2" name="グラフィックス 11" descr="警告">
            <a:extLst>
              <a:ext uri="{FF2B5EF4-FFF2-40B4-BE49-F238E27FC236}">
                <a16:creationId xmlns:a16="http://schemas.microsoft.com/office/drawing/2014/main" id="{E174E608-0497-6140-B64E-DC783ECD66B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361115" y="1335212"/>
            <a:ext cx="439771" cy="439771"/>
          </a:xfrm>
          <a:prstGeom prst="rect">
            <a:avLst/>
          </a:prstGeom>
        </p:spPr>
      </p:pic>
      <p:sp>
        <p:nvSpPr>
          <p:cNvPr id="14" name="四角形: 角を丸くする 10">
            <a:extLst>
              <a:ext uri="{FF2B5EF4-FFF2-40B4-BE49-F238E27FC236}">
                <a16:creationId xmlns:a16="http://schemas.microsoft.com/office/drawing/2014/main" id="{AA4FD7A7-7C58-6F4D-906A-214D381EF139}"/>
              </a:ext>
            </a:extLst>
          </p:cNvPr>
          <p:cNvSpPr/>
          <p:nvPr/>
        </p:nvSpPr>
        <p:spPr>
          <a:xfrm>
            <a:off x="228600" y="4463011"/>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34" charset="-128"/>
                <a:ea typeface="Meiryo UI" panose="020B0604030504040204" pitchFamily="34" charset="-128"/>
              </a:rPr>
              <a:t>手順</a:t>
            </a:r>
            <a:r>
              <a:rPr kumimoji="1" lang="en-US" altLang="ja-JP" sz="1000" b="1" dirty="0">
                <a:latin typeface="Meiryo UI" panose="020B0604030504040204" pitchFamily="34" charset="-128"/>
                <a:ea typeface="Meiryo UI" panose="020B0604030504040204" pitchFamily="34" charset="-128"/>
              </a:rPr>
              <a:t>5</a:t>
            </a:r>
            <a:endParaRPr kumimoji="1" lang="ja-JP" altLang="en-US" sz="1000" b="1">
              <a:latin typeface="Meiryo UI" panose="020B0604030504040204" pitchFamily="34" charset="-128"/>
              <a:ea typeface="Meiryo UI" panose="020B0604030504040204" pitchFamily="34" charset="-128"/>
            </a:endParaRPr>
          </a:p>
        </p:txBody>
      </p:sp>
      <p:sp>
        <p:nvSpPr>
          <p:cNvPr id="15" name="コンテンツ プレースホルダー 4">
            <a:extLst>
              <a:ext uri="{FF2B5EF4-FFF2-40B4-BE49-F238E27FC236}">
                <a16:creationId xmlns:a16="http://schemas.microsoft.com/office/drawing/2014/main" id="{847229F5-56E6-AC4D-81A7-9B9BEB34C5D6}"/>
              </a:ext>
            </a:extLst>
          </p:cNvPr>
          <p:cNvSpPr txBox="1">
            <a:spLocks/>
          </p:cNvSpPr>
          <p:nvPr/>
        </p:nvSpPr>
        <p:spPr>
          <a:xfrm>
            <a:off x="1142999" y="4453386"/>
            <a:ext cx="5232132" cy="499614"/>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dirty="0">
                <a:latin typeface="Meiryo UI" panose="020B0604030504040204" pitchFamily="34" charset="-128"/>
                <a:ea typeface="Meiryo UI" panose="020B0604030504040204" pitchFamily="34" charset="-128"/>
              </a:rPr>
              <a:t>公募申請プレビュー画面に遷移します。内容確認し、問題なければ「保存」ボタンを押下します。</a:t>
            </a:r>
            <a:endParaRPr lang="en-US" altLang="ja-JP" sz="1000" dirty="0">
              <a:latin typeface="Meiryo UI" panose="020B0604030504040204" pitchFamily="34" charset="-128"/>
              <a:ea typeface="Meiryo UI" panose="020B0604030504040204" pitchFamily="34" charset="-128"/>
            </a:endParaRPr>
          </a:p>
          <a:p>
            <a:r>
              <a:rPr lang="ja-JP" altLang="en-US" dirty="0">
                <a:solidFill>
                  <a:srgbClr val="FF0000"/>
                </a:solidFill>
                <a:latin typeface="Meiryo UI" panose="020B0604030504040204" pitchFamily="34" charset="-128"/>
                <a:ea typeface="Meiryo UI" panose="020B0604030504040204" pitchFamily="34" charset="-128"/>
              </a:rPr>
              <a:t>「保存」ボタンを押下した段階では、まだ事務局に申請が提出されません。</a:t>
            </a:r>
          </a:p>
        </p:txBody>
      </p:sp>
      <p:pic>
        <p:nvPicPr>
          <p:cNvPr id="16" name="Picture 6">
            <a:extLst>
              <a:ext uri="{FF2B5EF4-FFF2-40B4-BE49-F238E27FC236}">
                <a16:creationId xmlns:a16="http://schemas.microsoft.com/office/drawing/2014/main" id="{E4BE7DCC-7301-A54A-B1EE-268C993F0EE7}"/>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p:blipFill>
        <p:spPr bwMode="auto">
          <a:xfrm>
            <a:off x="1736297" y="5161712"/>
            <a:ext cx="4756484" cy="14208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7" name="楕円 15">
            <a:extLst>
              <a:ext uri="{FF2B5EF4-FFF2-40B4-BE49-F238E27FC236}">
                <a16:creationId xmlns:a16="http://schemas.microsoft.com/office/drawing/2014/main" id="{27C9F0CD-C918-354C-9A8A-514DE5658F74}"/>
              </a:ext>
            </a:extLst>
          </p:cNvPr>
          <p:cNvSpPr/>
          <p:nvPr/>
        </p:nvSpPr>
        <p:spPr>
          <a:xfrm>
            <a:off x="3339690" y="6280257"/>
            <a:ext cx="927990" cy="32725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latin typeface="Meiryo UI" panose="020B0604030504040204" pitchFamily="34" charset="-128"/>
              <a:ea typeface="Meiryo UI" panose="020B0604030504040204" pitchFamily="34" charset="-128"/>
            </a:endParaRPr>
          </a:p>
        </p:txBody>
      </p:sp>
      <p:pic>
        <p:nvPicPr>
          <p:cNvPr id="18" name="図 17">
            <a:extLst>
              <a:ext uri="{FF2B5EF4-FFF2-40B4-BE49-F238E27FC236}">
                <a16:creationId xmlns:a16="http://schemas.microsoft.com/office/drawing/2014/main" id="{4400B7D5-1E5F-B54E-9194-6BB04EA68906}"/>
              </a:ext>
            </a:extLst>
          </p:cNvPr>
          <p:cNvPicPr>
            <a:picLocks noChangeAspect="1"/>
          </p:cNvPicPr>
          <p:nvPr/>
        </p:nvPicPr>
        <p:blipFill>
          <a:blip r:embed="rId6"/>
          <a:stretch>
            <a:fillRect/>
          </a:stretch>
        </p:blipFill>
        <p:spPr>
          <a:xfrm>
            <a:off x="374028" y="6994085"/>
            <a:ext cx="1088593" cy="1797721"/>
          </a:xfrm>
          <a:prstGeom prst="rect">
            <a:avLst/>
          </a:prstGeom>
        </p:spPr>
      </p:pic>
      <p:grpSp>
        <p:nvGrpSpPr>
          <p:cNvPr id="20" name="グループ化 19">
            <a:extLst>
              <a:ext uri="{FF2B5EF4-FFF2-40B4-BE49-F238E27FC236}">
                <a16:creationId xmlns:a16="http://schemas.microsoft.com/office/drawing/2014/main" id="{E8A13FC4-580C-7F44-B4ED-D030487AFD5A}"/>
              </a:ext>
            </a:extLst>
          </p:cNvPr>
          <p:cNvGrpSpPr/>
          <p:nvPr/>
        </p:nvGrpSpPr>
        <p:grpSpPr>
          <a:xfrm>
            <a:off x="363581" y="5164832"/>
            <a:ext cx="1109489" cy="1778088"/>
            <a:chOff x="364400" y="6041820"/>
            <a:chExt cx="1109489" cy="1778088"/>
          </a:xfrm>
        </p:grpSpPr>
        <p:grpSp>
          <p:nvGrpSpPr>
            <p:cNvPr id="21" name="グループ化 20">
              <a:extLst>
                <a:ext uri="{FF2B5EF4-FFF2-40B4-BE49-F238E27FC236}">
                  <a16:creationId xmlns:a16="http://schemas.microsoft.com/office/drawing/2014/main" id="{E5179F79-96D8-334A-A37D-AFD217BAB733}"/>
                </a:ext>
              </a:extLst>
            </p:cNvPr>
            <p:cNvGrpSpPr/>
            <p:nvPr/>
          </p:nvGrpSpPr>
          <p:grpSpPr>
            <a:xfrm>
              <a:off x="364400" y="6041820"/>
              <a:ext cx="1109489" cy="1778088"/>
              <a:chOff x="364400" y="6041820"/>
              <a:chExt cx="1109489" cy="1778088"/>
            </a:xfrm>
          </p:grpSpPr>
          <p:pic>
            <p:nvPicPr>
              <p:cNvPr id="23" name="図 22">
                <a:extLst>
                  <a:ext uri="{FF2B5EF4-FFF2-40B4-BE49-F238E27FC236}">
                    <a16:creationId xmlns:a16="http://schemas.microsoft.com/office/drawing/2014/main" id="{9A93341B-2999-FD47-84E4-972B035985E0}"/>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364400" y="6041820"/>
                <a:ext cx="1109489" cy="1778088"/>
              </a:xfrm>
              <a:prstGeom prst="rect">
                <a:avLst/>
              </a:prstGeom>
            </p:spPr>
          </p:pic>
          <p:sp>
            <p:nvSpPr>
              <p:cNvPr id="24" name="テキスト ボックス 23">
                <a:extLst>
                  <a:ext uri="{FF2B5EF4-FFF2-40B4-BE49-F238E27FC236}">
                    <a16:creationId xmlns:a16="http://schemas.microsoft.com/office/drawing/2014/main" id="{8AA624D0-12F4-CD4E-9172-504E74F1DB8A}"/>
                  </a:ext>
                </a:extLst>
              </p:cNvPr>
              <p:cNvSpPr txBox="1"/>
              <p:nvPr/>
            </p:nvSpPr>
            <p:spPr>
              <a:xfrm>
                <a:off x="764115" y="6723001"/>
                <a:ext cx="448735" cy="45719"/>
              </a:xfrm>
              <a:prstGeom prst="rect">
                <a:avLst/>
              </a:prstGeom>
              <a:solidFill>
                <a:schemeClr val="bg1"/>
              </a:solidFill>
            </p:spPr>
            <p:txBody>
              <a:bodyPr wrap="square" rtlCol="0">
                <a:spAutoFit/>
              </a:bodyPr>
              <a:lstStyle/>
              <a:p>
                <a:endParaRPr kumimoji="1" lang="ja-JP" altLang="en-US" sz="1000">
                  <a:solidFill>
                    <a:srgbClr val="FF0000"/>
                  </a:solidFill>
                  <a:latin typeface="Meiryo UI" panose="020B0604030504040204" pitchFamily="34" charset="-128"/>
                  <a:ea typeface="Meiryo UI" panose="020B0604030504040204" pitchFamily="34" charset="-128"/>
                </a:endParaRPr>
              </a:p>
            </p:txBody>
          </p:sp>
          <p:sp>
            <p:nvSpPr>
              <p:cNvPr id="25" name="テキスト ボックス 24">
                <a:extLst>
                  <a:ext uri="{FF2B5EF4-FFF2-40B4-BE49-F238E27FC236}">
                    <a16:creationId xmlns:a16="http://schemas.microsoft.com/office/drawing/2014/main" id="{F00DBCA6-E875-6A45-950B-E8C24CCDB158}"/>
                  </a:ext>
                </a:extLst>
              </p:cNvPr>
              <p:cNvSpPr txBox="1"/>
              <p:nvPr/>
            </p:nvSpPr>
            <p:spPr>
              <a:xfrm>
                <a:off x="734762" y="6532105"/>
                <a:ext cx="448735" cy="45719"/>
              </a:xfrm>
              <a:prstGeom prst="rect">
                <a:avLst/>
              </a:prstGeom>
              <a:solidFill>
                <a:schemeClr val="bg1"/>
              </a:solidFill>
            </p:spPr>
            <p:txBody>
              <a:bodyPr wrap="square" rtlCol="0">
                <a:spAutoFit/>
              </a:bodyPr>
              <a:lstStyle/>
              <a:p>
                <a:endParaRPr kumimoji="1" lang="ja-JP" altLang="en-US" sz="1000">
                  <a:solidFill>
                    <a:srgbClr val="FF0000"/>
                  </a:solidFill>
                  <a:latin typeface="Meiryo UI" panose="020B0604030504040204" pitchFamily="34" charset="-128"/>
                  <a:ea typeface="Meiryo UI" panose="020B0604030504040204" pitchFamily="34" charset="-128"/>
                </a:endParaRPr>
              </a:p>
            </p:txBody>
          </p:sp>
          <p:sp>
            <p:nvSpPr>
              <p:cNvPr id="26" name="テキスト ボックス 25">
                <a:extLst>
                  <a:ext uri="{FF2B5EF4-FFF2-40B4-BE49-F238E27FC236}">
                    <a16:creationId xmlns:a16="http://schemas.microsoft.com/office/drawing/2014/main" id="{40F87842-7892-364A-9C9A-1C654E4BBB30}"/>
                  </a:ext>
                </a:extLst>
              </p:cNvPr>
              <p:cNvSpPr txBox="1"/>
              <p:nvPr/>
            </p:nvSpPr>
            <p:spPr>
              <a:xfrm>
                <a:off x="764114" y="7248611"/>
                <a:ext cx="448735" cy="45719"/>
              </a:xfrm>
              <a:prstGeom prst="rect">
                <a:avLst/>
              </a:prstGeom>
              <a:solidFill>
                <a:schemeClr val="bg1"/>
              </a:solidFill>
            </p:spPr>
            <p:txBody>
              <a:bodyPr wrap="square" rtlCol="0">
                <a:spAutoFit/>
              </a:bodyPr>
              <a:lstStyle/>
              <a:p>
                <a:endParaRPr kumimoji="1" lang="ja-JP" altLang="en-US" sz="1000">
                  <a:solidFill>
                    <a:srgbClr val="FF0000"/>
                  </a:solidFill>
                  <a:latin typeface="Meiryo UI" panose="020B0604030504040204" pitchFamily="34" charset="-128"/>
                  <a:ea typeface="Meiryo UI" panose="020B0604030504040204" pitchFamily="34" charset="-128"/>
                </a:endParaRPr>
              </a:p>
            </p:txBody>
          </p:sp>
        </p:grpSp>
        <p:sp>
          <p:nvSpPr>
            <p:cNvPr id="22" name="テキスト ボックス 21">
              <a:extLst>
                <a:ext uri="{FF2B5EF4-FFF2-40B4-BE49-F238E27FC236}">
                  <a16:creationId xmlns:a16="http://schemas.microsoft.com/office/drawing/2014/main" id="{B01C53AB-EE4A-A449-9F38-6A9CF9AE2EF2}"/>
                </a:ext>
              </a:extLst>
            </p:cNvPr>
            <p:cNvSpPr txBox="1"/>
            <p:nvPr/>
          </p:nvSpPr>
          <p:spPr>
            <a:xfrm>
              <a:off x="734761" y="7470270"/>
              <a:ext cx="448735" cy="45719"/>
            </a:xfrm>
            <a:prstGeom prst="rect">
              <a:avLst/>
            </a:prstGeom>
            <a:solidFill>
              <a:schemeClr val="bg1"/>
            </a:solidFill>
          </p:spPr>
          <p:txBody>
            <a:bodyPr wrap="square" rtlCol="0">
              <a:spAutoFit/>
            </a:bodyPr>
            <a:lstStyle/>
            <a:p>
              <a:endParaRPr kumimoji="1" lang="ja-JP" altLang="en-US" sz="1000">
                <a:solidFill>
                  <a:srgbClr val="FF0000"/>
                </a:solidFill>
                <a:latin typeface="Meiryo UI" panose="020B0604030504040204" pitchFamily="34" charset="-128"/>
                <a:ea typeface="Meiryo UI" panose="020B0604030504040204" pitchFamily="34" charset="-128"/>
              </a:endParaRPr>
            </a:p>
          </p:txBody>
        </p:sp>
      </p:grpSp>
      <p:sp>
        <p:nvSpPr>
          <p:cNvPr id="27" name="矢印: 下 7">
            <a:extLst>
              <a:ext uri="{FF2B5EF4-FFF2-40B4-BE49-F238E27FC236}">
                <a16:creationId xmlns:a16="http://schemas.microsoft.com/office/drawing/2014/main" id="{230196A5-22AC-CB44-A045-F16AAA09260D}"/>
              </a:ext>
            </a:extLst>
          </p:cNvPr>
          <p:cNvSpPr/>
          <p:nvPr/>
        </p:nvSpPr>
        <p:spPr>
          <a:xfrm>
            <a:off x="1220374" y="5588251"/>
            <a:ext cx="214997" cy="2716572"/>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コンテンツ プレースホルダー 4">
            <a:extLst>
              <a:ext uri="{FF2B5EF4-FFF2-40B4-BE49-F238E27FC236}">
                <a16:creationId xmlns:a16="http://schemas.microsoft.com/office/drawing/2014/main" id="{A9F402A3-29E9-0340-83DC-688EB5952AA8}"/>
              </a:ext>
            </a:extLst>
          </p:cNvPr>
          <p:cNvSpPr txBox="1">
            <a:spLocks/>
          </p:cNvSpPr>
          <p:nvPr/>
        </p:nvSpPr>
        <p:spPr>
          <a:xfrm>
            <a:off x="877724" y="6674631"/>
            <a:ext cx="983359" cy="507821"/>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Meiryo UI" panose="020B0604030504040204" pitchFamily="34" charset="-128"/>
                <a:ea typeface="Meiryo UI" panose="020B0604030504040204" pitchFamily="34" charset="-128"/>
              </a:rPr>
              <a:t>「保存」「修正」ボタンは最下部にあります</a:t>
            </a:r>
          </a:p>
        </p:txBody>
      </p:sp>
      <p:sp>
        <p:nvSpPr>
          <p:cNvPr id="29" name="コンテンツ プレースホルダー 4">
            <a:extLst>
              <a:ext uri="{FF2B5EF4-FFF2-40B4-BE49-F238E27FC236}">
                <a16:creationId xmlns:a16="http://schemas.microsoft.com/office/drawing/2014/main" id="{60C2AF26-4F52-9341-81CF-F454883B6DD9}"/>
              </a:ext>
            </a:extLst>
          </p:cNvPr>
          <p:cNvSpPr txBox="1">
            <a:spLocks/>
          </p:cNvSpPr>
          <p:nvPr/>
        </p:nvSpPr>
        <p:spPr>
          <a:xfrm>
            <a:off x="2147082" y="7274033"/>
            <a:ext cx="4019648" cy="17198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Meiryo UI" panose="020B0604030504040204" pitchFamily="34" charset="-128"/>
                <a:ea typeface="Meiryo UI" panose="020B0604030504040204" pitchFamily="34" charset="-128"/>
              </a:rPr>
              <a:t>ステイタスが「下書き中」の状態に遷移します</a:t>
            </a:r>
          </a:p>
        </p:txBody>
      </p:sp>
      <p:sp>
        <p:nvSpPr>
          <p:cNvPr id="30" name="正方形/長方形 29">
            <a:extLst>
              <a:ext uri="{FF2B5EF4-FFF2-40B4-BE49-F238E27FC236}">
                <a16:creationId xmlns:a16="http://schemas.microsoft.com/office/drawing/2014/main" id="{9EB3BA00-2DD9-0B49-8F4E-1D5DF6E933D4}"/>
              </a:ext>
            </a:extLst>
          </p:cNvPr>
          <p:cNvSpPr/>
          <p:nvPr/>
        </p:nvSpPr>
        <p:spPr>
          <a:xfrm>
            <a:off x="2238647" y="7009114"/>
            <a:ext cx="4254134" cy="201473"/>
          </a:xfrm>
          <a:prstGeom prst="rect">
            <a:avLst/>
          </a:prstGeom>
          <a:solidFill>
            <a:srgbClr val="E2F0D9"/>
          </a:solidFill>
          <a:ln w="6350">
            <a:solidFill>
              <a:srgbClr val="77B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107950">
              <a:buFont typeface="Wingdings" panose="05000000000000000000" pitchFamily="2" charset="2"/>
              <a:buChar char="ü"/>
            </a:pPr>
            <a:r>
              <a:rPr kumimoji="1" lang="en-US" altLang="ja-JP" sz="900">
                <a:solidFill>
                  <a:srgbClr val="75B156"/>
                </a:solidFill>
                <a:latin typeface="メイリオ" panose="020B0604030504040204" pitchFamily="50" charset="-128"/>
                <a:ea typeface="メイリオ" panose="020B0604030504040204" pitchFamily="50" charset="-128"/>
              </a:rPr>
              <a:t>XXX</a:t>
            </a:r>
            <a:r>
              <a:rPr kumimoji="1" lang="ja-JP" altLang="en-US" sz="900">
                <a:solidFill>
                  <a:srgbClr val="75B156"/>
                </a:solidFill>
                <a:latin typeface="メイリオ" panose="020B0604030504040204" pitchFamily="50" charset="-128"/>
                <a:ea typeface="メイリオ" panose="020B0604030504040204" pitchFamily="50" charset="-128"/>
              </a:rPr>
              <a:t>事業 を作成しました</a:t>
            </a:r>
          </a:p>
        </p:txBody>
      </p:sp>
      <p:sp>
        <p:nvSpPr>
          <p:cNvPr id="31" name="正方形/長方形 30">
            <a:extLst>
              <a:ext uri="{FF2B5EF4-FFF2-40B4-BE49-F238E27FC236}">
                <a16:creationId xmlns:a16="http://schemas.microsoft.com/office/drawing/2014/main" id="{A24ED04D-9B29-B842-BC0B-E8DEB0510B8E}"/>
              </a:ext>
            </a:extLst>
          </p:cNvPr>
          <p:cNvSpPr/>
          <p:nvPr/>
        </p:nvSpPr>
        <p:spPr>
          <a:xfrm>
            <a:off x="2238647" y="7009114"/>
            <a:ext cx="45719" cy="201473"/>
          </a:xfrm>
          <a:prstGeom prst="rect">
            <a:avLst/>
          </a:prstGeom>
          <a:solidFill>
            <a:srgbClr val="75B156"/>
          </a:solidFill>
          <a:ln>
            <a:solidFill>
              <a:srgbClr val="77B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コンテンツ プレースホルダー 4">
            <a:extLst>
              <a:ext uri="{FF2B5EF4-FFF2-40B4-BE49-F238E27FC236}">
                <a16:creationId xmlns:a16="http://schemas.microsoft.com/office/drawing/2014/main" id="{BA5E7EE1-FDDE-F446-A8C6-4E738F00BBF1}"/>
              </a:ext>
            </a:extLst>
          </p:cNvPr>
          <p:cNvSpPr txBox="1">
            <a:spLocks/>
          </p:cNvSpPr>
          <p:nvPr/>
        </p:nvSpPr>
        <p:spPr>
          <a:xfrm>
            <a:off x="2104715" y="6753627"/>
            <a:ext cx="4019648"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Meiryo UI" panose="020B0604030504040204" pitchFamily="34" charset="-128"/>
                <a:ea typeface="Meiryo UI" panose="020B0604030504040204" pitchFamily="34" charset="-128"/>
              </a:rPr>
              <a:t>以下のような緑の表示が出たら保存成功です</a:t>
            </a:r>
          </a:p>
        </p:txBody>
      </p:sp>
      <p:pic>
        <p:nvPicPr>
          <p:cNvPr id="33" name="図 32">
            <a:extLst>
              <a:ext uri="{FF2B5EF4-FFF2-40B4-BE49-F238E27FC236}">
                <a16:creationId xmlns:a16="http://schemas.microsoft.com/office/drawing/2014/main" id="{78DB63A1-CABE-954E-A97E-BF934AA80A52}"/>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3641574" y="7551874"/>
            <a:ext cx="2710457" cy="1307554"/>
          </a:xfrm>
          <a:prstGeom prst="rect">
            <a:avLst/>
          </a:prstGeom>
        </p:spPr>
      </p:pic>
      <p:sp>
        <p:nvSpPr>
          <p:cNvPr id="34" name="楕円 16">
            <a:extLst>
              <a:ext uri="{FF2B5EF4-FFF2-40B4-BE49-F238E27FC236}">
                <a16:creationId xmlns:a16="http://schemas.microsoft.com/office/drawing/2014/main" id="{7C85B662-9202-2748-B5C4-8910ED06DD6C}"/>
              </a:ext>
            </a:extLst>
          </p:cNvPr>
          <p:cNvSpPr/>
          <p:nvPr/>
        </p:nvSpPr>
        <p:spPr>
          <a:xfrm>
            <a:off x="4141910" y="8672022"/>
            <a:ext cx="327671" cy="1550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latin typeface="Meiryo UI" panose="020B0604030504040204" pitchFamily="34" charset="-128"/>
              <a:ea typeface="Meiryo UI" panose="020B0604030504040204" pitchFamily="34" charset="-128"/>
            </a:endParaRPr>
          </a:p>
        </p:txBody>
      </p:sp>
      <p:sp>
        <p:nvSpPr>
          <p:cNvPr id="35" name="コンテンツ プレースホルダー 5">
            <a:extLst>
              <a:ext uri="{FF2B5EF4-FFF2-40B4-BE49-F238E27FC236}">
                <a16:creationId xmlns:a16="http://schemas.microsoft.com/office/drawing/2014/main" id="{7B85DDA2-90FF-5A46-AE98-8A6D0F7C8F57}"/>
              </a:ext>
            </a:extLst>
          </p:cNvPr>
          <p:cNvSpPr txBox="1">
            <a:spLocks/>
          </p:cNvSpPr>
          <p:nvPr/>
        </p:nvSpPr>
        <p:spPr>
          <a:xfrm>
            <a:off x="1700422" y="8939991"/>
            <a:ext cx="4523416" cy="429338"/>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solidFill>
                  <a:srgbClr val="FF0000"/>
                </a:solidFill>
                <a:latin typeface="メイリオ" panose="020B0604030504040204" pitchFamily="50" charset="-128"/>
                <a:ea typeface="メイリオ" panose="020B0604030504040204" pitchFamily="50" charset="-128"/>
              </a:rPr>
              <a:t>下書き中の状態では、申請は事務局へ送付されていません。</a:t>
            </a:r>
            <a:r>
              <a:rPr lang="en-US" altLang="ja-JP" dirty="0">
                <a:solidFill>
                  <a:srgbClr val="FF0000"/>
                </a:solidFill>
                <a:latin typeface="メイリオ" panose="020B0604030504040204" pitchFamily="50" charset="-128"/>
                <a:ea typeface="メイリオ" panose="020B0604030504040204" pitchFamily="50" charset="-128"/>
              </a:rPr>
              <a:t/>
            </a:r>
            <a:br>
              <a:rPr lang="en-US" altLang="ja-JP" dirty="0">
                <a:solidFill>
                  <a:srgbClr val="FF0000"/>
                </a:solidFill>
                <a:latin typeface="メイリオ" panose="020B0604030504040204" pitchFamily="50" charset="-128"/>
                <a:ea typeface="メイリオ" panose="020B0604030504040204" pitchFamily="50" charset="-128"/>
              </a:rPr>
            </a:br>
            <a:r>
              <a:rPr lang="ja-JP" altLang="en-US" dirty="0">
                <a:solidFill>
                  <a:srgbClr val="FF0000"/>
                </a:solidFill>
                <a:latin typeface="メイリオ" panose="020B0604030504040204" pitchFamily="50" charset="-128"/>
                <a:ea typeface="メイリオ" panose="020B0604030504040204" pitchFamily="50" charset="-128"/>
              </a:rPr>
              <a:t>事務局へ申請を送付するためには、申請操作が必要です。</a:t>
            </a:r>
            <a:endParaRPr lang="en-US" altLang="ja-JP" dirty="0">
              <a:solidFill>
                <a:srgbClr val="FF0000"/>
              </a:solidFill>
              <a:latin typeface="メイリオ" panose="020B0604030504040204" pitchFamily="50" charset="-128"/>
              <a:ea typeface="メイリオ" panose="020B0604030504040204" pitchFamily="50" charset="-128"/>
            </a:endParaRPr>
          </a:p>
        </p:txBody>
      </p:sp>
      <p:pic>
        <p:nvPicPr>
          <p:cNvPr id="36" name="グラフィックス 35" descr="警告">
            <a:extLst>
              <a:ext uri="{FF2B5EF4-FFF2-40B4-BE49-F238E27FC236}">
                <a16:creationId xmlns:a16="http://schemas.microsoft.com/office/drawing/2014/main" id="{CCE1DFC8-86A1-D841-A1BB-5C9022C31FA4}"/>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1182677" y="8897665"/>
            <a:ext cx="439771" cy="439771"/>
          </a:xfrm>
          <a:prstGeom prst="rect">
            <a:avLst/>
          </a:prstGeom>
        </p:spPr>
      </p:pic>
    </p:spTree>
    <p:extLst>
      <p:ext uri="{BB962C8B-B14F-4D97-AF65-F5344CB8AC3E}">
        <p14:creationId xmlns:p14="http://schemas.microsoft.com/office/powerpoint/2010/main" val="26588091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814CC37C-E3B2-412B-B0CF-B1AA10F36CED}"/>
              </a:ext>
            </a:extLst>
          </p:cNvPr>
          <p:cNvPicPr>
            <a:picLocks noChangeAspect="1"/>
          </p:cNvPicPr>
          <p:nvPr/>
        </p:nvPicPr>
        <p:blipFill>
          <a:blip r:embed="rId2"/>
          <a:stretch>
            <a:fillRect/>
          </a:stretch>
        </p:blipFill>
        <p:spPr>
          <a:xfrm>
            <a:off x="1420772" y="1426257"/>
            <a:ext cx="4022715" cy="5319552"/>
          </a:xfrm>
          <a:prstGeom prst="rect">
            <a:avLst/>
          </a:prstGeom>
          <a:ln>
            <a:solidFill>
              <a:schemeClr val="tx1"/>
            </a:solidFill>
          </a:ln>
        </p:spPr>
      </p:pic>
      <p:sp>
        <p:nvSpPr>
          <p:cNvPr id="5" name="タイトル 4">
            <a:extLst>
              <a:ext uri="{FF2B5EF4-FFF2-40B4-BE49-F238E27FC236}">
                <a16:creationId xmlns:a16="http://schemas.microsoft.com/office/drawing/2014/main" id="{7ED4A604-1A17-1F4C-94BC-175618927720}"/>
              </a:ext>
            </a:extLst>
          </p:cNvPr>
          <p:cNvSpPr>
            <a:spLocks noGrp="1"/>
          </p:cNvSpPr>
          <p:nvPr>
            <p:ph type="title"/>
          </p:nvPr>
        </p:nvSpPr>
        <p:spPr/>
        <p:txBody>
          <a:bodyPr/>
          <a:lstStyle/>
          <a:p>
            <a:pPr>
              <a:buSzPts val="1600"/>
            </a:pPr>
            <a:r>
              <a:rPr lang="en-US" altLang="ja-JP" dirty="0"/>
              <a:t>3-2.</a:t>
            </a:r>
            <a:r>
              <a:rPr lang="ja-JP" altLang="en-US"/>
              <a:t>公募申請　</a:t>
            </a:r>
            <a:endParaRPr lang="ja-JP" altLang="en-US">
              <a:latin typeface="Meiryo UI" panose="020B0604030504040204" pitchFamily="34" charset="-128"/>
              <a:ea typeface="Meiryo UI" panose="020B0604030504040204" pitchFamily="34" charset="-128"/>
              <a:cs typeface="Meiryo"/>
              <a:sym typeface="Meiryo"/>
            </a:endParaRPr>
          </a:p>
        </p:txBody>
      </p:sp>
      <p:pic>
        <p:nvPicPr>
          <p:cNvPr id="40" name="Picture 10">
            <a:extLst>
              <a:ext uri="{FF2B5EF4-FFF2-40B4-BE49-F238E27FC236}">
                <a16:creationId xmlns:a16="http://schemas.microsoft.com/office/drawing/2014/main" id="{C9F014E5-4DEA-4593-B6FF-DF8D4CE86802}"/>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866195" y="7468710"/>
            <a:ext cx="4756484" cy="11386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 name="Picture 12">
            <a:extLst>
              <a:ext uri="{FF2B5EF4-FFF2-40B4-BE49-F238E27FC236}">
                <a16:creationId xmlns:a16="http://schemas.microsoft.com/office/drawing/2014/main" id="{054351BF-D406-4A2C-8F9E-3F5B1545C89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079834" y="7591149"/>
            <a:ext cx="2335402" cy="11386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2" name="楕円 17">
            <a:extLst>
              <a:ext uri="{FF2B5EF4-FFF2-40B4-BE49-F238E27FC236}">
                <a16:creationId xmlns:a16="http://schemas.microsoft.com/office/drawing/2014/main" id="{827CFC50-667F-4C91-BA9E-E40DBA1F9438}"/>
              </a:ext>
            </a:extLst>
          </p:cNvPr>
          <p:cNvSpPr/>
          <p:nvPr/>
        </p:nvSpPr>
        <p:spPr>
          <a:xfrm>
            <a:off x="2733027" y="7832445"/>
            <a:ext cx="1129294" cy="5204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43" name="楕円 18">
            <a:extLst>
              <a:ext uri="{FF2B5EF4-FFF2-40B4-BE49-F238E27FC236}">
                <a16:creationId xmlns:a16="http://schemas.microsoft.com/office/drawing/2014/main" id="{5FF18FD8-1007-4600-9D1C-0330CBC3690A}"/>
              </a:ext>
            </a:extLst>
          </p:cNvPr>
          <p:cNvSpPr/>
          <p:nvPr/>
        </p:nvSpPr>
        <p:spPr>
          <a:xfrm>
            <a:off x="5381476" y="8253986"/>
            <a:ext cx="1047408" cy="4429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cxnSp>
        <p:nvCxnSpPr>
          <p:cNvPr id="44" name="直線矢印コネクタ 43">
            <a:extLst>
              <a:ext uri="{FF2B5EF4-FFF2-40B4-BE49-F238E27FC236}">
                <a16:creationId xmlns:a16="http://schemas.microsoft.com/office/drawing/2014/main" id="{E522070D-428F-4761-BEDD-26A9E25DF889}"/>
              </a:ext>
            </a:extLst>
          </p:cNvPr>
          <p:cNvCxnSpPr>
            <a:cxnSpLocks/>
            <a:stCxn id="42" idx="5"/>
            <a:endCxn id="43" idx="2"/>
          </p:cNvCxnSpPr>
          <p:nvPr/>
        </p:nvCxnSpPr>
        <p:spPr>
          <a:xfrm>
            <a:off x="3696940" y="8276637"/>
            <a:ext cx="1684536" cy="19884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四角形: 角を丸くする 10">
            <a:extLst>
              <a:ext uri="{FF2B5EF4-FFF2-40B4-BE49-F238E27FC236}">
                <a16:creationId xmlns:a16="http://schemas.microsoft.com/office/drawing/2014/main" id="{09BC7451-F9F5-484E-832B-B45E548A9D4C}"/>
              </a:ext>
            </a:extLst>
          </p:cNvPr>
          <p:cNvSpPr/>
          <p:nvPr/>
        </p:nvSpPr>
        <p:spPr>
          <a:xfrm>
            <a:off x="231730" y="905874"/>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34" charset="-128"/>
                <a:ea typeface="Meiryo UI" panose="020B0604030504040204" pitchFamily="34" charset="-128"/>
              </a:rPr>
              <a:t>手順</a:t>
            </a:r>
            <a:r>
              <a:rPr kumimoji="1" lang="en-US" altLang="ja-JP" sz="1000" b="1" dirty="0">
                <a:latin typeface="Meiryo UI" panose="020B0604030504040204" pitchFamily="34" charset="-128"/>
                <a:ea typeface="Meiryo UI" panose="020B0604030504040204" pitchFamily="34" charset="-128"/>
              </a:rPr>
              <a:t>6</a:t>
            </a:r>
            <a:endParaRPr kumimoji="1" lang="ja-JP" altLang="en-US" sz="1000" b="1">
              <a:latin typeface="Meiryo UI" panose="020B0604030504040204" pitchFamily="34" charset="-128"/>
              <a:ea typeface="Meiryo UI" panose="020B0604030504040204" pitchFamily="34" charset="-128"/>
            </a:endParaRPr>
          </a:p>
        </p:txBody>
      </p:sp>
      <p:sp>
        <p:nvSpPr>
          <p:cNvPr id="48" name="コンテンツ プレースホルダー 4">
            <a:extLst>
              <a:ext uri="{FF2B5EF4-FFF2-40B4-BE49-F238E27FC236}">
                <a16:creationId xmlns:a16="http://schemas.microsoft.com/office/drawing/2014/main" id="{DA50E9E2-2F91-4263-99E0-6D3194B1B644}"/>
              </a:ext>
            </a:extLst>
          </p:cNvPr>
          <p:cNvSpPr txBox="1">
            <a:spLocks/>
          </p:cNvSpPr>
          <p:nvPr/>
        </p:nvSpPr>
        <p:spPr>
          <a:xfrm>
            <a:off x="1273416" y="878222"/>
            <a:ext cx="5484821" cy="37316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dirty="0">
                <a:latin typeface="Meiryo UI" panose="020B0604030504040204" pitchFamily="34" charset="-128"/>
                <a:ea typeface="Meiryo UI" panose="020B0604030504040204" pitchFamily="34" charset="-128"/>
              </a:rPr>
              <a:t>内容を確認し、問題なければ「申請する」ボタンを押下します。確認用ポップアップウィンドウの「申請する」ボタンを押下します。</a:t>
            </a:r>
            <a:endParaRPr lang="en-US" altLang="ja-JP" sz="1000" dirty="0">
              <a:latin typeface="Meiryo UI" panose="020B0604030504040204" pitchFamily="34" charset="-128"/>
              <a:ea typeface="Meiryo UI" panose="020B0604030504040204" pitchFamily="34" charset="-128"/>
            </a:endParaRPr>
          </a:p>
        </p:txBody>
      </p:sp>
      <p:sp>
        <p:nvSpPr>
          <p:cNvPr id="49" name="楕円 17">
            <a:extLst>
              <a:ext uri="{FF2B5EF4-FFF2-40B4-BE49-F238E27FC236}">
                <a16:creationId xmlns:a16="http://schemas.microsoft.com/office/drawing/2014/main" id="{9B76E743-575A-4CC4-960A-BECF8F282F7A}"/>
              </a:ext>
            </a:extLst>
          </p:cNvPr>
          <p:cNvSpPr/>
          <p:nvPr/>
        </p:nvSpPr>
        <p:spPr>
          <a:xfrm>
            <a:off x="2886533" y="5118911"/>
            <a:ext cx="1129294" cy="5204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7" name="矢印: 下 6">
            <a:extLst>
              <a:ext uri="{FF2B5EF4-FFF2-40B4-BE49-F238E27FC236}">
                <a16:creationId xmlns:a16="http://schemas.microsoft.com/office/drawing/2014/main" id="{531EACE6-3603-4796-B97D-A7291F0D1361}"/>
              </a:ext>
            </a:extLst>
          </p:cNvPr>
          <p:cNvSpPr/>
          <p:nvPr/>
        </p:nvSpPr>
        <p:spPr>
          <a:xfrm>
            <a:off x="4483690" y="5887140"/>
            <a:ext cx="420624" cy="879121"/>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コンテンツ プレースホルダー 4">
            <a:extLst>
              <a:ext uri="{FF2B5EF4-FFF2-40B4-BE49-F238E27FC236}">
                <a16:creationId xmlns:a16="http://schemas.microsoft.com/office/drawing/2014/main" id="{C086F14E-59FA-465E-B105-A40CBB00FA8B}"/>
              </a:ext>
            </a:extLst>
          </p:cNvPr>
          <p:cNvSpPr txBox="1">
            <a:spLocks/>
          </p:cNvSpPr>
          <p:nvPr/>
        </p:nvSpPr>
        <p:spPr>
          <a:xfrm>
            <a:off x="4904315" y="6019914"/>
            <a:ext cx="1524570" cy="2308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Meiryo UI" panose="020B0604030504040204" pitchFamily="34" charset="-128"/>
                <a:ea typeface="Meiryo UI" panose="020B0604030504040204" pitchFamily="34" charset="-128"/>
              </a:rPr>
              <a:t>スクロールして内容確認</a:t>
            </a:r>
            <a:endParaRPr lang="en-US" altLang="ja-JP" sz="100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655835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DC03C73C-C9F2-1D43-B3D9-DC48115058D8}"/>
              </a:ext>
            </a:extLst>
          </p:cNvPr>
          <p:cNvGrpSpPr/>
          <p:nvPr/>
        </p:nvGrpSpPr>
        <p:grpSpPr>
          <a:xfrm>
            <a:off x="1076516" y="7266159"/>
            <a:ext cx="4970318" cy="2268682"/>
            <a:chOff x="828000" y="7303090"/>
            <a:chExt cx="5467350" cy="2495550"/>
          </a:xfrm>
        </p:grpSpPr>
        <p:pic>
          <p:nvPicPr>
            <p:cNvPr id="38" name="図 37">
              <a:extLst>
                <a:ext uri="{FF2B5EF4-FFF2-40B4-BE49-F238E27FC236}">
                  <a16:creationId xmlns:a16="http://schemas.microsoft.com/office/drawing/2014/main" id="{87497BFA-A9A7-B54A-A31C-A98B68A66BC4}"/>
                </a:ext>
              </a:extLst>
            </p:cNvPr>
            <p:cNvPicPr>
              <a:picLocks noChangeAspect="1"/>
            </p:cNvPicPr>
            <p:nvPr/>
          </p:nvPicPr>
          <p:blipFill>
            <a:blip r:embed="rId3"/>
            <a:stretch>
              <a:fillRect/>
            </a:stretch>
          </p:blipFill>
          <p:spPr>
            <a:xfrm>
              <a:off x="828000" y="7303090"/>
              <a:ext cx="5467350" cy="2495550"/>
            </a:xfrm>
            <a:prstGeom prst="rect">
              <a:avLst/>
            </a:prstGeom>
            <a:ln>
              <a:solidFill>
                <a:schemeClr val="tx1"/>
              </a:solidFill>
            </a:ln>
          </p:spPr>
        </p:pic>
        <p:sp>
          <p:nvSpPr>
            <p:cNvPr id="41" name="楕円 8">
              <a:extLst>
                <a:ext uri="{FF2B5EF4-FFF2-40B4-BE49-F238E27FC236}">
                  <a16:creationId xmlns:a16="http://schemas.microsoft.com/office/drawing/2014/main" id="{B8EE3632-46A6-5C46-B41A-100183ADAE22}"/>
                </a:ext>
              </a:extLst>
            </p:cNvPr>
            <p:cNvSpPr/>
            <p:nvPr/>
          </p:nvSpPr>
          <p:spPr>
            <a:xfrm>
              <a:off x="2755477" y="7577537"/>
              <a:ext cx="510415" cy="25328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latin typeface="Meiryo UI" panose="020B0604030504040204" pitchFamily="34" charset="-128"/>
                <a:ea typeface="Meiryo UI" panose="020B0604030504040204" pitchFamily="34" charset="-128"/>
              </a:endParaRPr>
            </a:p>
          </p:txBody>
        </p:sp>
        <p:pic>
          <p:nvPicPr>
            <p:cNvPr id="4" name="図 3">
              <a:extLst>
                <a:ext uri="{FF2B5EF4-FFF2-40B4-BE49-F238E27FC236}">
                  <a16:creationId xmlns:a16="http://schemas.microsoft.com/office/drawing/2014/main" id="{A3342C55-5C3F-A341-8ECA-8DB6B01E3FDC}"/>
                </a:ext>
              </a:extLst>
            </p:cNvPr>
            <p:cNvPicPr>
              <a:picLocks noChangeAspect="1"/>
            </p:cNvPicPr>
            <p:nvPr/>
          </p:nvPicPr>
          <p:blipFill>
            <a:blip r:embed="rId4"/>
            <a:stretch>
              <a:fillRect/>
            </a:stretch>
          </p:blipFill>
          <p:spPr>
            <a:xfrm>
              <a:off x="1408149" y="9308504"/>
              <a:ext cx="742993" cy="263581"/>
            </a:xfrm>
            <a:prstGeom prst="rect">
              <a:avLst/>
            </a:prstGeom>
          </p:spPr>
        </p:pic>
        <p:pic>
          <p:nvPicPr>
            <p:cNvPr id="6" name="図 5">
              <a:extLst>
                <a:ext uri="{FF2B5EF4-FFF2-40B4-BE49-F238E27FC236}">
                  <a16:creationId xmlns:a16="http://schemas.microsoft.com/office/drawing/2014/main" id="{B05D0CE6-660A-264D-B5D2-E40EB5202C0A}"/>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2272573" y="9308504"/>
              <a:ext cx="2121810" cy="253285"/>
            </a:xfrm>
            <a:prstGeom prst="rect">
              <a:avLst/>
            </a:prstGeom>
          </p:spPr>
        </p:pic>
      </p:grpSp>
      <p:sp>
        <p:nvSpPr>
          <p:cNvPr id="5" name="タイトル 4">
            <a:extLst>
              <a:ext uri="{FF2B5EF4-FFF2-40B4-BE49-F238E27FC236}">
                <a16:creationId xmlns:a16="http://schemas.microsoft.com/office/drawing/2014/main" id="{7ED4A604-1A17-1F4C-94BC-175618927720}"/>
              </a:ext>
            </a:extLst>
          </p:cNvPr>
          <p:cNvSpPr>
            <a:spLocks noGrp="1"/>
          </p:cNvSpPr>
          <p:nvPr>
            <p:ph type="title"/>
          </p:nvPr>
        </p:nvSpPr>
        <p:spPr/>
        <p:txBody>
          <a:bodyPr/>
          <a:lstStyle/>
          <a:p>
            <a:pPr>
              <a:buSzPts val="1600"/>
            </a:pPr>
            <a:r>
              <a:rPr lang="en-US" altLang="ja-JP" dirty="0"/>
              <a:t>3-2.</a:t>
            </a:r>
            <a:r>
              <a:rPr lang="ja-JP" altLang="en-US"/>
              <a:t>公募申請　</a:t>
            </a:r>
            <a:endParaRPr lang="ja-JP" altLang="en-US">
              <a:latin typeface="Meiryo"/>
              <a:ea typeface="Meiryo"/>
              <a:cs typeface="Meiryo"/>
              <a:sym typeface="Meiryo"/>
            </a:endParaRPr>
          </a:p>
        </p:txBody>
      </p:sp>
      <p:sp>
        <p:nvSpPr>
          <p:cNvPr id="26" name="四角形: 角を丸くする 10">
            <a:extLst>
              <a:ext uri="{FF2B5EF4-FFF2-40B4-BE49-F238E27FC236}">
                <a16:creationId xmlns:a16="http://schemas.microsoft.com/office/drawing/2014/main" id="{58599C10-DA32-B64F-9D45-B1E6D918F8BA}"/>
              </a:ext>
            </a:extLst>
          </p:cNvPr>
          <p:cNvSpPr/>
          <p:nvPr/>
        </p:nvSpPr>
        <p:spPr>
          <a:xfrm>
            <a:off x="457200" y="946874"/>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34" charset="-128"/>
                <a:ea typeface="Meiryo UI" panose="020B0604030504040204" pitchFamily="34" charset="-128"/>
              </a:rPr>
              <a:t>手順</a:t>
            </a:r>
            <a:r>
              <a:rPr kumimoji="1" lang="en-US" altLang="ja-JP" sz="1000" b="1" dirty="0">
                <a:latin typeface="Meiryo UI" panose="020B0604030504040204" pitchFamily="34" charset="-128"/>
                <a:ea typeface="Meiryo UI" panose="020B0604030504040204" pitchFamily="34" charset="-128"/>
              </a:rPr>
              <a:t>7</a:t>
            </a:r>
            <a:endParaRPr kumimoji="1" lang="ja-JP" altLang="en-US" sz="1000" b="1">
              <a:latin typeface="Meiryo UI" panose="020B0604030504040204" pitchFamily="34" charset="-128"/>
              <a:ea typeface="Meiryo UI" panose="020B0604030504040204" pitchFamily="34" charset="-128"/>
            </a:endParaRPr>
          </a:p>
        </p:txBody>
      </p:sp>
      <p:sp>
        <p:nvSpPr>
          <p:cNvPr id="27" name="コンテンツ プレースホルダー 4">
            <a:extLst>
              <a:ext uri="{FF2B5EF4-FFF2-40B4-BE49-F238E27FC236}">
                <a16:creationId xmlns:a16="http://schemas.microsoft.com/office/drawing/2014/main" id="{6BC311FA-4521-0D44-B107-C13E40DE9F83}"/>
              </a:ext>
            </a:extLst>
          </p:cNvPr>
          <p:cNvSpPr txBox="1">
            <a:spLocks/>
          </p:cNvSpPr>
          <p:nvPr/>
        </p:nvSpPr>
        <p:spPr>
          <a:xfrm>
            <a:off x="1373179" y="946874"/>
            <a:ext cx="5232132" cy="234670"/>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Meiryo UI" panose="020B0604030504040204" pitchFamily="34" charset="-128"/>
                <a:ea typeface="Meiryo UI" panose="020B0604030504040204" pitchFamily="34" charset="-128"/>
              </a:rPr>
              <a:t>公募申請が「申請済み」の状態に遷移します。</a:t>
            </a:r>
          </a:p>
        </p:txBody>
      </p:sp>
      <p:sp>
        <p:nvSpPr>
          <p:cNvPr id="16" name="四角形: 角を丸くする 10">
            <a:extLst>
              <a:ext uri="{FF2B5EF4-FFF2-40B4-BE49-F238E27FC236}">
                <a16:creationId xmlns:a16="http://schemas.microsoft.com/office/drawing/2014/main" id="{DB965BA2-BD71-1240-A580-00F39CDA9CE4}"/>
              </a:ext>
            </a:extLst>
          </p:cNvPr>
          <p:cNvSpPr/>
          <p:nvPr/>
        </p:nvSpPr>
        <p:spPr>
          <a:xfrm>
            <a:off x="457200" y="3851473"/>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34" charset="-128"/>
                <a:ea typeface="Meiryo UI" panose="020B0604030504040204" pitchFamily="34" charset="-128"/>
              </a:rPr>
              <a:t>手順</a:t>
            </a:r>
            <a:r>
              <a:rPr kumimoji="1" lang="en-US" altLang="ja-JP" sz="1000" b="1" dirty="0">
                <a:latin typeface="Meiryo UI" panose="020B0604030504040204" pitchFamily="34" charset="-128"/>
                <a:ea typeface="Meiryo UI" panose="020B0604030504040204" pitchFamily="34" charset="-128"/>
              </a:rPr>
              <a:t>8</a:t>
            </a:r>
            <a:endParaRPr kumimoji="1" lang="ja-JP" altLang="en-US" sz="1000" b="1">
              <a:latin typeface="Meiryo UI" panose="020B0604030504040204" pitchFamily="34" charset="-128"/>
              <a:ea typeface="Meiryo UI" panose="020B0604030504040204" pitchFamily="34" charset="-128"/>
            </a:endParaRPr>
          </a:p>
        </p:txBody>
      </p:sp>
      <p:sp>
        <p:nvSpPr>
          <p:cNvPr id="17" name="コンテンツ プレースホルダー 4">
            <a:extLst>
              <a:ext uri="{FF2B5EF4-FFF2-40B4-BE49-F238E27FC236}">
                <a16:creationId xmlns:a16="http://schemas.microsoft.com/office/drawing/2014/main" id="{F66E9854-A6E7-6343-870E-C1E7F06E7E1C}"/>
              </a:ext>
            </a:extLst>
          </p:cNvPr>
          <p:cNvSpPr txBox="1">
            <a:spLocks/>
          </p:cNvSpPr>
          <p:nvPr/>
        </p:nvSpPr>
        <p:spPr>
          <a:xfrm>
            <a:off x="1373179" y="3851473"/>
            <a:ext cx="5027622" cy="37316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Meiryo UI" panose="020B0604030504040204" pitchFamily="34" charset="-128"/>
                <a:ea typeface="Meiryo UI" panose="020B0604030504040204" pitchFamily="34" charset="-128"/>
              </a:rPr>
              <a:t>公募申請後、採択結果通知を受けるまでの事務局側のステータスの変化を確認することができます。</a:t>
            </a:r>
            <a:endParaRPr lang="en-US" altLang="ja-JP" sz="1000">
              <a:latin typeface="Meiryo UI" panose="020B0604030504040204" pitchFamily="34" charset="-128"/>
              <a:ea typeface="Meiryo UI" panose="020B0604030504040204" pitchFamily="34" charset="-128"/>
            </a:endParaRPr>
          </a:p>
        </p:txBody>
      </p:sp>
      <p:sp>
        <p:nvSpPr>
          <p:cNvPr id="35" name="四角形: 角を丸くする 10">
            <a:extLst>
              <a:ext uri="{FF2B5EF4-FFF2-40B4-BE49-F238E27FC236}">
                <a16:creationId xmlns:a16="http://schemas.microsoft.com/office/drawing/2014/main" id="{B88CC051-0D38-B24D-98BB-541B48066988}"/>
              </a:ext>
            </a:extLst>
          </p:cNvPr>
          <p:cNvSpPr/>
          <p:nvPr/>
        </p:nvSpPr>
        <p:spPr>
          <a:xfrm>
            <a:off x="457200" y="6864503"/>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34" charset="-128"/>
                <a:ea typeface="Meiryo UI" panose="020B0604030504040204" pitchFamily="34" charset="-128"/>
              </a:rPr>
              <a:t>手順</a:t>
            </a:r>
            <a:r>
              <a:rPr kumimoji="1" lang="en-US" altLang="ja-JP" sz="1000" b="1" dirty="0">
                <a:latin typeface="Meiryo UI" panose="020B0604030504040204" pitchFamily="34" charset="-128"/>
                <a:ea typeface="Meiryo UI" panose="020B0604030504040204" pitchFamily="34" charset="-128"/>
              </a:rPr>
              <a:t>9</a:t>
            </a:r>
            <a:endParaRPr kumimoji="1" lang="ja-JP" altLang="en-US" sz="1000" b="1">
              <a:latin typeface="Meiryo UI" panose="020B0604030504040204" pitchFamily="34" charset="-128"/>
              <a:ea typeface="Meiryo UI" panose="020B0604030504040204" pitchFamily="34" charset="-128"/>
            </a:endParaRPr>
          </a:p>
        </p:txBody>
      </p:sp>
      <p:sp>
        <p:nvSpPr>
          <p:cNvPr id="36" name="コンテンツ プレースホルダー 4">
            <a:extLst>
              <a:ext uri="{FF2B5EF4-FFF2-40B4-BE49-F238E27FC236}">
                <a16:creationId xmlns:a16="http://schemas.microsoft.com/office/drawing/2014/main" id="{6EC25055-9410-C044-B1A6-09B9C3561980}"/>
              </a:ext>
            </a:extLst>
          </p:cNvPr>
          <p:cNvSpPr txBox="1">
            <a:spLocks/>
          </p:cNvSpPr>
          <p:nvPr/>
        </p:nvSpPr>
        <p:spPr>
          <a:xfrm>
            <a:off x="1408149" y="6864503"/>
            <a:ext cx="5086063" cy="37316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Meiryo UI" panose="020B0604030504040204" pitchFamily="34" charset="-128"/>
                <a:ea typeface="Meiryo UI" panose="020B0604030504040204" pitchFamily="34" charset="-128"/>
              </a:rPr>
              <a:t>マイページにて、申請した補助金事業が事業一覧の欄に表示されます。事業名を押下すると、事業詳細画面が表示されます。</a:t>
            </a:r>
          </a:p>
        </p:txBody>
      </p:sp>
      <p:pic>
        <p:nvPicPr>
          <p:cNvPr id="19" name="図 18">
            <a:extLst>
              <a:ext uri="{FF2B5EF4-FFF2-40B4-BE49-F238E27FC236}">
                <a16:creationId xmlns:a16="http://schemas.microsoft.com/office/drawing/2014/main" id="{F9B6A159-D1CF-8941-A7AB-B9B05C185AF7}"/>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828000" y="1297150"/>
            <a:ext cx="5467350" cy="1592584"/>
          </a:xfrm>
          <a:prstGeom prst="rect">
            <a:avLst/>
          </a:prstGeom>
          <a:ln>
            <a:solidFill>
              <a:schemeClr val="tx1"/>
            </a:solidFill>
          </a:ln>
        </p:spPr>
      </p:pic>
      <p:sp>
        <p:nvSpPr>
          <p:cNvPr id="22" name="楕円 9">
            <a:extLst>
              <a:ext uri="{FF2B5EF4-FFF2-40B4-BE49-F238E27FC236}">
                <a16:creationId xmlns:a16="http://schemas.microsoft.com/office/drawing/2014/main" id="{E19B3DC8-209E-2840-84C4-4713877C5F17}"/>
              </a:ext>
            </a:extLst>
          </p:cNvPr>
          <p:cNvSpPr/>
          <p:nvPr/>
        </p:nvSpPr>
        <p:spPr>
          <a:xfrm>
            <a:off x="2687475" y="2547896"/>
            <a:ext cx="559994" cy="22203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latin typeface="Meiryo UI" panose="020B0604030504040204" pitchFamily="34" charset="-128"/>
              <a:ea typeface="Meiryo UI" panose="020B0604030504040204" pitchFamily="34" charset="-128"/>
            </a:endParaRPr>
          </a:p>
        </p:txBody>
      </p:sp>
      <p:pic>
        <p:nvPicPr>
          <p:cNvPr id="24" name="Picture 2">
            <a:extLst>
              <a:ext uri="{FF2B5EF4-FFF2-40B4-BE49-F238E27FC236}">
                <a16:creationId xmlns:a16="http://schemas.microsoft.com/office/drawing/2014/main" id="{F58478CA-0BEE-EB4A-BBC1-55721B11855F}"/>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28000" y="4395639"/>
            <a:ext cx="5467350" cy="6897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0" name="楕円 20">
            <a:extLst>
              <a:ext uri="{FF2B5EF4-FFF2-40B4-BE49-F238E27FC236}">
                <a16:creationId xmlns:a16="http://schemas.microsoft.com/office/drawing/2014/main" id="{2D1A63EA-B36F-E64C-B8A3-CFDCFF70AF2A}"/>
              </a:ext>
            </a:extLst>
          </p:cNvPr>
          <p:cNvSpPr/>
          <p:nvPr/>
        </p:nvSpPr>
        <p:spPr>
          <a:xfrm>
            <a:off x="3177659" y="4787794"/>
            <a:ext cx="1876425" cy="2784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latin typeface="Meiryo UI" panose="020B0604030504040204" pitchFamily="34" charset="-128"/>
              <a:ea typeface="Meiryo UI" panose="020B0604030504040204" pitchFamily="34" charset="-128"/>
            </a:endParaRPr>
          </a:p>
        </p:txBody>
      </p:sp>
      <p:graphicFrame>
        <p:nvGraphicFramePr>
          <p:cNvPr id="37" name="表 36">
            <a:extLst>
              <a:ext uri="{FF2B5EF4-FFF2-40B4-BE49-F238E27FC236}">
                <a16:creationId xmlns:a16="http://schemas.microsoft.com/office/drawing/2014/main" id="{F78056D6-7AD7-A34B-9B60-4D91719CC4BF}"/>
              </a:ext>
            </a:extLst>
          </p:cNvPr>
          <p:cNvGraphicFramePr>
            <a:graphicFrameLocks noGrp="1"/>
          </p:cNvGraphicFramePr>
          <p:nvPr/>
        </p:nvGraphicFramePr>
        <p:xfrm>
          <a:off x="828000" y="5272734"/>
          <a:ext cx="5086062" cy="1448635"/>
        </p:xfrm>
        <a:graphic>
          <a:graphicData uri="http://schemas.openxmlformats.org/drawingml/2006/table">
            <a:tbl>
              <a:tblPr firstRow="1" bandRow="1">
                <a:tableStyleId>{5C22544A-7EE6-4342-B048-85BDC9FD1C3A}</a:tableStyleId>
              </a:tblPr>
              <a:tblGrid>
                <a:gridCol w="1206461">
                  <a:extLst>
                    <a:ext uri="{9D8B030D-6E8A-4147-A177-3AD203B41FA5}">
                      <a16:colId xmlns:a16="http://schemas.microsoft.com/office/drawing/2014/main" val="2499781168"/>
                    </a:ext>
                  </a:extLst>
                </a:gridCol>
                <a:gridCol w="3879601">
                  <a:extLst>
                    <a:ext uri="{9D8B030D-6E8A-4147-A177-3AD203B41FA5}">
                      <a16:colId xmlns:a16="http://schemas.microsoft.com/office/drawing/2014/main" val="3853080911"/>
                    </a:ext>
                  </a:extLst>
                </a:gridCol>
              </a:tblGrid>
              <a:tr h="230262">
                <a:tc>
                  <a:txBody>
                    <a:bodyPr/>
                    <a:lstStyle/>
                    <a:p>
                      <a:r>
                        <a:rPr kumimoji="1" lang="ja-JP" altLang="en-US" sz="1000">
                          <a:latin typeface="メイリオ" panose="020B0604030504040204" pitchFamily="50" charset="-128"/>
                          <a:ea typeface="メイリオ" panose="020B0604030504040204" pitchFamily="50" charset="-128"/>
                        </a:rPr>
                        <a:t>公募申請の状況</a:t>
                      </a:r>
                    </a:p>
                  </a:txBody>
                  <a:tcPr marL="68700" marR="68700" marT="28388" marB="28388">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r>
                        <a:rPr kumimoji="1" lang="ja-JP" altLang="en-US" sz="1000">
                          <a:latin typeface="メイリオ" panose="020B0604030504040204" pitchFamily="50" charset="-128"/>
                          <a:ea typeface="メイリオ" panose="020B0604030504040204" pitchFamily="50" charset="-128"/>
                        </a:rPr>
                        <a:t>事務局の確認状況</a:t>
                      </a:r>
                    </a:p>
                  </a:txBody>
                  <a:tcPr marL="68700" marR="68700" marT="28388" marB="28388">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610558006"/>
                  </a:ext>
                </a:extLst>
              </a:tr>
              <a:tr h="230262">
                <a:tc>
                  <a:txBody>
                    <a:bodyPr/>
                    <a:lstStyle/>
                    <a:p>
                      <a:r>
                        <a:rPr kumimoji="1" lang="ja-JP" altLang="en-US" sz="1000">
                          <a:latin typeface="メイリオ" panose="020B0604030504040204" pitchFamily="50" charset="-128"/>
                          <a:ea typeface="メイリオ" panose="020B0604030504040204" pitchFamily="50" charset="-128"/>
                        </a:rPr>
                        <a:t>受付済み</a:t>
                      </a:r>
                    </a:p>
                  </a:txBody>
                  <a:tcPr marL="68700" marR="68700" marT="28388" marB="28388">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a:latin typeface="メイリオ" panose="020B0604030504040204" pitchFamily="50" charset="-128"/>
                          <a:ea typeface="メイリオ" panose="020B0604030504040204" pitchFamily="50" charset="-128"/>
                        </a:rPr>
                        <a:t>申請を受け付けた状態（事務局で接受した状態）。</a:t>
                      </a:r>
                    </a:p>
                  </a:txBody>
                  <a:tcPr marL="68700" marR="68700" marT="28388" marB="28388">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5589862"/>
                  </a:ext>
                </a:extLst>
              </a:tr>
              <a:tr h="230262">
                <a:tc>
                  <a:txBody>
                    <a:bodyPr/>
                    <a:lstStyle/>
                    <a:p>
                      <a:r>
                        <a:rPr kumimoji="1" lang="ja-JP" altLang="en-US" sz="1000">
                          <a:latin typeface="メイリオ" panose="020B0604030504040204" pitchFamily="50" charset="-128"/>
                          <a:ea typeface="メイリオ" panose="020B0604030504040204" pitchFamily="50" charset="-128"/>
                        </a:rPr>
                        <a:t>確認中</a:t>
                      </a:r>
                    </a:p>
                  </a:txBody>
                  <a:tcPr marL="68700" marR="68700" marT="28388" marB="28388">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a:latin typeface="メイリオ" panose="020B0604030504040204" pitchFamily="50" charset="-128"/>
                          <a:ea typeface="メイリオ" panose="020B0604030504040204" pitchFamily="50" charset="-128"/>
                        </a:rPr>
                        <a:t>申請内容について、担当者が審査・確認している状態</a:t>
                      </a:r>
                    </a:p>
                  </a:txBody>
                  <a:tcPr marL="68700" marR="68700" marT="28388" marB="28388">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75905929"/>
                  </a:ext>
                </a:extLst>
              </a:tr>
              <a:tr h="388510">
                <a:tc>
                  <a:txBody>
                    <a:bodyPr/>
                    <a:lstStyle/>
                    <a:p>
                      <a:r>
                        <a:rPr kumimoji="1" lang="ja-JP" altLang="en-US" sz="1000">
                          <a:latin typeface="メイリオ" panose="020B0604030504040204" pitchFamily="50" charset="-128"/>
                          <a:ea typeface="メイリオ" panose="020B0604030504040204" pitchFamily="50" charset="-128"/>
                        </a:rPr>
                        <a:t>承認済み</a:t>
                      </a:r>
                    </a:p>
                  </a:txBody>
                  <a:tcPr marL="68700" marR="68700" marT="28388" marB="28388">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a:latin typeface="メイリオ" panose="020B0604030504040204" pitchFamily="50" charset="-128"/>
                          <a:ea typeface="メイリオ" panose="020B0604030504040204" pitchFamily="50" charset="-128"/>
                        </a:rPr>
                        <a:t>事務局の中で、採択・不採択が決定されているが、</a:t>
                      </a:r>
                      <a:endParaRPr kumimoji="1" lang="en-US" altLang="ja-JP" sz="1000">
                        <a:latin typeface="メイリオ" panose="020B0604030504040204" pitchFamily="50" charset="-128"/>
                        <a:ea typeface="メイリオ" panose="020B0604030504040204" pitchFamily="50" charset="-128"/>
                      </a:endParaRPr>
                    </a:p>
                    <a:p>
                      <a:r>
                        <a:rPr kumimoji="1" lang="ja-JP" altLang="en-US" sz="1000">
                          <a:latin typeface="メイリオ" panose="020B0604030504040204" pitchFamily="50" charset="-128"/>
                          <a:ea typeface="メイリオ" panose="020B0604030504040204" pitchFamily="50" charset="-128"/>
                        </a:rPr>
                        <a:t>採択結果は、事業者へ通知されていない状態。</a:t>
                      </a:r>
                    </a:p>
                  </a:txBody>
                  <a:tcPr marL="68700" marR="68700" marT="28388" marB="28388">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0819751"/>
                  </a:ext>
                </a:extLst>
              </a:tr>
              <a:tr h="369339">
                <a:tc>
                  <a:txBody>
                    <a:bodyPr/>
                    <a:lstStyle/>
                    <a:p>
                      <a:r>
                        <a:rPr kumimoji="1" lang="ja-JP" altLang="en-US" sz="1000">
                          <a:latin typeface="メイリオ" panose="020B0604030504040204" pitchFamily="50" charset="-128"/>
                          <a:ea typeface="メイリオ" panose="020B0604030504040204" pitchFamily="50" charset="-128"/>
                        </a:rPr>
                        <a:t>通知済み</a:t>
                      </a:r>
                    </a:p>
                  </a:txBody>
                  <a:tcPr marL="68700" marR="68700" marT="28388" marB="28388">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a:latin typeface="メイリオ" panose="020B0604030504040204" pitchFamily="50" charset="-128"/>
                          <a:ea typeface="メイリオ" panose="020B0604030504040204" pitchFamily="50" charset="-128"/>
                        </a:rPr>
                        <a:t>事務局から事業者へ採択・不採択の結果が通知されている状態。</a:t>
                      </a:r>
                      <a:endParaRPr kumimoji="1" lang="en-US" altLang="ja-JP" sz="1000">
                        <a:latin typeface="メイリオ" panose="020B0604030504040204" pitchFamily="50" charset="-128"/>
                        <a:ea typeface="メイリオ" panose="020B0604030504040204" pitchFamily="50" charset="-128"/>
                      </a:endParaRPr>
                    </a:p>
                    <a:p>
                      <a:r>
                        <a:rPr kumimoji="1" lang="ja-JP" altLang="en-US" sz="1000">
                          <a:latin typeface="メイリオ" panose="020B0604030504040204" pitchFamily="50" charset="-128"/>
                          <a:ea typeface="メイリオ" panose="020B0604030504040204" pitchFamily="50" charset="-128"/>
                        </a:rPr>
                        <a:t>採択結果はメールで通知される。</a:t>
                      </a:r>
                      <a:endParaRPr kumimoji="1" lang="en-US" altLang="ja-JP" sz="1000">
                        <a:latin typeface="メイリオ" panose="020B0604030504040204" pitchFamily="50" charset="-128"/>
                        <a:ea typeface="メイリオ" panose="020B0604030504040204" pitchFamily="50" charset="-128"/>
                      </a:endParaRPr>
                    </a:p>
                  </a:txBody>
                  <a:tcPr marL="68700" marR="68700" marT="28388" marB="28388">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7082095"/>
                  </a:ext>
                </a:extLst>
              </a:tr>
            </a:tbl>
          </a:graphicData>
        </a:graphic>
      </p:graphicFrame>
      <p:sp>
        <p:nvSpPr>
          <p:cNvPr id="40" name="楕円 10">
            <a:extLst>
              <a:ext uri="{FF2B5EF4-FFF2-40B4-BE49-F238E27FC236}">
                <a16:creationId xmlns:a16="http://schemas.microsoft.com/office/drawing/2014/main" id="{6C10021A-2E74-B94D-80D9-D191AD9FED05}"/>
              </a:ext>
            </a:extLst>
          </p:cNvPr>
          <p:cNvSpPr/>
          <p:nvPr/>
        </p:nvSpPr>
        <p:spPr>
          <a:xfrm>
            <a:off x="1420278" y="8977157"/>
            <a:ext cx="1042739" cy="38407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グラフィックス 17" descr="警告">
            <a:extLst>
              <a:ext uri="{FF2B5EF4-FFF2-40B4-BE49-F238E27FC236}">
                <a16:creationId xmlns:a16="http://schemas.microsoft.com/office/drawing/2014/main" id="{83531DD5-EEE9-ED4A-802D-E782D417A6C7}"/>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xmlns="" r:embed="rId9"/>
              </a:ext>
            </a:extLst>
          </a:blip>
          <a:stretch>
            <a:fillRect/>
          </a:stretch>
        </p:blipFill>
        <p:spPr>
          <a:xfrm>
            <a:off x="1015868" y="3010955"/>
            <a:ext cx="307746" cy="307746"/>
          </a:xfrm>
          <a:prstGeom prst="rect">
            <a:avLst/>
          </a:prstGeom>
        </p:spPr>
      </p:pic>
      <p:sp>
        <p:nvSpPr>
          <p:cNvPr id="20" name="テキスト ボックス 19">
            <a:extLst>
              <a:ext uri="{FF2B5EF4-FFF2-40B4-BE49-F238E27FC236}">
                <a16:creationId xmlns:a16="http://schemas.microsoft.com/office/drawing/2014/main" id="{5D3F2DFF-A6F7-9848-8DF3-EA23200B5974}"/>
              </a:ext>
            </a:extLst>
          </p:cNvPr>
          <p:cNvSpPr txBox="1"/>
          <p:nvPr/>
        </p:nvSpPr>
        <p:spPr>
          <a:xfrm>
            <a:off x="1327606" y="3015549"/>
            <a:ext cx="5073195" cy="400110"/>
          </a:xfrm>
          <a:prstGeom prst="rect">
            <a:avLst/>
          </a:prstGeom>
          <a:noFill/>
        </p:spPr>
        <p:txBody>
          <a:bodyPr wrap="square" rtlCol="0">
            <a:spAutoFit/>
          </a:bodyPr>
          <a:lstStyle/>
          <a:p>
            <a:r>
              <a:rPr lang="ja-JP" altLang="en-US" sz="1000">
                <a:solidFill>
                  <a:srgbClr val="FF0000"/>
                </a:solidFill>
                <a:latin typeface="Meiryo UI" panose="020B0604030504040204" pitchFamily="34" charset="-128"/>
                <a:ea typeface="Meiryo UI" panose="020B0604030504040204" pitchFamily="34" charset="-128"/>
              </a:rPr>
              <a:t>申請済みの状態で、申請内容修正や申請取り消しを実施する場合は、事務局に電話およびメールで連絡し、申請の差し戻しもしくは棄却を依頼してください。</a:t>
            </a:r>
          </a:p>
        </p:txBody>
      </p:sp>
    </p:spTree>
    <p:extLst>
      <p:ext uri="{BB962C8B-B14F-4D97-AF65-F5344CB8AC3E}">
        <p14:creationId xmlns:p14="http://schemas.microsoft.com/office/powerpoint/2010/main" val="3427126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840BF32B-D9EF-4E2A-968B-51AC4198A73B}"/>
              </a:ext>
            </a:extLst>
          </p:cNvPr>
          <p:cNvSpPr/>
          <p:nvPr/>
        </p:nvSpPr>
        <p:spPr>
          <a:xfrm>
            <a:off x="640080" y="2581557"/>
            <a:ext cx="5654993" cy="1155032"/>
          </a:xfrm>
          <a:prstGeom prst="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bg1"/>
                </a:solidFill>
                <a:latin typeface="Meiryo UI" panose="020B0604030504040204" pitchFamily="50" charset="-128"/>
                <a:ea typeface="Meiryo UI" panose="020B0604030504040204" pitchFamily="50" charset="-128"/>
              </a:rPr>
              <a:t>4. </a:t>
            </a:r>
            <a:r>
              <a:rPr kumimoji="1" lang="ja-JP" altLang="en-US" b="1">
                <a:solidFill>
                  <a:schemeClr val="bg1"/>
                </a:solidFill>
                <a:latin typeface="Meiryo UI" panose="020B0604030504040204" pitchFamily="50" charset="-128"/>
                <a:ea typeface="Meiryo UI" panose="020B0604030504040204" pitchFamily="50" charset="-128"/>
              </a:rPr>
              <a:t>公募申請</a:t>
            </a:r>
            <a:r>
              <a:rPr kumimoji="1" lang="en-US" altLang="ja-JP" b="1" dirty="0">
                <a:solidFill>
                  <a:schemeClr val="bg1"/>
                </a:solidFill>
                <a:latin typeface="Meiryo UI" panose="020B0604030504040204" pitchFamily="50" charset="-128"/>
                <a:ea typeface="Meiryo UI" panose="020B0604030504040204" pitchFamily="50" charset="-128"/>
              </a:rPr>
              <a:t> </a:t>
            </a:r>
            <a:r>
              <a:rPr kumimoji="1" lang="ja-JP" altLang="en-US" b="1">
                <a:solidFill>
                  <a:schemeClr val="bg1"/>
                </a:solidFill>
                <a:latin typeface="Meiryo UI" panose="020B0604030504040204" pitchFamily="50" charset="-128"/>
                <a:ea typeface="Meiryo UI" panose="020B0604030504040204" pitchFamily="50" charset="-128"/>
              </a:rPr>
              <a:t>審査結果の確認</a:t>
            </a:r>
            <a:endParaRPr kumimoji="1" lang="en-US" altLang="ja-JP" b="1" dirty="0">
              <a:solidFill>
                <a:schemeClr val="bg1"/>
              </a:solidFill>
              <a:latin typeface="Meiryo UI" panose="020B0604030504040204" pitchFamily="50" charset="-128"/>
              <a:ea typeface="Meiryo UI" panose="020B0604030504040204" pitchFamily="50" charset="-128"/>
            </a:endParaRPr>
          </a:p>
        </p:txBody>
      </p:sp>
      <p:sp>
        <p:nvSpPr>
          <p:cNvPr id="10" name="楕円 9">
            <a:extLst>
              <a:ext uri="{FF2B5EF4-FFF2-40B4-BE49-F238E27FC236}">
                <a16:creationId xmlns:a16="http://schemas.microsoft.com/office/drawing/2014/main" id="{47E9AB39-5089-4C5C-9E79-505C0B232D68}"/>
              </a:ext>
            </a:extLst>
          </p:cNvPr>
          <p:cNvSpPr/>
          <p:nvPr/>
        </p:nvSpPr>
        <p:spPr>
          <a:xfrm>
            <a:off x="640080" y="3913860"/>
            <a:ext cx="1056132" cy="62445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１</a:t>
            </a:r>
          </a:p>
        </p:txBody>
      </p:sp>
      <p:sp>
        <p:nvSpPr>
          <p:cNvPr id="18" name="正方形/長方形 17">
            <a:extLst>
              <a:ext uri="{FF2B5EF4-FFF2-40B4-BE49-F238E27FC236}">
                <a16:creationId xmlns:a16="http://schemas.microsoft.com/office/drawing/2014/main" id="{4558F5E2-C310-454A-9926-F0B7B1487CFB}"/>
              </a:ext>
            </a:extLst>
          </p:cNvPr>
          <p:cNvSpPr/>
          <p:nvPr/>
        </p:nvSpPr>
        <p:spPr>
          <a:xfrm>
            <a:off x="2060949" y="4007399"/>
            <a:ext cx="3724868"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kumimoji="1" lang="ja-JP" altLang="en-US">
                <a:solidFill>
                  <a:schemeClr val="tx1"/>
                </a:solidFill>
                <a:latin typeface="Meiryo UI" panose="020B0604030504040204" pitchFamily="50" charset="-128"/>
                <a:ea typeface="Meiryo UI" panose="020B0604030504040204" pitchFamily="50" charset="-128"/>
              </a:rPr>
              <a:t>公募申請審査結果の確認</a:t>
            </a:r>
            <a:endParaRPr kumimoji="1"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16062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9C0BC4ED-091E-C54B-9257-928268272241}"/>
              </a:ext>
            </a:extLst>
          </p:cNvPr>
          <p:cNvPicPr>
            <a:picLocks noChangeAspect="1"/>
          </p:cNvPicPr>
          <p:nvPr/>
        </p:nvPicPr>
        <p:blipFill>
          <a:blip r:embed="rId3"/>
          <a:stretch>
            <a:fillRect/>
          </a:stretch>
        </p:blipFill>
        <p:spPr>
          <a:xfrm>
            <a:off x="965738" y="5889925"/>
            <a:ext cx="4588676" cy="709960"/>
          </a:xfrm>
          <a:prstGeom prst="rect">
            <a:avLst/>
          </a:prstGeom>
          <a:ln>
            <a:solidFill>
              <a:schemeClr val="tx1"/>
            </a:solidFill>
          </a:ln>
        </p:spPr>
      </p:pic>
      <p:sp>
        <p:nvSpPr>
          <p:cNvPr id="2" name="タイトル 1">
            <a:extLst>
              <a:ext uri="{FF2B5EF4-FFF2-40B4-BE49-F238E27FC236}">
                <a16:creationId xmlns:a16="http://schemas.microsoft.com/office/drawing/2014/main" id="{CA7A0EB5-B784-4006-A1B7-55EE3489477F}"/>
              </a:ext>
            </a:extLst>
          </p:cNvPr>
          <p:cNvSpPr>
            <a:spLocks noGrp="1"/>
          </p:cNvSpPr>
          <p:nvPr>
            <p:ph type="title"/>
          </p:nvPr>
        </p:nvSpPr>
        <p:spPr/>
        <p:txBody>
          <a:bodyPr>
            <a:noAutofit/>
          </a:bodyPr>
          <a:lstStyle/>
          <a:p>
            <a:r>
              <a:rPr lang="en-US" altLang="ja-JP" dirty="0">
                <a:latin typeface="メイリオ" panose="020B0604030504040204" pitchFamily="50" charset="-128"/>
                <a:ea typeface="メイリオ" panose="020B0604030504040204" pitchFamily="50" charset="-128"/>
              </a:rPr>
              <a:t>4.</a:t>
            </a:r>
            <a:r>
              <a:rPr lang="ja-JP" altLang="en-US">
                <a:latin typeface="メイリオ" panose="020B0604030504040204" pitchFamily="50" charset="-128"/>
                <a:ea typeface="メイリオ" panose="020B0604030504040204" pitchFamily="50" charset="-128"/>
              </a:rPr>
              <a:t>公募申請 審査結果の確認</a:t>
            </a:r>
            <a:endParaRPr kumimoji="1" lang="ja-JP" altLang="en-US" dirty="0">
              <a:latin typeface="メイリオ" panose="020B0604030504040204" pitchFamily="50" charset="-128"/>
              <a:ea typeface="メイリオ" panose="020B0604030504040204" pitchFamily="50" charset="-128"/>
            </a:endParaRPr>
          </a:p>
        </p:txBody>
      </p:sp>
      <p:sp>
        <p:nvSpPr>
          <p:cNvPr id="14" name="タイトル 1">
            <a:extLst>
              <a:ext uri="{FF2B5EF4-FFF2-40B4-BE49-F238E27FC236}">
                <a16:creationId xmlns:a16="http://schemas.microsoft.com/office/drawing/2014/main" id="{E3A6DD89-28D1-4F4B-9F42-1208C6B8159B}"/>
              </a:ext>
            </a:extLst>
          </p:cNvPr>
          <p:cNvSpPr txBox="1">
            <a:spLocks/>
          </p:cNvSpPr>
          <p:nvPr/>
        </p:nvSpPr>
        <p:spPr>
          <a:xfrm>
            <a:off x="471487" y="865726"/>
            <a:ext cx="5915025" cy="416680"/>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endParaRPr lang="ja-JP" altLang="en-US" sz="1050" dirty="0">
              <a:latin typeface="メイリオ" panose="020B0604030504040204" pitchFamily="50" charset="-128"/>
              <a:ea typeface="メイリオ" panose="020B0604030504040204" pitchFamily="50" charset="-128"/>
            </a:endParaRPr>
          </a:p>
        </p:txBody>
      </p:sp>
      <p:sp>
        <p:nvSpPr>
          <p:cNvPr id="5" name="コンテンツ プレースホルダー 4">
            <a:extLst>
              <a:ext uri="{FF2B5EF4-FFF2-40B4-BE49-F238E27FC236}">
                <a16:creationId xmlns:a16="http://schemas.microsoft.com/office/drawing/2014/main" id="{FAB7ACF4-A544-954F-B906-C72AE52A3130}"/>
              </a:ext>
            </a:extLst>
          </p:cNvPr>
          <p:cNvSpPr>
            <a:spLocks noGrp="1"/>
          </p:cNvSpPr>
          <p:nvPr>
            <p:ph idx="1"/>
          </p:nvPr>
        </p:nvSpPr>
        <p:spPr>
          <a:xfrm>
            <a:off x="1143000" y="944805"/>
            <a:ext cx="4866337" cy="590921"/>
          </a:xfrm>
        </p:spPr>
        <p:txBody>
          <a:bodyPr/>
          <a:lstStyle/>
          <a:p>
            <a:r>
              <a:rPr lang="ja-JP" altLang="en-US"/>
              <a:t>事務局での審査が完了し、事務局での採択結果の通知を行うと、下記のようなメールが申請時に担当者メールアドレスとして設定したメールアドレスへ送付されます。メール本文の</a:t>
            </a:r>
            <a:r>
              <a:rPr lang="en-US" altLang="ja-JP" dirty="0"/>
              <a:t>URL</a:t>
            </a:r>
            <a:r>
              <a:rPr lang="ja-JP" altLang="en-US"/>
              <a:t>へアクセスします。</a:t>
            </a:r>
            <a:endParaRPr lang="en-US" altLang="ja-JP" dirty="0"/>
          </a:p>
        </p:txBody>
      </p:sp>
      <p:sp>
        <p:nvSpPr>
          <p:cNvPr id="6" name="テキスト ボックス 5">
            <a:extLst>
              <a:ext uri="{FF2B5EF4-FFF2-40B4-BE49-F238E27FC236}">
                <a16:creationId xmlns:a16="http://schemas.microsoft.com/office/drawing/2014/main" id="{05AFEA57-E90D-2B49-8A0C-08EB1CCD703E}"/>
              </a:ext>
            </a:extLst>
          </p:cNvPr>
          <p:cNvSpPr txBox="1"/>
          <p:nvPr/>
        </p:nvSpPr>
        <p:spPr>
          <a:xfrm>
            <a:off x="1058799" y="2105261"/>
            <a:ext cx="4868640" cy="2062103"/>
          </a:xfrm>
          <a:prstGeom prst="rect">
            <a:avLst/>
          </a:prstGeom>
          <a:solidFill>
            <a:schemeClr val="bg1"/>
          </a:solidFill>
          <a:ln>
            <a:solidFill>
              <a:schemeClr val="tx1"/>
            </a:solidFill>
          </a:ln>
        </p:spPr>
        <p:txBody>
          <a:bodyPr wrap="none" rtlCol="0">
            <a:spAutoFit/>
          </a:bodyPr>
          <a:lstStyle/>
          <a:p>
            <a:r>
              <a:rPr kumimoji="1" lang="en" altLang="ja-JP" sz="800" dirty="0">
                <a:latin typeface="Meiryo UI" panose="020B0604030504040204" pitchFamily="34" charset="-128"/>
                <a:ea typeface="Meiryo UI" panose="020B0604030504040204" pitchFamily="34" charset="-128"/>
              </a:rPr>
              <a:t>Date: 2019</a:t>
            </a:r>
            <a:r>
              <a:rPr kumimoji="1" lang="ja-JP" altLang="en-US" sz="800" dirty="0">
                <a:latin typeface="Meiryo UI" panose="020B0604030504040204" pitchFamily="34" charset="-128"/>
                <a:ea typeface="Meiryo UI" panose="020B0604030504040204" pitchFamily="34" charset="-128"/>
              </a:rPr>
              <a:t>年</a:t>
            </a:r>
            <a:r>
              <a:rPr kumimoji="1" lang="en-US" altLang="ja-JP" sz="800" dirty="0">
                <a:latin typeface="Meiryo UI" panose="020B0604030504040204" pitchFamily="34" charset="-128"/>
                <a:ea typeface="Meiryo UI" panose="020B0604030504040204" pitchFamily="34" charset="-128"/>
              </a:rPr>
              <a:t>11</a:t>
            </a:r>
            <a:r>
              <a:rPr kumimoji="1" lang="ja-JP" altLang="en-US" sz="800" dirty="0">
                <a:latin typeface="Meiryo UI" panose="020B0604030504040204" pitchFamily="34" charset="-128"/>
                <a:ea typeface="Meiryo UI" panose="020B0604030504040204" pitchFamily="34" charset="-128"/>
              </a:rPr>
              <a:t>月</a:t>
            </a:r>
            <a:r>
              <a:rPr kumimoji="1" lang="en-US" altLang="ja-JP" sz="800" dirty="0">
                <a:latin typeface="Meiryo UI" panose="020B0604030504040204" pitchFamily="34" charset="-128"/>
                <a:ea typeface="Meiryo UI" panose="020B0604030504040204" pitchFamily="34" charset="-128"/>
              </a:rPr>
              <a:t>20</a:t>
            </a:r>
            <a:r>
              <a:rPr kumimoji="1" lang="ja-JP" altLang="en-US" sz="800" dirty="0">
                <a:latin typeface="Meiryo UI" panose="020B0604030504040204" pitchFamily="34" charset="-128"/>
                <a:ea typeface="Meiryo UI" panose="020B0604030504040204" pitchFamily="34" charset="-128"/>
              </a:rPr>
              <a:t>日</a:t>
            </a:r>
            <a:r>
              <a:rPr kumimoji="1" lang="en-US"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土</a:t>
            </a:r>
            <a:r>
              <a:rPr kumimoji="1" lang="en-US" altLang="ja-JP" sz="800" dirty="0">
                <a:latin typeface="Meiryo UI" panose="020B0604030504040204" pitchFamily="34" charset="-128"/>
                <a:ea typeface="Meiryo UI" panose="020B0604030504040204" pitchFamily="34" charset="-128"/>
              </a:rPr>
              <a:t>) 21:25</a:t>
            </a:r>
          </a:p>
          <a:p>
            <a:r>
              <a:rPr kumimoji="1" lang="en" altLang="ja-JP" sz="800" dirty="0">
                <a:latin typeface="Meiryo UI" panose="020B0604030504040204" pitchFamily="34" charset="-128"/>
                <a:ea typeface="Meiryo UI" panose="020B0604030504040204" pitchFamily="34" charset="-128"/>
              </a:rPr>
              <a:t>Subject: 【</a:t>
            </a:r>
            <a:r>
              <a:rPr kumimoji="1" lang="en" altLang="ja-JP" sz="800" dirty="0" err="1">
                <a:latin typeface="Meiryo UI" panose="020B0604030504040204" pitchFamily="34" charset="-128"/>
                <a:ea typeface="Meiryo UI" panose="020B0604030504040204" pitchFamily="34" charset="-128"/>
              </a:rPr>
              <a:t>jGrants</a:t>
            </a:r>
            <a:r>
              <a:rPr kumimoji="1" lang="ja-JP" altLang="en"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プロトタイプ）</a:t>
            </a:r>
            <a:r>
              <a:rPr kumimoji="1" lang="en-US"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サンプル</a:t>
            </a:r>
            <a:r>
              <a:rPr kumimoji="1" lang="en-US" altLang="ja-JP" sz="800" dirty="0">
                <a:latin typeface="Meiryo UI" panose="020B0604030504040204" pitchFamily="34" charset="-128"/>
                <a:ea typeface="Meiryo UI" panose="020B0604030504040204" pitchFamily="34" charset="-128"/>
              </a:rPr>
              <a:t>_</a:t>
            </a:r>
            <a:r>
              <a:rPr kumimoji="1" lang="ja-JP" altLang="en-US" sz="800" dirty="0">
                <a:latin typeface="Meiryo UI" panose="020B0604030504040204" pitchFamily="34" charset="-128"/>
                <a:ea typeface="Meiryo UI" panose="020B0604030504040204" pitchFamily="34" charset="-128"/>
              </a:rPr>
              <a:t>関東経済産業局</a:t>
            </a:r>
            <a:r>
              <a:rPr kumimoji="1" lang="en-US" altLang="ja-JP" sz="800" dirty="0">
                <a:latin typeface="Meiryo UI" panose="020B0604030504040204" pitchFamily="34" charset="-128"/>
                <a:ea typeface="Meiryo UI" panose="020B0604030504040204" pitchFamily="34" charset="-128"/>
              </a:rPr>
              <a:t>_</a:t>
            </a:r>
            <a:r>
              <a:rPr kumimoji="1" lang="en" altLang="ja-JP" sz="800" dirty="0">
                <a:latin typeface="Meiryo UI" panose="020B0604030504040204" pitchFamily="34" charset="-128"/>
                <a:ea typeface="Meiryo UI" panose="020B0604030504040204" pitchFamily="34" charset="-128"/>
              </a:rPr>
              <a:t>JAPAN</a:t>
            </a:r>
            <a:r>
              <a:rPr kumimoji="1" lang="ja-JP" altLang="en-US" sz="800" dirty="0">
                <a:latin typeface="Meiryo UI" panose="020B0604030504040204" pitchFamily="34" charset="-128"/>
                <a:ea typeface="Meiryo UI" panose="020B0604030504040204" pitchFamily="34" charset="-128"/>
              </a:rPr>
              <a:t>ブランド育成支援事業</a:t>
            </a:r>
            <a:r>
              <a:rPr kumimoji="1" lang="en-US" altLang="ja-JP" sz="800" dirty="0">
                <a:latin typeface="Meiryo UI" panose="020B0604030504040204" pitchFamily="34" charset="-128"/>
                <a:ea typeface="Meiryo UI" panose="020B0604030504040204" pitchFamily="34" charset="-128"/>
              </a:rPr>
              <a:t>01</a:t>
            </a:r>
            <a:r>
              <a:rPr kumimoji="1" lang="ja-JP" altLang="en-US" sz="800" dirty="0">
                <a:latin typeface="Meiryo UI" panose="020B0604030504040204" pitchFamily="34" charset="-128"/>
                <a:ea typeface="Meiryo UI" panose="020B0604030504040204" pitchFamily="34" charset="-128"/>
              </a:rPr>
              <a:t>を承認しました</a:t>
            </a:r>
          </a:p>
          <a:p>
            <a:r>
              <a:rPr kumimoji="1" lang="en" altLang="ja-JP" sz="800" dirty="0">
                <a:latin typeface="Meiryo UI" panose="020B0604030504040204" pitchFamily="34" charset="-128"/>
                <a:ea typeface="Meiryo UI" panose="020B0604030504040204" pitchFamily="34" charset="-128"/>
              </a:rPr>
              <a:t>To: &lt;</a:t>
            </a:r>
            <a:r>
              <a:rPr kumimoji="1" lang="en" altLang="ja-JP" sz="800" dirty="0" err="1">
                <a:latin typeface="Meiryo UI" panose="020B0604030504040204" pitchFamily="34" charset="-128"/>
                <a:ea typeface="Meiryo UI" panose="020B0604030504040204" pitchFamily="34" charset="-128"/>
              </a:rPr>
              <a:t>xxx@xxx.com</a:t>
            </a:r>
            <a:r>
              <a:rPr kumimoji="1" lang="en" altLang="ja-JP" sz="800" dirty="0">
                <a:latin typeface="Meiryo UI" panose="020B0604030504040204" pitchFamily="34" charset="-128"/>
                <a:ea typeface="Meiryo UI" panose="020B0604030504040204" pitchFamily="34" charset="-128"/>
              </a:rPr>
              <a:t>&gt;</a:t>
            </a:r>
          </a:p>
          <a:p>
            <a:endParaRPr kumimoji="1" lang="en" altLang="ja-JP" sz="800" dirty="0">
              <a:latin typeface="Meiryo UI" panose="020B0604030504040204" pitchFamily="34" charset="-128"/>
              <a:ea typeface="Meiryo UI" panose="020B0604030504040204" pitchFamily="34" charset="-128"/>
            </a:endParaRPr>
          </a:p>
          <a:p>
            <a:endParaRPr kumimoji="1" lang="en" altLang="ja-JP" sz="800" dirty="0">
              <a:latin typeface="Meiryo UI" panose="020B0604030504040204" pitchFamily="34" charset="-128"/>
              <a:ea typeface="Meiryo UI" panose="020B0604030504040204" pitchFamily="34" charset="-128"/>
            </a:endParaRPr>
          </a:p>
          <a:p>
            <a:r>
              <a:rPr kumimoji="1" lang="ja-JP" altLang="en-US" sz="800" dirty="0">
                <a:latin typeface="Meiryo UI" panose="020B0604030504040204" pitchFamily="34" charset="-128"/>
                <a:ea typeface="Meiryo UI" panose="020B0604030504040204" pitchFamily="34" charset="-128"/>
              </a:rPr>
              <a:t>こちらは</a:t>
            </a:r>
            <a:r>
              <a:rPr kumimoji="1" lang="en" altLang="ja-JP" sz="800" dirty="0" err="1">
                <a:latin typeface="Meiryo UI" panose="020B0604030504040204" pitchFamily="34" charset="-128"/>
                <a:ea typeface="Meiryo UI" panose="020B0604030504040204" pitchFamily="34" charset="-128"/>
              </a:rPr>
              <a:t>jGrants</a:t>
            </a:r>
            <a:r>
              <a:rPr kumimoji="1" lang="ja-JP" altLang="en-US" sz="800" dirty="0">
                <a:latin typeface="Meiryo UI" panose="020B0604030504040204" pitchFamily="34" charset="-128"/>
                <a:ea typeface="Meiryo UI" panose="020B0604030504040204" pitchFamily="34" charset="-128"/>
              </a:rPr>
              <a:t>です。</a:t>
            </a:r>
          </a:p>
          <a:p>
            <a:r>
              <a:rPr kumimoji="1" lang="ja-JP" altLang="en-US" sz="800" dirty="0">
                <a:latin typeface="Meiryo UI" panose="020B0604030504040204" pitchFamily="34" charset="-128"/>
                <a:ea typeface="Meiryo UI" panose="020B0604030504040204" pitchFamily="34" charset="-128"/>
              </a:rPr>
              <a:t>サンプル</a:t>
            </a:r>
            <a:r>
              <a:rPr kumimoji="1" lang="en-US" altLang="ja-JP" sz="800" dirty="0">
                <a:latin typeface="Meiryo UI" panose="020B0604030504040204" pitchFamily="34" charset="-128"/>
                <a:ea typeface="Meiryo UI" panose="020B0604030504040204" pitchFamily="34" charset="-128"/>
              </a:rPr>
              <a:t>_</a:t>
            </a:r>
            <a:r>
              <a:rPr kumimoji="1" lang="ja-JP" altLang="en-US" sz="800" dirty="0">
                <a:latin typeface="Meiryo UI" panose="020B0604030504040204" pitchFamily="34" charset="-128"/>
                <a:ea typeface="Meiryo UI" panose="020B0604030504040204" pitchFamily="34" charset="-128"/>
              </a:rPr>
              <a:t>関東経済産業局</a:t>
            </a:r>
            <a:r>
              <a:rPr kumimoji="1" lang="en-US" altLang="ja-JP" sz="800" dirty="0">
                <a:latin typeface="Meiryo UI" panose="020B0604030504040204" pitchFamily="34" charset="-128"/>
                <a:ea typeface="Meiryo UI" panose="020B0604030504040204" pitchFamily="34" charset="-128"/>
              </a:rPr>
              <a:t>_</a:t>
            </a:r>
            <a:r>
              <a:rPr kumimoji="1" lang="en" altLang="ja-JP" sz="800" dirty="0">
                <a:latin typeface="Meiryo UI" panose="020B0604030504040204" pitchFamily="34" charset="-128"/>
                <a:ea typeface="Meiryo UI" panose="020B0604030504040204" pitchFamily="34" charset="-128"/>
              </a:rPr>
              <a:t>JAPAN</a:t>
            </a:r>
            <a:r>
              <a:rPr kumimoji="1" lang="ja-JP" altLang="en-US" sz="800" dirty="0">
                <a:latin typeface="Meiryo UI" panose="020B0604030504040204" pitchFamily="34" charset="-128"/>
                <a:ea typeface="Meiryo UI" panose="020B0604030504040204" pitchFamily="34" charset="-128"/>
              </a:rPr>
              <a:t>ブランド育成支援事業</a:t>
            </a:r>
            <a:r>
              <a:rPr kumimoji="1" lang="en-US" altLang="ja-JP" sz="800" dirty="0">
                <a:latin typeface="Meiryo UI" panose="020B0604030504040204" pitchFamily="34" charset="-128"/>
                <a:ea typeface="Meiryo UI" panose="020B0604030504040204" pitchFamily="34" charset="-128"/>
              </a:rPr>
              <a:t>01</a:t>
            </a:r>
            <a:r>
              <a:rPr kumimoji="1" lang="ja-JP" altLang="en-US" sz="800" dirty="0">
                <a:latin typeface="Meiryo UI" panose="020B0604030504040204" pitchFamily="34" charset="-128"/>
                <a:ea typeface="Meiryo UI" panose="020B0604030504040204" pitchFamily="34" charset="-128"/>
              </a:rPr>
              <a:t>（サンプル事業</a:t>
            </a:r>
            <a:r>
              <a:rPr kumimoji="1" lang="en-US" altLang="ja-JP" sz="800" dirty="0">
                <a:latin typeface="Meiryo UI" panose="020B0604030504040204" pitchFamily="34" charset="-128"/>
                <a:ea typeface="Meiryo UI" panose="020B0604030504040204" pitchFamily="34" charset="-128"/>
              </a:rPr>
              <a:t>01</a:t>
            </a:r>
            <a:r>
              <a:rPr kumimoji="1" lang="ja-JP" altLang="en-US" sz="800" dirty="0">
                <a:latin typeface="Meiryo UI" panose="020B0604030504040204" pitchFamily="34" charset="-128"/>
                <a:ea typeface="Meiryo UI" panose="020B0604030504040204" pitchFamily="34" charset="-128"/>
              </a:rPr>
              <a:t>）について、</a:t>
            </a:r>
          </a:p>
          <a:p>
            <a:r>
              <a:rPr kumimoji="1" lang="en-US"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交付申請</a:t>
            </a:r>
            <a:r>
              <a:rPr kumimoji="1" lang="en-US"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を承認しました。</a:t>
            </a:r>
          </a:p>
          <a:p>
            <a:endParaRPr kumimoji="1" lang="ja-JP" altLang="en-US" sz="800" dirty="0">
              <a:latin typeface="Meiryo UI" panose="020B0604030504040204" pitchFamily="34" charset="-128"/>
              <a:ea typeface="Meiryo UI" panose="020B0604030504040204" pitchFamily="34" charset="-128"/>
            </a:endParaRPr>
          </a:p>
          <a:p>
            <a:r>
              <a:rPr kumimoji="1" lang="ja-JP" altLang="en-US" sz="800" dirty="0">
                <a:latin typeface="Meiryo UI" panose="020B0604030504040204" pitchFamily="34" charset="-128"/>
                <a:ea typeface="Meiryo UI" panose="020B0604030504040204" pitchFamily="34" charset="-128"/>
              </a:rPr>
              <a:t>以下の</a:t>
            </a:r>
            <a:r>
              <a:rPr kumimoji="1" lang="en" altLang="ja-JP" sz="800" dirty="0">
                <a:latin typeface="Meiryo UI" panose="020B0604030504040204" pitchFamily="34" charset="-128"/>
                <a:ea typeface="Meiryo UI" panose="020B0604030504040204" pitchFamily="34" charset="-128"/>
              </a:rPr>
              <a:t>URL</a:t>
            </a:r>
            <a:r>
              <a:rPr kumimoji="1" lang="ja-JP" altLang="en-US" sz="800" dirty="0">
                <a:latin typeface="Meiryo UI" panose="020B0604030504040204" pitchFamily="34" charset="-128"/>
                <a:ea typeface="Meiryo UI" panose="020B0604030504040204" pitchFamily="34" charset="-128"/>
              </a:rPr>
              <a:t>よりご確認ください。</a:t>
            </a:r>
          </a:p>
          <a:p>
            <a:r>
              <a:rPr kumimoji="1" lang="en" altLang="ja-JP" sz="800" dirty="0">
                <a:latin typeface="Meiryo UI" panose="020B0604030504040204" pitchFamily="34" charset="-128"/>
                <a:ea typeface="Meiryo UI" panose="020B0604030504040204" pitchFamily="34" charset="-128"/>
              </a:rPr>
              <a:t>URL</a:t>
            </a:r>
            <a:r>
              <a:rPr kumimoji="1" lang="ja-JP" altLang="en" sz="800" dirty="0">
                <a:latin typeface="Meiryo UI" panose="020B0604030504040204" pitchFamily="34" charset="-128"/>
                <a:ea typeface="Meiryo UI" panose="020B0604030504040204" pitchFamily="34" charset="-128"/>
              </a:rPr>
              <a:t>：</a:t>
            </a:r>
            <a:r>
              <a:rPr kumimoji="1" lang="en" altLang="ja-JP" sz="800" dirty="0">
                <a:latin typeface="Meiryo UI" panose="020B0604030504040204" pitchFamily="34" charset="-128"/>
                <a:ea typeface="Meiryo UI" panose="020B0604030504040204" pitchFamily="34" charset="-128"/>
              </a:rPr>
              <a:t>https://jgrants.annai.co.jp/subsidy_application/XXX</a:t>
            </a:r>
          </a:p>
          <a:p>
            <a:endParaRPr kumimoji="1" lang="en" altLang="ja-JP" sz="800" dirty="0">
              <a:latin typeface="Meiryo UI" panose="020B0604030504040204" pitchFamily="34" charset="-128"/>
              <a:ea typeface="Meiryo UI" panose="020B0604030504040204" pitchFamily="34" charset="-128"/>
            </a:endParaRPr>
          </a:p>
          <a:p>
            <a:r>
              <a:rPr kumimoji="1" lang="en"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本メールは自動送信されています。このメールに返信いただいても回答できませんので、</a:t>
            </a:r>
          </a:p>
          <a:p>
            <a:r>
              <a:rPr kumimoji="1" lang="ja-JP" altLang="en-US" sz="800" dirty="0">
                <a:latin typeface="Meiryo UI" panose="020B0604030504040204" pitchFamily="34" charset="-128"/>
                <a:ea typeface="Meiryo UI" panose="020B0604030504040204" pitchFamily="34" charset="-128"/>
              </a:rPr>
              <a:t>あらかじめご了承ください。</a:t>
            </a:r>
          </a:p>
          <a:p>
            <a:endParaRPr kumimoji="1" lang="ja-JP" altLang="en-US" sz="800" dirty="0">
              <a:latin typeface="Meiryo UI" panose="020B0604030504040204" pitchFamily="34" charset="-128"/>
              <a:ea typeface="Meiryo UI" panose="020B0604030504040204" pitchFamily="34" charset="-128"/>
            </a:endParaRPr>
          </a:p>
          <a:p>
            <a:r>
              <a:rPr kumimoji="1" lang="en-US" altLang="ja-JP" sz="800" dirty="0">
                <a:latin typeface="Meiryo UI" panose="020B0604030504040204" pitchFamily="34" charset="-128"/>
                <a:ea typeface="Meiryo UI" panose="020B0604030504040204" pitchFamily="34" charset="-128"/>
              </a:rPr>
              <a:t>(</a:t>
            </a:r>
            <a:r>
              <a:rPr kumimoji="1" lang="en" altLang="ja-JP" sz="800" dirty="0">
                <a:latin typeface="Meiryo UI" panose="020B0604030504040204" pitchFamily="34" charset="-128"/>
                <a:ea typeface="Meiryo UI" panose="020B0604030504040204" pitchFamily="34" charset="-128"/>
              </a:rPr>
              <a:t>c)2019 </a:t>
            </a:r>
            <a:r>
              <a:rPr kumimoji="1" lang="en" altLang="ja-JP" sz="800" dirty="0" err="1">
                <a:latin typeface="Meiryo UI" panose="020B0604030504040204" pitchFamily="34" charset="-128"/>
                <a:ea typeface="Meiryo UI" panose="020B0604030504040204" pitchFamily="34" charset="-128"/>
              </a:rPr>
              <a:t>jGrants</a:t>
            </a:r>
            <a:endParaRPr kumimoji="1" lang="ja-JP" altLang="en-US" sz="800" dirty="0">
              <a:latin typeface="Meiryo UI" panose="020B0604030504040204" pitchFamily="34" charset="-128"/>
              <a:ea typeface="Meiryo UI" panose="020B0604030504040204" pitchFamily="34" charset="-128"/>
            </a:endParaRPr>
          </a:p>
        </p:txBody>
      </p:sp>
      <p:pic>
        <p:nvPicPr>
          <p:cNvPr id="11" name="グラフィックス 10" descr="警告">
            <a:extLst>
              <a:ext uri="{FF2B5EF4-FFF2-40B4-BE49-F238E27FC236}">
                <a16:creationId xmlns:a16="http://schemas.microsoft.com/office/drawing/2014/main" id="{40827C2B-0D57-3F49-8D1E-890202378B04}"/>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447839" y="4544593"/>
            <a:ext cx="307746" cy="307746"/>
          </a:xfrm>
          <a:prstGeom prst="rect">
            <a:avLst/>
          </a:prstGeom>
        </p:spPr>
      </p:pic>
      <p:sp>
        <p:nvSpPr>
          <p:cNvPr id="12" name="テキスト ボックス 11">
            <a:extLst>
              <a:ext uri="{FF2B5EF4-FFF2-40B4-BE49-F238E27FC236}">
                <a16:creationId xmlns:a16="http://schemas.microsoft.com/office/drawing/2014/main" id="{1AE880B6-D963-F947-AB0B-EB0B8EE84EAD}"/>
              </a:ext>
            </a:extLst>
          </p:cNvPr>
          <p:cNvSpPr txBox="1"/>
          <p:nvPr/>
        </p:nvSpPr>
        <p:spPr>
          <a:xfrm>
            <a:off x="755585" y="4314379"/>
            <a:ext cx="5754833" cy="646331"/>
          </a:xfrm>
          <a:prstGeom prst="rect">
            <a:avLst/>
          </a:prstGeom>
          <a:noFill/>
        </p:spPr>
        <p:txBody>
          <a:bodyPr wrap="square" rtlCol="0">
            <a:spAutoFit/>
          </a:bodyPr>
          <a:lstStyle/>
          <a:p>
            <a:endParaRPr kumimoji="1" lang="en-US" altLang="ja-JP" sz="1200" dirty="0">
              <a:solidFill>
                <a:srgbClr val="FF0000"/>
              </a:solidFill>
              <a:latin typeface="Meiryo UI" panose="020B0604030504040204" pitchFamily="34" charset="-128"/>
              <a:ea typeface="Meiryo UI" panose="020B0604030504040204" pitchFamily="34" charset="-128"/>
            </a:endParaRPr>
          </a:p>
          <a:p>
            <a:r>
              <a:rPr kumimoji="1" lang="ja-JP" altLang="en-US" sz="1200" dirty="0">
                <a:solidFill>
                  <a:srgbClr val="FF0000"/>
                </a:solidFill>
                <a:latin typeface="Meiryo UI" panose="020B0604030504040204" pitchFamily="34" charset="-128"/>
                <a:ea typeface="Meiryo UI" panose="020B0604030504040204" pitchFamily="34" charset="-128"/>
              </a:rPr>
              <a:t>審査結果の通知は</a:t>
            </a:r>
            <a:r>
              <a:rPr kumimoji="1" lang="en-US" altLang="ja-JP" sz="1200" dirty="0" err="1">
                <a:solidFill>
                  <a:srgbClr val="FF0000"/>
                </a:solidFill>
                <a:latin typeface="Meiryo UI" panose="020B0604030504040204" pitchFamily="34" charset="-128"/>
                <a:ea typeface="Meiryo UI" panose="020B0604030504040204" pitchFamily="34" charset="-128"/>
              </a:rPr>
              <a:t>jGrants</a:t>
            </a:r>
            <a:r>
              <a:rPr kumimoji="1" lang="ja-JP" altLang="en-US" sz="1200" dirty="0">
                <a:solidFill>
                  <a:srgbClr val="FF0000"/>
                </a:solidFill>
                <a:latin typeface="Meiryo UI" panose="020B0604030504040204" pitchFamily="34" charset="-128"/>
                <a:ea typeface="Meiryo UI" panose="020B0604030504040204" pitchFamily="34" charset="-128"/>
              </a:rPr>
              <a:t>から自動送信されます。審査結果に関する問合せ等をこのメールアドレスへ返信しても事務局へは送付されず、対応できません。</a:t>
            </a:r>
          </a:p>
        </p:txBody>
      </p:sp>
      <p:sp>
        <p:nvSpPr>
          <p:cNvPr id="13" name="楕円 8">
            <a:extLst>
              <a:ext uri="{FF2B5EF4-FFF2-40B4-BE49-F238E27FC236}">
                <a16:creationId xmlns:a16="http://schemas.microsoft.com/office/drawing/2014/main" id="{C5638AAE-8F40-6E43-953E-FA76C58F7CE9}"/>
              </a:ext>
            </a:extLst>
          </p:cNvPr>
          <p:cNvSpPr/>
          <p:nvPr/>
        </p:nvSpPr>
        <p:spPr>
          <a:xfrm>
            <a:off x="1050778" y="3347416"/>
            <a:ext cx="3213692" cy="18428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四角形: 角を丸くする 10">
            <a:extLst>
              <a:ext uri="{FF2B5EF4-FFF2-40B4-BE49-F238E27FC236}">
                <a16:creationId xmlns:a16="http://schemas.microsoft.com/office/drawing/2014/main" id="{48C16655-C34E-6940-A4AD-0A154553C5A6}"/>
              </a:ext>
            </a:extLst>
          </p:cNvPr>
          <p:cNvSpPr/>
          <p:nvPr/>
        </p:nvSpPr>
        <p:spPr>
          <a:xfrm>
            <a:off x="228600" y="925608"/>
            <a:ext cx="914400" cy="543988"/>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93534173-48A4-0140-84CD-996901460DEC}"/>
              </a:ext>
            </a:extLst>
          </p:cNvPr>
          <p:cNvSpPr txBox="1"/>
          <p:nvPr/>
        </p:nvSpPr>
        <p:spPr>
          <a:xfrm rot="20731781">
            <a:off x="2391292" y="2406139"/>
            <a:ext cx="2374753" cy="707886"/>
          </a:xfrm>
          <a:prstGeom prst="rect">
            <a:avLst/>
          </a:prstGeom>
          <a:noFill/>
        </p:spPr>
        <p:txBody>
          <a:bodyPr wrap="none" rtlCol="0">
            <a:spAutoFit/>
          </a:bodyPr>
          <a:lstStyle/>
          <a:p>
            <a:r>
              <a:rPr kumimoji="1" lang="en-US" altLang="ja-JP" sz="4000" b="1" dirty="0">
                <a:solidFill>
                  <a:schemeClr val="bg2">
                    <a:lumMod val="75000"/>
                  </a:schemeClr>
                </a:solidFill>
                <a:latin typeface="Meiryo UI" panose="020B0604030504040204" pitchFamily="34" charset="-128"/>
                <a:ea typeface="Meiryo UI" panose="020B0604030504040204" pitchFamily="34" charset="-128"/>
              </a:rPr>
              <a:t>SAMPLE</a:t>
            </a:r>
            <a:endParaRPr kumimoji="1" lang="ja-JP" altLang="en-US" sz="4000" b="1">
              <a:solidFill>
                <a:schemeClr val="bg2">
                  <a:lumMod val="75000"/>
                </a:schemeClr>
              </a:solidFill>
              <a:latin typeface="Meiryo UI" panose="020B0604030504040204" pitchFamily="34" charset="-128"/>
              <a:ea typeface="Meiryo UI" panose="020B0604030504040204" pitchFamily="34" charset="-128"/>
            </a:endParaRPr>
          </a:p>
        </p:txBody>
      </p:sp>
      <p:sp>
        <p:nvSpPr>
          <p:cNvPr id="29" name="四角形: 角を丸くする 10">
            <a:extLst>
              <a:ext uri="{FF2B5EF4-FFF2-40B4-BE49-F238E27FC236}">
                <a16:creationId xmlns:a16="http://schemas.microsoft.com/office/drawing/2014/main" id="{2159B14A-D857-164B-9DB1-9D928A6842A4}"/>
              </a:ext>
            </a:extLst>
          </p:cNvPr>
          <p:cNvSpPr/>
          <p:nvPr/>
        </p:nvSpPr>
        <p:spPr>
          <a:xfrm>
            <a:off x="228600" y="5104320"/>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手順</a:t>
            </a:r>
            <a:r>
              <a:rPr kumimoji="1" lang="en-US" altLang="ja-JP" sz="1000" b="1">
                <a:latin typeface="Meiryo UI" panose="020B0604030504040204" pitchFamily="50" charset="-128"/>
                <a:ea typeface="Meiryo UI" panose="020B0604030504040204" pitchFamily="50" charset="-128"/>
              </a:rPr>
              <a:t>2</a:t>
            </a:r>
            <a:endParaRPr kumimoji="1" lang="ja-JP" altLang="en-US" sz="1000" b="1">
              <a:latin typeface="Meiryo UI" panose="020B0604030504040204" pitchFamily="50" charset="-128"/>
              <a:ea typeface="Meiryo UI" panose="020B0604030504040204" pitchFamily="50" charset="-128"/>
            </a:endParaRPr>
          </a:p>
        </p:txBody>
      </p:sp>
      <p:sp>
        <p:nvSpPr>
          <p:cNvPr id="30" name="コンテンツ プレースホルダー 4">
            <a:extLst>
              <a:ext uri="{FF2B5EF4-FFF2-40B4-BE49-F238E27FC236}">
                <a16:creationId xmlns:a16="http://schemas.microsoft.com/office/drawing/2014/main" id="{5D17DF0D-FE31-FD42-9922-DA3E2CEF96AC}"/>
              </a:ext>
            </a:extLst>
          </p:cNvPr>
          <p:cNvSpPr txBox="1">
            <a:spLocks/>
          </p:cNvSpPr>
          <p:nvPr/>
        </p:nvSpPr>
        <p:spPr>
          <a:xfrm>
            <a:off x="1144578" y="5104320"/>
            <a:ext cx="5484821" cy="234670"/>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en-US" altLang="ja-JP" sz="1000" dirty="0" err="1">
                <a:latin typeface="メイリオ" panose="020B0604030504040204" pitchFamily="50" charset="-128"/>
                <a:ea typeface="メイリオ" panose="020B0604030504040204" pitchFamily="50" charset="-128"/>
              </a:rPr>
              <a:t>jGrants</a:t>
            </a:r>
            <a:r>
              <a:rPr lang="ja-JP" altLang="en-US" sz="1000">
                <a:latin typeface="メイリオ" panose="020B0604030504040204" pitchFamily="50" charset="-128"/>
                <a:ea typeface="メイリオ" panose="020B0604030504040204" pitchFamily="50" charset="-128"/>
              </a:rPr>
              <a:t>にログインした状態で、通知済みとなっていることを確認し、「表示」を押下します。</a:t>
            </a:r>
            <a:endParaRPr lang="en-US" altLang="ja-JP" sz="1000" dirty="0">
              <a:latin typeface="メイリオ" panose="020B0604030504040204" pitchFamily="50" charset="-128"/>
              <a:ea typeface="メイリオ" panose="020B0604030504040204" pitchFamily="50" charset="-128"/>
            </a:endParaRPr>
          </a:p>
        </p:txBody>
      </p:sp>
      <p:sp>
        <p:nvSpPr>
          <p:cNvPr id="32" name="楕円 14">
            <a:extLst>
              <a:ext uri="{FF2B5EF4-FFF2-40B4-BE49-F238E27FC236}">
                <a16:creationId xmlns:a16="http://schemas.microsoft.com/office/drawing/2014/main" id="{2FAD4FEB-0E20-2E48-B530-1E9D6E4D6D42}"/>
              </a:ext>
            </a:extLst>
          </p:cNvPr>
          <p:cNvSpPr/>
          <p:nvPr/>
        </p:nvSpPr>
        <p:spPr>
          <a:xfrm>
            <a:off x="3735982" y="6295655"/>
            <a:ext cx="406577" cy="25902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楕円 17">
            <a:extLst>
              <a:ext uri="{FF2B5EF4-FFF2-40B4-BE49-F238E27FC236}">
                <a16:creationId xmlns:a16="http://schemas.microsoft.com/office/drawing/2014/main" id="{FB138461-EE15-9D40-8080-DE873AAD439F}"/>
              </a:ext>
            </a:extLst>
          </p:cNvPr>
          <p:cNvSpPr/>
          <p:nvPr/>
        </p:nvSpPr>
        <p:spPr>
          <a:xfrm>
            <a:off x="4266718" y="6335632"/>
            <a:ext cx="336014" cy="19460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角を丸くする 10">
            <a:extLst>
              <a:ext uri="{FF2B5EF4-FFF2-40B4-BE49-F238E27FC236}">
                <a16:creationId xmlns:a16="http://schemas.microsoft.com/office/drawing/2014/main" id="{BE907697-21D1-F84A-BAB2-C1CF1987FDBD}"/>
              </a:ext>
            </a:extLst>
          </p:cNvPr>
          <p:cNvSpPr/>
          <p:nvPr/>
        </p:nvSpPr>
        <p:spPr>
          <a:xfrm>
            <a:off x="228600" y="7150821"/>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手順</a:t>
            </a:r>
            <a:r>
              <a:rPr kumimoji="1" lang="en-US" altLang="ja-JP" sz="1000" b="1">
                <a:latin typeface="Meiryo UI" panose="020B0604030504040204" pitchFamily="50" charset="-128"/>
                <a:ea typeface="Meiryo UI" panose="020B0604030504040204" pitchFamily="50" charset="-128"/>
              </a:rPr>
              <a:t>3</a:t>
            </a:r>
            <a:endParaRPr kumimoji="1" lang="ja-JP" altLang="en-US" sz="1000" b="1">
              <a:latin typeface="Meiryo UI" panose="020B0604030504040204" pitchFamily="50" charset="-128"/>
              <a:ea typeface="Meiryo UI" panose="020B0604030504040204" pitchFamily="50" charset="-128"/>
            </a:endParaRPr>
          </a:p>
        </p:txBody>
      </p:sp>
      <p:sp>
        <p:nvSpPr>
          <p:cNvPr id="35" name="コンテンツ プレースホルダー 4">
            <a:extLst>
              <a:ext uri="{FF2B5EF4-FFF2-40B4-BE49-F238E27FC236}">
                <a16:creationId xmlns:a16="http://schemas.microsoft.com/office/drawing/2014/main" id="{0B6CD540-7FE4-AD4A-95FC-200DEF18A738}"/>
              </a:ext>
            </a:extLst>
          </p:cNvPr>
          <p:cNvSpPr txBox="1">
            <a:spLocks/>
          </p:cNvSpPr>
          <p:nvPr/>
        </p:nvSpPr>
        <p:spPr>
          <a:xfrm>
            <a:off x="1157286" y="7150821"/>
            <a:ext cx="5484821" cy="234670"/>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メイリオ" panose="020B0604030504040204" pitchFamily="50" charset="-128"/>
                <a:ea typeface="メイリオ" panose="020B0604030504040204" pitchFamily="50" charset="-128"/>
              </a:rPr>
              <a:t>交付申請画面が表示されます。</a:t>
            </a:r>
          </a:p>
        </p:txBody>
      </p:sp>
      <p:pic>
        <p:nvPicPr>
          <p:cNvPr id="36" name="図 35">
            <a:extLst>
              <a:ext uri="{FF2B5EF4-FFF2-40B4-BE49-F238E27FC236}">
                <a16:creationId xmlns:a16="http://schemas.microsoft.com/office/drawing/2014/main" id="{AFBDB6F8-E5A1-854E-965D-6161BA108990}"/>
              </a:ext>
            </a:extLst>
          </p:cNvPr>
          <p:cNvPicPr>
            <a:picLocks noChangeAspect="1"/>
          </p:cNvPicPr>
          <p:nvPr/>
        </p:nvPicPr>
        <p:blipFill rotWithShape="1">
          <a:blip r:embed="rId6">
            <a:extLst>
              <a:ext uri="{28A0092B-C50C-407E-A947-70E740481C1C}">
                <a14:useLocalDpi xmlns:a14="http://schemas.microsoft.com/office/drawing/2010/main"/>
              </a:ext>
            </a:extLst>
          </a:blip>
          <a:srcRect t="-515"/>
          <a:stretch/>
        </p:blipFill>
        <p:spPr>
          <a:xfrm>
            <a:off x="1469533" y="7616462"/>
            <a:ext cx="3372467" cy="1729986"/>
          </a:xfrm>
          <a:prstGeom prst="rect">
            <a:avLst/>
          </a:prstGeom>
          <a:ln>
            <a:solidFill>
              <a:schemeClr val="tx1"/>
            </a:solidFill>
          </a:ln>
        </p:spPr>
      </p:pic>
    </p:spTree>
    <p:extLst>
      <p:ext uri="{BB962C8B-B14F-4D97-AF65-F5344CB8AC3E}">
        <p14:creationId xmlns:p14="http://schemas.microsoft.com/office/powerpoint/2010/main" val="3150625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8A19D64-4BD8-4D41-91C7-0DB65C51BC50}"/>
              </a:ext>
            </a:extLst>
          </p:cNvPr>
          <p:cNvPicPr>
            <a:picLocks noChangeAspect="1"/>
          </p:cNvPicPr>
          <p:nvPr/>
        </p:nvPicPr>
        <p:blipFill>
          <a:blip r:embed="rId3"/>
          <a:stretch>
            <a:fillRect/>
          </a:stretch>
        </p:blipFill>
        <p:spPr>
          <a:xfrm>
            <a:off x="936348" y="1367341"/>
            <a:ext cx="4684105" cy="1530863"/>
          </a:xfrm>
          <a:prstGeom prst="rect">
            <a:avLst/>
          </a:prstGeom>
          <a:ln>
            <a:solidFill>
              <a:schemeClr val="tx1"/>
            </a:solidFill>
          </a:ln>
        </p:spPr>
      </p:pic>
      <p:sp>
        <p:nvSpPr>
          <p:cNvPr id="2" name="タイトル 1">
            <a:extLst>
              <a:ext uri="{FF2B5EF4-FFF2-40B4-BE49-F238E27FC236}">
                <a16:creationId xmlns:a16="http://schemas.microsoft.com/office/drawing/2014/main" id="{CA7A0EB5-B784-4006-A1B7-55EE3489477F}"/>
              </a:ext>
            </a:extLst>
          </p:cNvPr>
          <p:cNvSpPr>
            <a:spLocks noGrp="1"/>
          </p:cNvSpPr>
          <p:nvPr>
            <p:ph type="title"/>
          </p:nvPr>
        </p:nvSpPr>
        <p:spPr/>
        <p:txBody>
          <a:bodyPr>
            <a:noAutofit/>
          </a:bodyPr>
          <a:lstStyle/>
          <a:p>
            <a:r>
              <a:rPr lang="en-US" altLang="ja-JP" dirty="0">
                <a:latin typeface="メイリオ" panose="020B0604030504040204" pitchFamily="50" charset="-128"/>
                <a:ea typeface="メイリオ" panose="020B0604030504040204" pitchFamily="50" charset="-128"/>
              </a:rPr>
              <a:t>4.</a:t>
            </a:r>
            <a:r>
              <a:rPr lang="ja-JP" altLang="en-US">
                <a:latin typeface="メイリオ" panose="020B0604030504040204" pitchFamily="50" charset="-128"/>
                <a:ea typeface="メイリオ" panose="020B0604030504040204" pitchFamily="50" charset="-128"/>
              </a:rPr>
              <a:t>公募申請 審査結果の確認</a:t>
            </a:r>
            <a:endParaRPr kumimoji="1" lang="ja-JP" altLang="en-US" dirty="0">
              <a:latin typeface="メイリオ" panose="020B0604030504040204" pitchFamily="50" charset="-128"/>
              <a:ea typeface="メイリオ" panose="020B0604030504040204" pitchFamily="50" charset="-128"/>
            </a:endParaRPr>
          </a:p>
        </p:txBody>
      </p:sp>
      <p:sp>
        <p:nvSpPr>
          <p:cNvPr id="16" name="四角形: 角を丸くする 10">
            <a:extLst>
              <a:ext uri="{FF2B5EF4-FFF2-40B4-BE49-F238E27FC236}">
                <a16:creationId xmlns:a16="http://schemas.microsoft.com/office/drawing/2014/main" id="{1F0C7817-7273-8F43-826D-101347CF4146}"/>
              </a:ext>
            </a:extLst>
          </p:cNvPr>
          <p:cNvSpPr/>
          <p:nvPr/>
        </p:nvSpPr>
        <p:spPr>
          <a:xfrm>
            <a:off x="289967" y="904163"/>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手順</a:t>
            </a:r>
            <a:r>
              <a:rPr kumimoji="1" lang="en-US" altLang="ja-JP" sz="1000" b="1">
                <a:latin typeface="Meiryo UI" panose="020B0604030504040204" pitchFamily="50" charset="-128"/>
                <a:ea typeface="Meiryo UI" panose="020B0604030504040204" pitchFamily="50" charset="-128"/>
              </a:rPr>
              <a:t>4</a:t>
            </a:r>
            <a:endParaRPr kumimoji="1" lang="ja-JP" altLang="en-US" sz="1000" b="1">
              <a:latin typeface="Meiryo UI" panose="020B0604030504040204" pitchFamily="50" charset="-128"/>
              <a:ea typeface="Meiryo UI" panose="020B0604030504040204" pitchFamily="50" charset="-128"/>
            </a:endParaRPr>
          </a:p>
        </p:txBody>
      </p:sp>
      <p:sp>
        <p:nvSpPr>
          <p:cNvPr id="17" name="四角形: 角を丸くする 10">
            <a:extLst>
              <a:ext uri="{FF2B5EF4-FFF2-40B4-BE49-F238E27FC236}">
                <a16:creationId xmlns:a16="http://schemas.microsoft.com/office/drawing/2014/main" id="{61F69D2B-8E2D-FD4E-AA91-F29DEF45BD6B}"/>
              </a:ext>
            </a:extLst>
          </p:cNvPr>
          <p:cNvSpPr/>
          <p:nvPr/>
        </p:nvSpPr>
        <p:spPr>
          <a:xfrm>
            <a:off x="289967" y="6148514"/>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手順</a:t>
            </a:r>
            <a:r>
              <a:rPr kumimoji="1" lang="en-US" altLang="ja-JP" sz="1000" b="1">
                <a:latin typeface="Meiryo UI" panose="020B0604030504040204" pitchFamily="50" charset="-128"/>
                <a:ea typeface="Meiryo UI" panose="020B0604030504040204" pitchFamily="50" charset="-128"/>
              </a:rPr>
              <a:t>5</a:t>
            </a:r>
            <a:endParaRPr kumimoji="1" lang="ja-JP" altLang="en-US" sz="1000" b="1">
              <a:latin typeface="Meiryo UI" panose="020B0604030504040204" pitchFamily="50" charset="-128"/>
              <a:ea typeface="Meiryo UI" panose="020B0604030504040204" pitchFamily="50" charset="-128"/>
            </a:endParaRPr>
          </a:p>
        </p:txBody>
      </p:sp>
      <p:sp>
        <p:nvSpPr>
          <p:cNvPr id="18" name="コンテンツ プレースホルダー 4">
            <a:extLst>
              <a:ext uri="{FF2B5EF4-FFF2-40B4-BE49-F238E27FC236}">
                <a16:creationId xmlns:a16="http://schemas.microsoft.com/office/drawing/2014/main" id="{2DE8AD92-D973-8842-8701-A84CE2B22D70}"/>
              </a:ext>
            </a:extLst>
          </p:cNvPr>
          <p:cNvSpPr txBox="1">
            <a:spLocks/>
          </p:cNvSpPr>
          <p:nvPr/>
        </p:nvSpPr>
        <p:spPr>
          <a:xfrm>
            <a:off x="1204367" y="6148514"/>
            <a:ext cx="4865022" cy="650168"/>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15875" indent="-15875"/>
            <a:r>
              <a:rPr lang="ja-JP" altLang="en-US" sz="1000">
                <a:latin typeface="メイリオ" panose="020B0604030504040204" pitchFamily="50" charset="-128"/>
                <a:ea typeface="メイリオ" panose="020B0604030504040204" pitchFamily="50" charset="-128"/>
              </a:rPr>
              <a:t>採択された場合は、状態が「通知済み」となるので、交付申請に進みます。</a:t>
            </a:r>
            <a:r>
              <a:rPr lang="en-US" altLang="ja-JP" sz="1000">
                <a:latin typeface="メイリオ" panose="020B0604030504040204" pitchFamily="50" charset="-128"/>
                <a:ea typeface="メイリオ" panose="020B0604030504040204" pitchFamily="50" charset="-128"/>
              </a:rPr>
              <a:t/>
            </a:r>
            <a:br>
              <a:rPr lang="en-US" altLang="ja-JP" sz="1000">
                <a:latin typeface="メイリオ" panose="020B0604030504040204" pitchFamily="50" charset="-128"/>
                <a:ea typeface="メイリオ" panose="020B0604030504040204" pitchFamily="50" charset="-128"/>
              </a:rPr>
            </a:br>
            <a:r>
              <a:rPr lang="ja-JP" altLang="en-US" sz="1000">
                <a:latin typeface="メイリオ" panose="020B0604030504040204" pitchFamily="50" charset="-128"/>
                <a:ea typeface="メイリオ" panose="020B0604030504040204" pitchFamily="50" charset="-128"/>
              </a:rPr>
              <a:t>事務局から差し戻しの場合は、状態が「下書き」に変わっています。</a:t>
            </a:r>
            <a:r>
              <a:rPr lang="en-US" altLang="ja-JP" sz="1000">
                <a:latin typeface="メイリオ" panose="020B0604030504040204" pitchFamily="50" charset="-128"/>
                <a:ea typeface="メイリオ" panose="020B0604030504040204" pitchFamily="50" charset="-128"/>
              </a:rPr>
              <a:t/>
            </a:r>
            <a:br>
              <a:rPr lang="en-US" altLang="ja-JP" sz="1000">
                <a:latin typeface="メイリオ" panose="020B0604030504040204" pitchFamily="50" charset="-128"/>
                <a:ea typeface="メイリオ" panose="020B0604030504040204" pitchFamily="50" charset="-128"/>
              </a:rPr>
            </a:br>
            <a:r>
              <a:rPr lang="ja-JP" altLang="en-US" sz="1000">
                <a:latin typeface="メイリオ" panose="020B0604030504040204" pitchFamily="50" charset="-128"/>
                <a:ea typeface="メイリオ" panose="020B0604030504040204" pitchFamily="50" charset="-128"/>
              </a:rPr>
              <a:t>申請内容の修正・申請を実施してください。</a:t>
            </a:r>
            <a:r>
              <a:rPr lang="en-US" altLang="ja-JP" sz="1000">
                <a:latin typeface="メイリオ" panose="020B0604030504040204" pitchFamily="50" charset="-128"/>
                <a:ea typeface="メイリオ" panose="020B0604030504040204" pitchFamily="50" charset="-128"/>
              </a:rPr>
              <a:t/>
            </a:r>
            <a:br>
              <a:rPr lang="en-US" altLang="ja-JP" sz="1000">
                <a:latin typeface="メイリオ" panose="020B0604030504040204" pitchFamily="50" charset="-128"/>
                <a:ea typeface="メイリオ" panose="020B0604030504040204" pitchFamily="50" charset="-128"/>
              </a:rPr>
            </a:br>
            <a:r>
              <a:rPr lang="ja-JP" altLang="en-US" sz="1000">
                <a:latin typeface="メイリオ" panose="020B0604030504040204" pitchFamily="50" charset="-128"/>
                <a:ea typeface="メイリオ" panose="020B0604030504040204" pitchFamily="50" charset="-128"/>
              </a:rPr>
              <a:t>不採択の場合は、状態が「不採択」となります。</a:t>
            </a:r>
          </a:p>
        </p:txBody>
      </p:sp>
      <p:sp>
        <p:nvSpPr>
          <p:cNvPr id="19" name="楕円 15">
            <a:extLst>
              <a:ext uri="{FF2B5EF4-FFF2-40B4-BE49-F238E27FC236}">
                <a16:creationId xmlns:a16="http://schemas.microsoft.com/office/drawing/2014/main" id="{EF55938A-7065-7D4C-A384-AEC7662959A0}"/>
              </a:ext>
            </a:extLst>
          </p:cNvPr>
          <p:cNvSpPr/>
          <p:nvPr/>
        </p:nvSpPr>
        <p:spPr>
          <a:xfrm>
            <a:off x="2232893" y="1468300"/>
            <a:ext cx="871537" cy="3134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矢印コネクタ 19">
            <a:extLst>
              <a:ext uri="{FF2B5EF4-FFF2-40B4-BE49-F238E27FC236}">
                <a16:creationId xmlns:a16="http://schemas.microsoft.com/office/drawing/2014/main" id="{CAD9C630-E47E-6C4D-A82D-0577D3F5A024}"/>
              </a:ext>
            </a:extLst>
          </p:cNvPr>
          <p:cNvCxnSpPr>
            <a:cxnSpLocks/>
            <a:stCxn id="19" idx="4"/>
          </p:cNvCxnSpPr>
          <p:nvPr/>
        </p:nvCxnSpPr>
        <p:spPr>
          <a:xfrm>
            <a:off x="2668662" y="1781716"/>
            <a:ext cx="0" cy="14218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コンテンツ プレースホルダー 4">
            <a:extLst>
              <a:ext uri="{FF2B5EF4-FFF2-40B4-BE49-F238E27FC236}">
                <a16:creationId xmlns:a16="http://schemas.microsoft.com/office/drawing/2014/main" id="{C405318E-3D78-4240-885D-EFF1C2F63487}"/>
              </a:ext>
            </a:extLst>
          </p:cNvPr>
          <p:cNvSpPr txBox="1">
            <a:spLocks/>
          </p:cNvSpPr>
          <p:nvPr/>
        </p:nvSpPr>
        <p:spPr>
          <a:xfrm>
            <a:off x="1204367" y="898062"/>
            <a:ext cx="5232132" cy="37316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メイリオ" panose="020B0604030504040204" pitchFamily="50" charset="-128"/>
                <a:ea typeface="メイリオ" panose="020B0604030504040204" pitchFamily="50" charset="-128"/>
              </a:rPr>
              <a:t>「通知文書」を押下し通知文書を確認します。</a:t>
            </a:r>
            <a:r>
              <a:rPr lang="en-US" altLang="ja-JP" sz="1000">
                <a:latin typeface="メイリオ" panose="020B0604030504040204" pitchFamily="50" charset="-128"/>
                <a:ea typeface="メイリオ" panose="020B0604030504040204" pitchFamily="50" charset="-128"/>
              </a:rPr>
              <a:t/>
            </a:r>
            <a:br>
              <a:rPr lang="en-US" altLang="ja-JP" sz="1000">
                <a:latin typeface="メイリオ" panose="020B0604030504040204" pitchFamily="50" charset="-128"/>
                <a:ea typeface="メイリオ" panose="020B0604030504040204" pitchFamily="50" charset="-128"/>
              </a:rPr>
            </a:br>
            <a:r>
              <a:rPr lang="ja-JP" altLang="en-US" sz="1000">
                <a:latin typeface="メイリオ" panose="020B0604030504040204" pitchFamily="50" charset="-128"/>
                <a:ea typeface="メイリオ" panose="020B0604030504040204" pitchFamily="50" charset="-128"/>
              </a:rPr>
              <a:t>（本文は、補助金ごとに異なります。）</a:t>
            </a:r>
          </a:p>
        </p:txBody>
      </p:sp>
      <p:grpSp>
        <p:nvGrpSpPr>
          <p:cNvPr id="26" name="グループ化 25">
            <a:extLst>
              <a:ext uri="{FF2B5EF4-FFF2-40B4-BE49-F238E27FC236}">
                <a16:creationId xmlns:a16="http://schemas.microsoft.com/office/drawing/2014/main" id="{B27393A4-7D15-F945-B612-FF3C01D8E334}"/>
              </a:ext>
            </a:extLst>
          </p:cNvPr>
          <p:cNvGrpSpPr/>
          <p:nvPr/>
        </p:nvGrpSpPr>
        <p:grpSpPr>
          <a:xfrm>
            <a:off x="936348" y="3203563"/>
            <a:ext cx="4684105" cy="2142898"/>
            <a:chOff x="936348" y="3203563"/>
            <a:chExt cx="4684105" cy="2142898"/>
          </a:xfrm>
        </p:grpSpPr>
        <p:pic>
          <p:nvPicPr>
            <p:cNvPr id="22" name="図 21">
              <a:extLst>
                <a:ext uri="{FF2B5EF4-FFF2-40B4-BE49-F238E27FC236}">
                  <a16:creationId xmlns:a16="http://schemas.microsoft.com/office/drawing/2014/main" id="{988A3D05-AEE1-6540-BEDB-4073D9214A1C}"/>
                </a:ext>
              </a:extLst>
            </p:cNvPr>
            <p:cNvPicPr>
              <a:picLocks noChangeAspect="1"/>
            </p:cNvPicPr>
            <p:nvPr/>
          </p:nvPicPr>
          <p:blipFill>
            <a:blip r:embed="rId4"/>
            <a:stretch>
              <a:fillRect/>
            </a:stretch>
          </p:blipFill>
          <p:spPr>
            <a:xfrm>
              <a:off x="936348" y="3203563"/>
              <a:ext cx="4684105" cy="2142898"/>
            </a:xfrm>
            <a:prstGeom prst="rect">
              <a:avLst/>
            </a:prstGeom>
            <a:ln>
              <a:solidFill>
                <a:schemeClr val="tx1"/>
              </a:solidFill>
            </a:ln>
          </p:spPr>
        </p:pic>
        <p:pic>
          <p:nvPicPr>
            <p:cNvPr id="24" name="図 23">
              <a:extLst>
                <a:ext uri="{FF2B5EF4-FFF2-40B4-BE49-F238E27FC236}">
                  <a16:creationId xmlns:a16="http://schemas.microsoft.com/office/drawing/2014/main" id="{A2D7DD5F-71E2-0A4E-B075-BDE8FA5EF298}"/>
                </a:ext>
              </a:extLst>
            </p:cNvPr>
            <p:cNvPicPr>
              <a:picLocks noChangeAspect="1"/>
            </p:cNvPicPr>
            <p:nvPr/>
          </p:nvPicPr>
          <p:blipFill>
            <a:blip r:embed="rId5"/>
            <a:stretch>
              <a:fillRect/>
            </a:stretch>
          </p:blipFill>
          <p:spPr>
            <a:xfrm>
              <a:off x="2243720" y="4328206"/>
              <a:ext cx="607199" cy="112765"/>
            </a:xfrm>
            <a:prstGeom prst="rect">
              <a:avLst/>
            </a:prstGeom>
          </p:spPr>
        </p:pic>
        <p:pic>
          <p:nvPicPr>
            <p:cNvPr id="25" name="図 24">
              <a:extLst>
                <a:ext uri="{FF2B5EF4-FFF2-40B4-BE49-F238E27FC236}">
                  <a16:creationId xmlns:a16="http://schemas.microsoft.com/office/drawing/2014/main" id="{09B86DC8-CFFD-A846-BDDA-C5520D400BE8}"/>
                </a:ext>
              </a:extLst>
            </p:cNvPr>
            <p:cNvPicPr>
              <a:picLocks noChangeAspect="1"/>
            </p:cNvPicPr>
            <p:nvPr/>
          </p:nvPicPr>
          <p:blipFill>
            <a:blip r:embed="rId6"/>
            <a:stretch>
              <a:fillRect/>
            </a:stretch>
          </p:blipFill>
          <p:spPr>
            <a:xfrm>
              <a:off x="2418155" y="4445241"/>
              <a:ext cx="94628" cy="86743"/>
            </a:xfrm>
            <a:prstGeom prst="rect">
              <a:avLst/>
            </a:prstGeom>
          </p:spPr>
        </p:pic>
      </p:grpSp>
    </p:spTree>
    <p:extLst>
      <p:ext uri="{BB962C8B-B14F-4D97-AF65-F5344CB8AC3E}">
        <p14:creationId xmlns:p14="http://schemas.microsoft.com/office/powerpoint/2010/main" val="3531081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D2AAB725-CADD-445B-9F2E-E1E296373354}"/>
              </a:ext>
            </a:extLst>
          </p:cNvPr>
          <p:cNvSpPr/>
          <p:nvPr/>
        </p:nvSpPr>
        <p:spPr>
          <a:xfrm>
            <a:off x="601503" y="2625884"/>
            <a:ext cx="5654993" cy="1155032"/>
          </a:xfrm>
          <a:prstGeom prst="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bg1"/>
                </a:solidFill>
                <a:latin typeface="Meiryo UI" panose="020B0604030504040204" pitchFamily="50" charset="-128"/>
                <a:ea typeface="Meiryo UI" panose="020B0604030504040204" pitchFamily="50" charset="-128"/>
              </a:rPr>
              <a:t>5. </a:t>
            </a:r>
            <a:r>
              <a:rPr kumimoji="1" lang="ja-JP" altLang="en-US" b="1">
                <a:solidFill>
                  <a:schemeClr val="bg1"/>
                </a:solidFill>
                <a:latin typeface="Meiryo UI" panose="020B0604030504040204" pitchFamily="50" charset="-128"/>
                <a:ea typeface="Meiryo UI" panose="020B0604030504040204" pitchFamily="50" charset="-128"/>
              </a:rPr>
              <a:t>交付申請</a:t>
            </a:r>
            <a:endParaRPr kumimoji="1" lang="en-US" altLang="ja-JP" b="1" dirty="0">
              <a:solidFill>
                <a:schemeClr val="bg1"/>
              </a:solidFill>
              <a:latin typeface="Meiryo UI" panose="020B0604030504040204" pitchFamily="50" charset="-128"/>
              <a:ea typeface="Meiryo UI" panose="020B0604030504040204" pitchFamily="50" charset="-128"/>
            </a:endParaRPr>
          </a:p>
        </p:txBody>
      </p:sp>
      <p:grpSp>
        <p:nvGrpSpPr>
          <p:cNvPr id="11" name="グループ化 10">
            <a:extLst>
              <a:ext uri="{FF2B5EF4-FFF2-40B4-BE49-F238E27FC236}">
                <a16:creationId xmlns:a16="http://schemas.microsoft.com/office/drawing/2014/main" id="{C91D8ED0-102E-4FA9-A650-63FEB31D4006}"/>
              </a:ext>
            </a:extLst>
          </p:cNvPr>
          <p:cNvGrpSpPr/>
          <p:nvPr/>
        </p:nvGrpSpPr>
        <p:grpSpPr>
          <a:xfrm>
            <a:off x="658368" y="4387335"/>
            <a:ext cx="1056132" cy="2181541"/>
            <a:chOff x="713232" y="4698231"/>
            <a:chExt cx="1056132" cy="2747264"/>
          </a:xfrm>
        </p:grpSpPr>
        <p:sp>
          <p:nvSpPr>
            <p:cNvPr id="2" name="楕円 1">
              <a:extLst>
                <a:ext uri="{FF2B5EF4-FFF2-40B4-BE49-F238E27FC236}">
                  <a16:creationId xmlns:a16="http://schemas.microsoft.com/office/drawing/2014/main" id="{0DB399C2-570E-4920-9262-9CA245A6C575}"/>
                </a:ext>
              </a:extLst>
            </p:cNvPr>
            <p:cNvSpPr/>
            <p:nvPr/>
          </p:nvSpPr>
          <p:spPr>
            <a:xfrm>
              <a:off x="713232" y="4698231"/>
              <a:ext cx="1056132" cy="786384"/>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１</a:t>
              </a:r>
            </a:p>
          </p:txBody>
        </p:sp>
        <p:sp>
          <p:nvSpPr>
            <p:cNvPr id="7" name="楕円 6">
              <a:extLst>
                <a:ext uri="{FF2B5EF4-FFF2-40B4-BE49-F238E27FC236}">
                  <a16:creationId xmlns:a16="http://schemas.microsoft.com/office/drawing/2014/main" id="{898EA398-380F-4AA1-880E-629CEC8A480E}"/>
                </a:ext>
              </a:extLst>
            </p:cNvPr>
            <p:cNvSpPr/>
            <p:nvPr/>
          </p:nvSpPr>
          <p:spPr>
            <a:xfrm>
              <a:off x="713232" y="5678671"/>
              <a:ext cx="1056132" cy="786384"/>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２</a:t>
              </a:r>
            </a:p>
          </p:txBody>
        </p:sp>
        <p:sp>
          <p:nvSpPr>
            <p:cNvPr id="8" name="楕円 7">
              <a:extLst>
                <a:ext uri="{FF2B5EF4-FFF2-40B4-BE49-F238E27FC236}">
                  <a16:creationId xmlns:a16="http://schemas.microsoft.com/office/drawing/2014/main" id="{C1D676E3-D5AC-48E8-B175-87470460149C}"/>
                </a:ext>
              </a:extLst>
            </p:cNvPr>
            <p:cNvSpPr/>
            <p:nvPr/>
          </p:nvSpPr>
          <p:spPr>
            <a:xfrm>
              <a:off x="713232" y="6659111"/>
              <a:ext cx="1056132" cy="786384"/>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３</a:t>
              </a:r>
            </a:p>
          </p:txBody>
        </p:sp>
      </p:grpSp>
      <p:sp>
        <p:nvSpPr>
          <p:cNvPr id="12" name="正方形/長方形 11">
            <a:extLst>
              <a:ext uri="{FF2B5EF4-FFF2-40B4-BE49-F238E27FC236}">
                <a16:creationId xmlns:a16="http://schemas.microsoft.com/office/drawing/2014/main" id="{58118633-3F1C-45A0-889B-9DE8D33A04D2}"/>
              </a:ext>
            </a:extLst>
          </p:cNvPr>
          <p:cNvSpPr/>
          <p:nvPr/>
        </p:nvSpPr>
        <p:spPr>
          <a:xfrm>
            <a:off x="2080260" y="4454042"/>
            <a:ext cx="3724868"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kumimoji="1" lang="ja-JP" altLang="en-US">
                <a:solidFill>
                  <a:schemeClr val="tx1"/>
                </a:solidFill>
                <a:latin typeface="Meiryo UI" panose="020B0604030504040204" pitchFamily="50" charset="-128"/>
                <a:ea typeface="Meiryo UI" panose="020B0604030504040204" pitchFamily="50" charset="-128"/>
              </a:rPr>
              <a:t>必要な書類を準備する</a:t>
            </a:r>
          </a:p>
        </p:txBody>
      </p:sp>
      <p:sp>
        <p:nvSpPr>
          <p:cNvPr id="15" name="正方形/長方形 14">
            <a:extLst>
              <a:ext uri="{FF2B5EF4-FFF2-40B4-BE49-F238E27FC236}">
                <a16:creationId xmlns:a16="http://schemas.microsoft.com/office/drawing/2014/main" id="{5B27527E-35C4-4D41-958A-7D268EEAF862}"/>
              </a:ext>
            </a:extLst>
          </p:cNvPr>
          <p:cNvSpPr/>
          <p:nvPr/>
        </p:nvSpPr>
        <p:spPr>
          <a:xfrm>
            <a:off x="2080260" y="5272954"/>
            <a:ext cx="4777740"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kumimoji="1" lang="ja-JP" altLang="en-US">
                <a:solidFill>
                  <a:schemeClr val="tx1"/>
                </a:solidFill>
                <a:latin typeface="Meiryo UI" panose="020B0604030504040204" pitchFamily="50" charset="-128"/>
                <a:ea typeface="Meiryo UI" panose="020B0604030504040204" pitchFamily="50" charset="-128"/>
              </a:rPr>
              <a:t>申請フォームに入力し、必要書類をアップロードする</a:t>
            </a:r>
            <a:endParaRPr kumimoji="1" lang="en-US" altLang="ja-JP" dirty="0">
              <a:solidFill>
                <a:schemeClr val="tx1"/>
              </a:solidFill>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06713BD9-6775-8144-A277-D318F7DC263F}"/>
              </a:ext>
            </a:extLst>
          </p:cNvPr>
          <p:cNvSpPr/>
          <p:nvPr/>
        </p:nvSpPr>
        <p:spPr>
          <a:xfrm>
            <a:off x="2080260" y="6071984"/>
            <a:ext cx="3988773"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kumimoji="1" lang="ja-JP" altLang="en-US">
                <a:solidFill>
                  <a:schemeClr val="tx1"/>
                </a:solidFill>
                <a:latin typeface="Meiryo UI" panose="020B0604030504040204" pitchFamily="50" charset="-128"/>
                <a:ea typeface="Meiryo UI" panose="020B0604030504040204" pitchFamily="50" charset="-128"/>
              </a:rPr>
              <a:t>交付申請</a:t>
            </a:r>
            <a:endParaRPr kumimoji="1"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34033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6AA015-43BA-4145-BFD2-E6BCCDD98F83}"/>
              </a:ext>
            </a:extLst>
          </p:cNvPr>
          <p:cNvSpPr>
            <a:spLocks noGrp="1"/>
          </p:cNvSpPr>
          <p:nvPr>
            <p:ph type="title"/>
          </p:nvPr>
        </p:nvSpPr>
        <p:spPr/>
        <p:txBody>
          <a:bodyPr/>
          <a:lstStyle/>
          <a:p>
            <a:r>
              <a:rPr lang="en-US" altLang="ja-JP" dirty="0"/>
              <a:t>5</a:t>
            </a:r>
            <a:r>
              <a:rPr kumimoji="1" lang="en-US" altLang="ja-JP" dirty="0"/>
              <a:t>-1.</a:t>
            </a:r>
            <a:r>
              <a:rPr kumimoji="1" lang="ja-JP" altLang="en-US"/>
              <a:t>必要な書類を準備する</a:t>
            </a:r>
          </a:p>
        </p:txBody>
      </p:sp>
      <p:sp>
        <p:nvSpPr>
          <p:cNvPr id="3" name="コンテンツ プレースホルダー 2">
            <a:extLst>
              <a:ext uri="{FF2B5EF4-FFF2-40B4-BE49-F238E27FC236}">
                <a16:creationId xmlns:a16="http://schemas.microsoft.com/office/drawing/2014/main" id="{702DC761-DFEE-054B-9ADF-D0E9616B72C1}"/>
              </a:ext>
            </a:extLst>
          </p:cNvPr>
          <p:cNvSpPr>
            <a:spLocks noGrp="1"/>
          </p:cNvSpPr>
          <p:nvPr>
            <p:ph idx="1"/>
          </p:nvPr>
        </p:nvSpPr>
        <p:spPr>
          <a:xfrm>
            <a:off x="228600" y="905874"/>
            <a:ext cx="6438901" cy="258522"/>
          </a:xfrm>
        </p:spPr>
        <p:txBody>
          <a:bodyPr/>
          <a:lstStyle/>
          <a:p>
            <a:r>
              <a:rPr kumimoji="1" lang="ja-JP" altLang="en-US"/>
              <a:t>交付申請に必要な書類を準備します。</a:t>
            </a:r>
          </a:p>
        </p:txBody>
      </p:sp>
      <p:graphicFrame>
        <p:nvGraphicFramePr>
          <p:cNvPr id="10" name="表 9">
            <a:extLst>
              <a:ext uri="{FF2B5EF4-FFF2-40B4-BE49-F238E27FC236}">
                <a16:creationId xmlns:a16="http://schemas.microsoft.com/office/drawing/2014/main" id="{76C1EA03-3545-354D-A992-C279DAFB3375}"/>
              </a:ext>
            </a:extLst>
          </p:cNvPr>
          <p:cNvGraphicFramePr>
            <a:graphicFrameLocks noGrp="1"/>
          </p:cNvGraphicFramePr>
          <p:nvPr>
            <p:extLst/>
          </p:nvPr>
        </p:nvGraphicFramePr>
        <p:xfrm>
          <a:off x="228600" y="1502689"/>
          <a:ext cx="6101426" cy="1137920"/>
        </p:xfrm>
        <a:graphic>
          <a:graphicData uri="http://schemas.openxmlformats.org/drawingml/2006/table">
            <a:tbl>
              <a:tblPr firstRow="1" bandRow="1">
                <a:tableStyleId>{5C22544A-7EE6-4342-B048-85BDC9FD1C3A}</a:tableStyleId>
              </a:tblPr>
              <a:tblGrid>
                <a:gridCol w="562042">
                  <a:extLst>
                    <a:ext uri="{9D8B030D-6E8A-4147-A177-3AD203B41FA5}">
                      <a16:colId xmlns:a16="http://schemas.microsoft.com/office/drawing/2014/main" val="1258240827"/>
                    </a:ext>
                  </a:extLst>
                </a:gridCol>
                <a:gridCol w="2615878">
                  <a:extLst>
                    <a:ext uri="{9D8B030D-6E8A-4147-A177-3AD203B41FA5}">
                      <a16:colId xmlns:a16="http://schemas.microsoft.com/office/drawing/2014/main" val="168353710"/>
                    </a:ext>
                  </a:extLst>
                </a:gridCol>
                <a:gridCol w="1354238">
                  <a:extLst>
                    <a:ext uri="{9D8B030D-6E8A-4147-A177-3AD203B41FA5}">
                      <a16:colId xmlns:a16="http://schemas.microsoft.com/office/drawing/2014/main" val="4008573981"/>
                    </a:ext>
                  </a:extLst>
                </a:gridCol>
                <a:gridCol w="1569268">
                  <a:extLst>
                    <a:ext uri="{9D8B030D-6E8A-4147-A177-3AD203B41FA5}">
                      <a16:colId xmlns:a16="http://schemas.microsoft.com/office/drawing/2014/main" val="926776498"/>
                    </a:ext>
                  </a:extLst>
                </a:gridCol>
              </a:tblGrid>
              <a:tr h="370840">
                <a:tc>
                  <a:txBody>
                    <a:bodyPr/>
                    <a:lstStyle/>
                    <a:p>
                      <a:r>
                        <a:rPr kumimoji="1" lang="en-US" altLang="ja-JP" sz="1000" dirty="0">
                          <a:latin typeface="Meiryo UI" panose="020B0604030504040204" pitchFamily="34" charset="-128"/>
                          <a:ea typeface="Meiryo UI" panose="020B0604030504040204" pitchFamily="34" charset="-128"/>
                        </a:rPr>
                        <a:t>No.</a:t>
                      </a:r>
                      <a:endParaRPr kumimoji="1" lang="ja-JP" altLang="en-US" sz="1000">
                        <a:latin typeface="Meiryo UI" panose="020B0604030504040204" pitchFamily="34" charset="-128"/>
                        <a:ea typeface="Meiryo UI" panose="020B0604030504040204" pitchFamily="34" charset="-128"/>
                      </a:endParaRPr>
                    </a:p>
                  </a:txBody>
                  <a:tcPr>
                    <a:lnL w="12700" cmpd="sng">
                      <a:noFill/>
                    </a:lnL>
                    <a:lnR w="12700" cmpd="sng">
                      <a:noFill/>
                    </a:lnR>
                    <a:lnT w="12700" cmpd="sng">
                      <a:noFill/>
                    </a:lnT>
                    <a:lnB w="12700" cap="flat" cmpd="sng" algn="ctr">
                      <a:no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書類名</a:t>
                      </a:r>
                    </a:p>
                  </a:txBody>
                  <a:tcPr>
                    <a:lnL w="12700" cmpd="sng">
                      <a:noFill/>
                    </a:lnL>
                    <a:lnR w="12700" cmpd="sng">
                      <a:noFill/>
                    </a:lnR>
                    <a:lnT w="12700" cmpd="sng">
                      <a:noFill/>
                    </a:lnT>
                    <a:lnB w="12700" cap="flat" cmpd="sng" algn="ctr">
                      <a:no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様式ファイル</a:t>
                      </a:r>
                    </a:p>
                  </a:txBody>
                  <a:tcPr>
                    <a:lnL w="12700" cmpd="sng">
                      <a:noFill/>
                    </a:lnL>
                    <a:lnR w="12700" cmpd="sng">
                      <a:noFill/>
                    </a:lnR>
                    <a:lnT w="12700" cmpd="sng">
                      <a:noFill/>
                    </a:lnT>
                    <a:lnB w="12700" cap="flat" cmpd="sng" algn="ctr">
                      <a:no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提出要否</a:t>
                      </a:r>
                    </a:p>
                  </a:txBody>
                  <a:tcPr>
                    <a:lnL w="12700" cmpd="sng">
                      <a:noFill/>
                    </a:lnL>
                    <a:lnR w="12700" cmpd="sng">
                      <a:noFill/>
                    </a:lnR>
                    <a:lnT w="127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val="2908257352"/>
                  </a:ext>
                </a:extLst>
              </a:tr>
              <a:tr h="370840">
                <a:tc>
                  <a:txBody>
                    <a:bodyPr/>
                    <a:lstStyle/>
                    <a:p>
                      <a:r>
                        <a:rPr kumimoji="1" lang="en-US" altLang="ja-JP" sz="1000" dirty="0">
                          <a:latin typeface="Meiryo UI" panose="020B0604030504040204" pitchFamily="34" charset="-128"/>
                          <a:ea typeface="Meiryo UI" panose="020B0604030504040204" pitchFamily="34" charset="-128"/>
                        </a:rPr>
                        <a:t>1</a:t>
                      </a:r>
                      <a:endParaRPr kumimoji="1" lang="ja-JP" altLang="en-US"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交付申請書</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kumimoji="1" lang="ja-JP" altLang="en-US" sz="1000" dirty="0">
                          <a:latin typeface="Meiryo UI" panose="020B0604030504040204" pitchFamily="34" charset="-128"/>
                          <a:ea typeface="Meiryo UI" panose="020B0604030504040204" pitchFamily="34" charset="-128"/>
                        </a:rPr>
                        <a:t>様式</a:t>
                      </a:r>
                      <a:r>
                        <a:rPr kumimoji="1" lang="ja-JP" altLang="en-US" sz="1000" dirty="0" smtClean="0">
                          <a:latin typeface="Meiryo UI" panose="020B0604030504040204" pitchFamily="34" charset="-128"/>
                          <a:ea typeface="Meiryo UI" panose="020B0604030504040204" pitchFamily="34" charset="-128"/>
                        </a:rPr>
                        <a:t>第１（別添の書類を含む）</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kumimoji="1" lang="ja-JP" altLang="en-US" sz="1000" dirty="0">
                          <a:latin typeface="Meiryo UI" panose="020B0604030504040204" pitchFamily="34" charset="-128"/>
                          <a:ea typeface="Meiryo UI" panose="020B0604030504040204" pitchFamily="34" charset="-128"/>
                        </a:rPr>
                        <a:t>必須</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75483555"/>
                  </a:ext>
                </a:extLst>
              </a:tr>
              <a:tr h="370840">
                <a:tc>
                  <a:txBody>
                    <a:bodyPr/>
                    <a:lstStyle/>
                    <a:p>
                      <a:r>
                        <a:rPr kumimoji="1" lang="ja-JP" altLang="en-US" sz="1000" dirty="0" smtClean="0">
                          <a:latin typeface="Meiryo UI" panose="020B0604030504040204" pitchFamily="34" charset="-128"/>
                          <a:ea typeface="Meiryo UI" panose="020B0604030504040204" pitchFamily="34" charset="-128"/>
                        </a:rPr>
                        <a:t>２</a:t>
                      </a:r>
                      <a:endParaRPr kumimoji="1" lang="ja-JP" altLang="en-US"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直近一年分の財務諸表</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必須</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22605883"/>
                  </a:ext>
                </a:extLst>
              </a:tr>
            </a:tbl>
          </a:graphicData>
        </a:graphic>
      </p:graphicFrame>
    </p:spTree>
    <p:extLst>
      <p:ext uri="{BB962C8B-B14F-4D97-AF65-F5344CB8AC3E}">
        <p14:creationId xmlns:p14="http://schemas.microsoft.com/office/powerpoint/2010/main" val="36331673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lang="en-US" altLang="ja-JP" dirty="0"/>
              <a:t>5</a:t>
            </a:r>
            <a:r>
              <a:rPr kumimoji="1" lang="en-US" altLang="ja-JP" dirty="0"/>
              <a:t>-2.</a:t>
            </a:r>
            <a:r>
              <a:rPr kumimoji="1" lang="ja-JP" altLang="en-US"/>
              <a:t>交付申請</a:t>
            </a:r>
          </a:p>
        </p:txBody>
      </p:sp>
      <p:sp>
        <p:nvSpPr>
          <p:cNvPr id="6" name="コンテンツ プレースホルダー 5">
            <a:extLst>
              <a:ext uri="{FF2B5EF4-FFF2-40B4-BE49-F238E27FC236}">
                <a16:creationId xmlns:a16="http://schemas.microsoft.com/office/drawing/2014/main" id="{702A5E9D-98FB-A646-B889-E3E4F577F978}"/>
              </a:ext>
            </a:extLst>
          </p:cNvPr>
          <p:cNvSpPr>
            <a:spLocks noGrp="1"/>
          </p:cNvSpPr>
          <p:nvPr>
            <p:ph idx="1"/>
          </p:nvPr>
        </p:nvSpPr>
        <p:spPr>
          <a:xfrm>
            <a:off x="1143000" y="925608"/>
            <a:ext cx="5524501" cy="796105"/>
          </a:xfrm>
        </p:spPr>
        <p:txBody>
          <a:bodyPr/>
          <a:lstStyle/>
          <a:p>
            <a:r>
              <a:rPr lang="ja-JP" altLang="en-US"/>
              <a:t>更新申請可能になっていることを確認します。</a:t>
            </a:r>
            <a:endParaRPr lang="en-US" altLang="ja-JP" dirty="0"/>
          </a:p>
          <a:p>
            <a:r>
              <a:rPr kumimoji="1" lang="ja-JP" altLang="en-US"/>
              <a:t>「マイページ」を押下し、事業一覧を表示後、該当申請の「事業名」を押下します。</a:t>
            </a:r>
            <a:endParaRPr kumimoji="1" lang="en-US" altLang="ja-JP" dirty="0"/>
          </a:p>
          <a:p>
            <a:r>
              <a:rPr lang="ja-JP" altLang="en-US"/>
              <a:t>事業詳細画面で、「更新申請を作成」を押下します。</a:t>
            </a:r>
            <a:endParaRPr kumimoji="1" lang="ja-JP" altLang="en-US"/>
          </a:p>
        </p:txBody>
      </p:sp>
      <p:sp>
        <p:nvSpPr>
          <p:cNvPr id="7" name="四角形: 角を丸くする 10">
            <a:extLst>
              <a:ext uri="{FF2B5EF4-FFF2-40B4-BE49-F238E27FC236}">
                <a16:creationId xmlns:a16="http://schemas.microsoft.com/office/drawing/2014/main" id="{BE88575A-F6E0-2043-A3F1-712E7DF75210}"/>
              </a:ext>
            </a:extLst>
          </p:cNvPr>
          <p:cNvSpPr/>
          <p:nvPr/>
        </p:nvSpPr>
        <p:spPr>
          <a:xfrm>
            <a:off x="228600" y="925607"/>
            <a:ext cx="914400" cy="796105"/>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2FF12C2F-26C5-D54C-8E5A-9CBA43E1589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31161" y="2165705"/>
            <a:ext cx="5152516" cy="2024203"/>
          </a:xfrm>
          <a:prstGeom prst="rect">
            <a:avLst/>
          </a:prstGeom>
          <a:ln>
            <a:solidFill>
              <a:schemeClr val="tx1"/>
            </a:solidFill>
          </a:ln>
        </p:spPr>
      </p:pic>
      <p:pic>
        <p:nvPicPr>
          <p:cNvPr id="11" name="図 10">
            <a:extLst>
              <a:ext uri="{FF2B5EF4-FFF2-40B4-BE49-F238E27FC236}">
                <a16:creationId xmlns:a16="http://schemas.microsoft.com/office/drawing/2014/main" id="{29A711AB-99F5-6F41-97DD-BCBB56AFEED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161" y="4547596"/>
            <a:ext cx="5152516" cy="4778483"/>
          </a:xfrm>
          <a:prstGeom prst="rect">
            <a:avLst/>
          </a:prstGeom>
          <a:ln>
            <a:solidFill>
              <a:schemeClr val="tx1"/>
            </a:solidFill>
          </a:ln>
        </p:spPr>
      </p:pic>
      <p:sp>
        <p:nvSpPr>
          <p:cNvPr id="12" name="楕円 10">
            <a:extLst>
              <a:ext uri="{FF2B5EF4-FFF2-40B4-BE49-F238E27FC236}">
                <a16:creationId xmlns:a16="http://schemas.microsoft.com/office/drawing/2014/main" id="{E8DFF473-1CFD-FD49-BEFC-C1F759CD8E5D}"/>
              </a:ext>
            </a:extLst>
          </p:cNvPr>
          <p:cNvSpPr/>
          <p:nvPr/>
        </p:nvSpPr>
        <p:spPr>
          <a:xfrm>
            <a:off x="1218442" y="3490139"/>
            <a:ext cx="783303" cy="23213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8">
            <a:extLst>
              <a:ext uri="{FF2B5EF4-FFF2-40B4-BE49-F238E27FC236}">
                <a16:creationId xmlns:a16="http://schemas.microsoft.com/office/drawing/2014/main" id="{27D90BDC-79DC-2D40-BFC7-E4CB2520B96B}"/>
              </a:ext>
            </a:extLst>
          </p:cNvPr>
          <p:cNvSpPr/>
          <p:nvPr/>
        </p:nvSpPr>
        <p:spPr>
          <a:xfrm>
            <a:off x="2690183" y="2468263"/>
            <a:ext cx="510415" cy="1818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矢印コネクタ 13">
            <a:extLst>
              <a:ext uri="{FF2B5EF4-FFF2-40B4-BE49-F238E27FC236}">
                <a16:creationId xmlns:a16="http://schemas.microsoft.com/office/drawing/2014/main" id="{CFCCC529-613E-CB40-A300-16BF2E6FD3E2}"/>
              </a:ext>
            </a:extLst>
          </p:cNvPr>
          <p:cNvCxnSpPr>
            <a:cxnSpLocks/>
            <a:stCxn id="12" idx="2"/>
          </p:cNvCxnSpPr>
          <p:nvPr/>
        </p:nvCxnSpPr>
        <p:spPr>
          <a:xfrm>
            <a:off x="1610094" y="3722274"/>
            <a:ext cx="408277" cy="82532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楕円 8">
            <a:extLst>
              <a:ext uri="{FF2B5EF4-FFF2-40B4-BE49-F238E27FC236}">
                <a16:creationId xmlns:a16="http://schemas.microsoft.com/office/drawing/2014/main" id="{FB4AB690-718E-914F-AF4E-26E89D65468D}"/>
              </a:ext>
            </a:extLst>
          </p:cNvPr>
          <p:cNvSpPr/>
          <p:nvPr/>
        </p:nvSpPr>
        <p:spPr>
          <a:xfrm>
            <a:off x="3060358" y="8887946"/>
            <a:ext cx="1094121" cy="32211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91672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lang="en-US" altLang="ja-JP"/>
              <a:t>5-2.</a:t>
            </a:r>
            <a:r>
              <a:rPr lang="ja-JP" altLang="en-US"/>
              <a:t>交付申請</a:t>
            </a:r>
            <a:endParaRPr kumimoji="1" lang="ja-JP" altLang="en-US"/>
          </a:p>
        </p:txBody>
      </p:sp>
      <p:sp>
        <p:nvSpPr>
          <p:cNvPr id="6" name="コンテンツ プレースホルダー 5">
            <a:extLst>
              <a:ext uri="{FF2B5EF4-FFF2-40B4-BE49-F238E27FC236}">
                <a16:creationId xmlns:a16="http://schemas.microsoft.com/office/drawing/2014/main" id="{702A5E9D-98FB-A646-B889-E3E4F577F978}"/>
              </a:ext>
            </a:extLst>
          </p:cNvPr>
          <p:cNvSpPr>
            <a:spLocks noGrp="1"/>
          </p:cNvSpPr>
          <p:nvPr>
            <p:ph idx="1"/>
          </p:nvPr>
        </p:nvSpPr>
        <p:spPr>
          <a:xfrm>
            <a:off x="1143000" y="925608"/>
            <a:ext cx="5524501" cy="424722"/>
          </a:xfrm>
        </p:spPr>
        <p:txBody>
          <a:bodyPr/>
          <a:lstStyle/>
          <a:p>
            <a:r>
              <a:rPr lang="ja-JP" altLang="en-US"/>
              <a:t>申請フォームに沿って必要事項を入力します。</a:t>
            </a:r>
            <a:r>
              <a:rPr lang="en-US" altLang="ja-JP"/>
              <a:t/>
            </a:r>
            <a:br>
              <a:rPr lang="en-US" altLang="ja-JP"/>
            </a:br>
            <a:r>
              <a:rPr kumimoji="1" lang="ja-JP" altLang="en-US"/>
              <a:t>公募申請時に入力した項目は引き継がれます。</a:t>
            </a:r>
          </a:p>
        </p:txBody>
      </p:sp>
      <p:sp>
        <p:nvSpPr>
          <p:cNvPr id="7" name="四角形: 角を丸くする 10">
            <a:extLst>
              <a:ext uri="{FF2B5EF4-FFF2-40B4-BE49-F238E27FC236}">
                <a16:creationId xmlns:a16="http://schemas.microsoft.com/office/drawing/2014/main" id="{BE88575A-F6E0-2043-A3F1-712E7DF75210}"/>
              </a:ext>
            </a:extLst>
          </p:cNvPr>
          <p:cNvSpPr/>
          <p:nvPr/>
        </p:nvSpPr>
        <p:spPr>
          <a:xfrm>
            <a:off x="228600" y="925607"/>
            <a:ext cx="914400" cy="424723"/>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F421302F-A29F-BB4E-95DF-79A8CB3F07DC}"/>
              </a:ext>
            </a:extLst>
          </p:cNvPr>
          <p:cNvGrpSpPr/>
          <p:nvPr/>
        </p:nvGrpSpPr>
        <p:grpSpPr>
          <a:xfrm>
            <a:off x="484909" y="1804472"/>
            <a:ext cx="5888182" cy="7350137"/>
            <a:chOff x="484909" y="1861767"/>
            <a:chExt cx="5888182" cy="7350137"/>
          </a:xfrm>
        </p:grpSpPr>
        <p:pic>
          <p:nvPicPr>
            <p:cNvPr id="3" name="図 2">
              <a:extLst>
                <a:ext uri="{FF2B5EF4-FFF2-40B4-BE49-F238E27FC236}">
                  <a16:creationId xmlns:a16="http://schemas.microsoft.com/office/drawing/2014/main" id="{8D9958BC-4503-3946-90A4-B9E9C7627DF9}"/>
                </a:ext>
              </a:extLst>
            </p:cNvPr>
            <p:cNvPicPr>
              <a:picLocks noChangeAspect="1"/>
            </p:cNvPicPr>
            <p:nvPr/>
          </p:nvPicPr>
          <p:blipFill rotWithShape="1">
            <a:blip r:embed="rId2">
              <a:extLst>
                <a:ext uri="{28A0092B-C50C-407E-A947-70E740481C1C}">
                  <a14:useLocalDpi xmlns:a14="http://schemas.microsoft.com/office/drawing/2010/main"/>
                </a:ext>
              </a:extLst>
            </a:blip>
            <a:srcRect t="5405"/>
            <a:stretch/>
          </p:blipFill>
          <p:spPr>
            <a:xfrm>
              <a:off x="484909" y="1861767"/>
              <a:ext cx="5888182" cy="7350137"/>
            </a:xfrm>
            <a:prstGeom prst="rect">
              <a:avLst/>
            </a:prstGeom>
            <a:ln>
              <a:solidFill>
                <a:schemeClr val="tx1"/>
              </a:solidFill>
            </a:ln>
          </p:spPr>
        </p:pic>
        <p:sp>
          <p:nvSpPr>
            <p:cNvPr id="4" name="正方形/長方形 3">
              <a:extLst>
                <a:ext uri="{FF2B5EF4-FFF2-40B4-BE49-F238E27FC236}">
                  <a16:creationId xmlns:a16="http://schemas.microsoft.com/office/drawing/2014/main" id="{2F7B3B9D-0B70-FE48-9AC7-CEA7349179C4}"/>
                </a:ext>
              </a:extLst>
            </p:cNvPr>
            <p:cNvSpPr/>
            <p:nvPr/>
          </p:nvSpPr>
          <p:spPr>
            <a:xfrm>
              <a:off x="928804" y="2064757"/>
              <a:ext cx="3256156" cy="69137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15" name="四角形: 角を丸くする 25">
              <a:extLst>
                <a:ext uri="{FF2B5EF4-FFF2-40B4-BE49-F238E27FC236}">
                  <a16:creationId xmlns:a16="http://schemas.microsoft.com/office/drawing/2014/main" id="{86B2A4A0-D75D-7049-90B7-DFEF6D02B1D2}"/>
                </a:ext>
              </a:extLst>
            </p:cNvPr>
            <p:cNvSpPr/>
            <p:nvPr/>
          </p:nvSpPr>
          <p:spPr>
            <a:xfrm>
              <a:off x="4419335" y="4147246"/>
              <a:ext cx="1543050" cy="7993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公募申請時の情報が設定されます</a:t>
              </a:r>
            </a:p>
          </p:txBody>
        </p:sp>
        <p:cxnSp>
          <p:nvCxnSpPr>
            <p:cNvPr id="17" name="直線コネクタ 16">
              <a:extLst>
                <a:ext uri="{FF2B5EF4-FFF2-40B4-BE49-F238E27FC236}">
                  <a16:creationId xmlns:a16="http://schemas.microsoft.com/office/drawing/2014/main" id="{073A0B2E-055E-C64E-94EE-5242F781F8D8}"/>
                </a:ext>
              </a:extLst>
            </p:cNvPr>
            <p:cNvCxnSpPr>
              <a:cxnSpLocks/>
              <a:stCxn id="15" idx="2"/>
            </p:cNvCxnSpPr>
            <p:nvPr/>
          </p:nvCxnSpPr>
          <p:spPr>
            <a:xfrm flipH="1">
              <a:off x="4184960" y="4946568"/>
              <a:ext cx="1005900" cy="358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B0E66F6A-E940-AE45-A742-63B5C1A63B4F}"/>
              </a:ext>
            </a:extLst>
          </p:cNvPr>
          <p:cNvSpPr/>
          <p:nvPr/>
        </p:nvSpPr>
        <p:spPr>
          <a:xfrm>
            <a:off x="78974" y="1413173"/>
            <a:ext cx="3429000" cy="276999"/>
          </a:xfrm>
          <a:prstGeom prst="rect">
            <a:avLst/>
          </a:prstGeom>
        </p:spPr>
        <p:txBody>
          <a:bodyPr>
            <a:spAutoFit/>
          </a:bodyPr>
          <a:lstStyle/>
          <a:p>
            <a:pPr marL="17780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事業者情報</a:t>
            </a:r>
            <a:endParaRPr kumimoji="0" lang="en-US" altLang="ja-JP"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6393981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D3E20639-F715-4C41-B60F-E2CD195B33A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7659" y="1770754"/>
            <a:ext cx="5195455" cy="7158182"/>
          </a:xfrm>
          <a:prstGeom prst="rect">
            <a:avLst/>
          </a:prstGeom>
          <a:ln>
            <a:solidFill>
              <a:schemeClr val="tx1"/>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en-US" altLang="ja-JP"/>
              <a:t>5-2.</a:t>
            </a:r>
            <a:r>
              <a:rPr kumimoji="1" lang="ja-JP" altLang="en-US"/>
              <a:t>交付申請</a:t>
            </a:r>
          </a:p>
        </p:txBody>
      </p:sp>
      <p:sp>
        <p:nvSpPr>
          <p:cNvPr id="4" name="正方形/長方形 3">
            <a:extLst>
              <a:ext uri="{FF2B5EF4-FFF2-40B4-BE49-F238E27FC236}">
                <a16:creationId xmlns:a16="http://schemas.microsoft.com/office/drawing/2014/main" id="{2F7B3B9D-0B70-FE48-9AC7-CEA7349179C4}"/>
              </a:ext>
            </a:extLst>
          </p:cNvPr>
          <p:cNvSpPr/>
          <p:nvPr/>
        </p:nvSpPr>
        <p:spPr>
          <a:xfrm>
            <a:off x="797070" y="1800898"/>
            <a:ext cx="3256156" cy="49273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15" name="四角形: 角を丸くする 25">
            <a:extLst>
              <a:ext uri="{FF2B5EF4-FFF2-40B4-BE49-F238E27FC236}">
                <a16:creationId xmlns:a16="http://schemas.microsoft.com/office/drawing/2014/main" id="{86B2A4A0-D75D-7049-90B7-DFEF6D02B1D2}"/>
              </a:ext>
            </a:extLst>
          </p:cNvPr>
          <p:cNvSpPr/>
          <p:nvPr/>
        </p:nvSpPr>
        <p:spPr>
          <a:xfrm>
            <a:off x="4476750" y="3864929"/>
            <a:ext cx="1543050" cy="7993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公募申請時の情報が設定されます。</a:t>
            </a:r>
            <a:endParaRPr kumimoji="1" lang="en-US" altLang="ja-JP"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7" name="直線コネクタ 16">
            <a:extLst>
              <a:ext uri="{FF2B5EF4-FFF2-40B4-BE49-F238E27FC236}">
                <a16:creationId xmlns:a16="http://schemas.microsoft.com/office/drawing/2014/main" id="{073A0B2E-055E-C64E-94EE-5242F781F8D8}"/>
              </a:ext>
            </a:extLst>
          </p:cNvPr>
          <p:cNvCxnSpPr>
            <a:cxnSpLocks/>
            <a:endCxn id="4" idx="3"/>
          </p:cNvCxnSpPr>
          <p:nvPr/>
        </p:nvCxnSpPr>
        <p:spPr>
          <a:xfrm flipH="1">
            <a:off x="4053226" y="4264590"/>
            <a:ext cx="423524" cy="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正方形/長方形 15">
            <a:extLst>
              <a:ext uri="{FF2B5EF4-FFF2-40B4-BE49-F238E27FC236}">
                <a16:creationId xmlns:a16="http://schemas.microsoft.com/office/drawing/2014/main" id="{06533101-9B8B-2F44-A093-024527328C46}"/>
              </a:ext>
            </a:extLst>
          </p:cNvPr>
          <p:cNvSpPr/>
          <p:nvPr/>
        </p:nvSpPr>
        <p:spPr>
          <a:xfrm>
            <a:off x="789302" y="6870700"/>
            <a:ext cx="3256156" cy="19494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19" name="直線コネクタ 18">
            <a:extLst>
              <a:ext uri="{FF2B5EF4-FFF2-40B4-BE49-F238E27FC236}">
                <a16:creationId xmlns:a16="http://schemas.microsoft.com/office/drawing/2014/main" id="{D106A360-713D-6B46-93C6-C9A92660D586}"/>
              </a:ext>
            </a:extLst>
          </p:cNvPr>
          <p:cNvCxnSpPr>
            <a:cxnSpLocks/>
            <a:endCxn id="16" idx="3"/>
          </p:cNvCxnSpPr>
          <p:nvPr/>
        </p:nvCxnSpPr>
        <p:spPr>
          <a:xfrm flipH="1">
            <a:off x="4045458" y="7844441"/>
            <a:ext cx="431292" cy="98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コンテンツ プレースホルダー 5">
            <a:extLst>
              <a:ext uri="{FF2B5EF4-FFF2-40B4-BE49-F238E27FC236}">
                <a16:creationId xmlns:a16="http://schemas.microsoft.com/office/drawing/2014/main" id="{7B890221-B0F6-5C41-9F49-2F398323AEBC}"/>
              </a:ext>
            </a:extLst>
          </p:cNvPr>
          <p:cNvSpPr txBox="1">
            <a:spLocks/>
          </p:cNvSpPr>
          <p:nvPr/>
        </p:nvSpPr>
        <p:spPr>
          <a:xfrm>
            <a:off x="1143000" y="925608"/>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申請フォームに沿って必要事項を入力します。</a:t>
            </a: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
            </a:r>
            <a:b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b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公募申請時に入力した項目は引き継がれます。</a:t>
            </a:r>
          </a:p>
        </p:txBody>
      </p:sp>
      <p:sp>
        <p:nvSpPr>
          <p:cNvPr id="22" name="四角形: 角を丸くする 10">
            <a:extLst>
              <a:ext uri="{FF2B5EF4-FFF2-40B4-BE49-F238E27FC236}">
                <a16:creationId xmlns:a16="http://schemas.microsoft.com/office/drawing/2014/main" id="{436FCFD2-8C06-0940-8F81-74FD1B8F795B}"/>
              </a:ext>
            </a:extLst>
          </p:cNvPr>
          <p:cNvSpPr/>
          <p:nvPr/>
        </p:nvSpPr>
        <p:spPr>
          <a:xfrm>
            <a:off x="228600" y="925608"/>
            <a:ext cx="914400" cy="4247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a:extLst>
              <a:ext uri="{FF2B5EF4-FFF2-40B4-BE49-F238E27FC236}">
                <a16:creationId xmlns:a16="http://schemas.microsoft.com/office/drawing/2014/main" id="{B05E6959-2ED4-954E-A774-416CD1A61B7D}"/>
              </a:ext>
            </a:extLst>
          </p:cNvPr>
          <p:cNvSpPr/>
          <p:nvPr/>
        </p:nvSpPr>
        <p:spPr>
          <a:xfrm>
            <a:off x="78974" y="1413173"/>
            <a:ext cx="3429000" cy="276999"/>
          </a:xfrm>
          <a:prstGeom prst="rect">
            <a:avLst/>
          </a:prstGeom>
        </p:spPr>
        <p:txBody>
          <a:bodyPr>
            <a:spAutoFit/>
          </a:bodyPr>
          <a:lstStyle/>
          <a:p>
            <a:pPr marL="17780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代表者、会社概要</a:t>
            </a:r>
            <a:endParaRPr kumimoji="0" lang="en-US" altLang="ja-JP"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31" name="直線コネクタ 30">
            <a:extLst>
              <a:ext uri="{FF2B5EF4-FFF2-40B4-BE49-F238E27FC236}">
                <a16:creationId xmlns:a16="http://schemas.microsoft.com/office/drawing/2014/main" id="{D106A360-713D-6B46-93C6-C9A92660D586}"/>
              </a:ext>
            </a:extLst>
          </p:cNvPr>
          <p:cNvCxnSpPr>
            <a:cxnSpLocks/>
          </p:cNvCxnSpPr>
          <p:nvPr/>
        </p:nvCxnSpPr>
        <p:spPr>
          <a:xfrm flipH="1" flipV="1">
            <a:off x="972058" y="7004050"/>
            <a:ext cx="2679192" cy="164268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D106A360-713D-6B46-93C6-C9A92660D586}"/>
              </a:ext>
            </a:extLst>
          </p:cNvPr>
          <p:cNvCxnSpPr>
            <a:cxnSpLocks/>
          </p:cNvCxnSpPr>
          <p:nvPr/>
        </p:nvCxnSpPr>
        <p:spPr>
          <a:xfrm flipH="1">
            <a:off x="968691" y="7004050"/>
            <a:ext cx="2682559" cy="168078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四角形: 角を丸くする 25">
            <a:extLst>
              <a:ext uri="{FF2B5EF4-FFF2-40B4-BE49-F238E27FC236}">
                <a16:creationId xmlns:a16="http://schemas.microsoft.com/office/drawing/2014/main" id="{A533A919-72B9-4347-B850-0FD33A972DF8}"/>
              </a:ext>
            </a:extLst>
          </p:cNvPr>
          <p:cNvSpPr/>
          <p:nvPr/>
        </p:nvSpPr>
        <p:spPr>
          <a:xfrm>
            <a:off x="4374498" y="7004050"/>
            <a:ext cx="1645302" cy="1619250"/>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dirty="0" smtClean="0">
                <a:solidFill>
                  <a:srgbClr val="FF0000"/>
                </a:solidFill>
                <a:latin typeface="Meiryo UI" panose="020B0604030504040204" pitchFamily="50" charset="-128"/>
                <a:ea typeface="Meiryo UI" panose="020B0604030504040204" pitchFamily="50" charset="-128"/>
              </a:rPr>
              <a:t>〇ファイル添付は不要です。</a:t>
            </a:r>
            <a:endParaRPr kumimoji="1" lang="en-US" altLang="ja-JP" sz="1050" b="1" dirty="0" smtClean="0">
              <a:solidFill>
                <a:srgbClr val="FF0000"/>
              </a:solidFill>
              <a:latin typeface="Meiryo UI" panose="020B0604030504040204" pitchFamily="50" charset="-128"/>
              <a:ea typeface="Meiryo UI" panose="020B0604030504040204" pitchFamily="50" charset="-128"/>
            </a:endParaRPr>
          </a:p>
          <a:p>
            <a:pPr lvl="0">
              <a:defRPr/>
            </a:pPr>
            <a:r>
              <a:rPr kumimoji="1" lang="ja-JP" altLang="en-US" sz="1050" b="1" dirty="0" smtClean="0">
                <a:solidFill>
                  <a:srgbClr val="FF0000"/>
                </a:solidFill>
                <a:latin typeface="Meiryo UI" panose="020B0604030504040204" pitchFamily="50" charset="-128"/>
                <a:ea typeface="Meiryo UI" panose="020B0604030504040204" pitchFamily="50" charset="-128"/>
              </a:rPr>
              <a:t>〇役員等名簿は、その他書類の「（様式第１）交付申請書」の別添の書類として提出してください。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24867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en-US" altLang="ja-JP"/>
              <a:t>5-2.</a:t>
            </a:r>
            <a:r>
              <a:rPr kumimoji="1" lang="ja-JP" altLang="en-US"/>
              <a:t>交付申請</a:t>
            </a:r>
          </a:p>
        </p:txBody>
      </p:sp>
      <p:grpSp>
        <p:nvGrpSpPr>
          <p:cNvPr id="23" name="グループ化 22">
            <a:extLst>
              <a:ext uri="{FF2B5EF4-FFF2-40B4-BE49-F238E27FC236}">
                <a16:creationId xmlns:a16="http://schemas.microsoft.com/office/drawing/2014/main" id="{652F66EB-15E6-3B42-BFC3-E7A91269542A}"/>
              </a:ext>
            </a:extLst>
          </p:cNvPr>
          <p:cNvGrpSpPr/>
          <p:nvPr/>
        </p:nvGrpSpPr>
        <p:grpSpPr>
          <a:xfrm>
            <a:off x="685800" y="1973274"/>
            <a:ext cx="5329825" cy="4334959"/>
            <a:chOff x="409470" y="1651478"/>
            <a:chExt cx="5862807" cy="4768455"/>
          </a:xfrm>
        </p:grpSpPr>
        <p:pic>
          <p:nvPicPr>
            <p:cNvPr id="21" name="図 20">
              <a:extLst>
                <a:ext uri="{FF2B5EF4-FFF2-40B4-BE49-F238E27FC236}">
                  <a16:creationId xmlns:a16="http://schemas.microsoft.com/office/drawing/2014/main" id="{8D771D9B-CE9F-8248-AB23-63DE6CCC343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9470" y="1651478"/>
              <a:ext cx="5667768" cy="4768455"/>
            </a:xfrm>
            <a:prstGeom prst="rect">
              <a:avLst/>
            </a:prstGeom>
            <a:ln>
              <a:solidFill>
                <a:schemeClr val="tx1"/>
              </a:solidFill>
            </a:ln>
          </p:spPr>
        </p:pic>
        <p:sp>
          <p:nvSpPr>
            <p:cNvPr id="4" name="正方形/長方形 3">
              <a:extLst>
                <a:ext uri="{FF2B5EF4-FFF2-40B4-BE49-F238E27FC236}">
                  <a16:creationId xmlns:a16="http://schemas.microsoft.com/office/drawing/2014/main" id="{2F7B3B9D-0B70-FE48-9AC7-CEA7349179C4}"/>
                </a:ext>
              </a:extLst>
            </p:cNvPr>
            <p:cNvSpPr/>
            <p:nvPr/>
          </p:nvSpPr>
          <p:spPr>
            <a:xfrm>
              <a:off x="741261" y="1817570"/>
              <a:ext cx="3256156" cy="450284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15" name="四角形: 角を丸くする 25">
              <a:extLst>
                <a:ext uri="{FF2B5EF4-FFF2-40B4-BE49-F238E27FC236}">
                  <a16:creationId xmlns:a16="http://schemas.microsoft.com/office/drawing/2014/main" id="{86B2A4A0-D75D-7049-90B7-DFEF6D02B1D2}"/>
                </a:ext>
              </a:extLst>
            </p:cNvPr>
            <p:cNvSpPr/>
            <p:nvPr/>
          </p:nvSpPr>
          <p:spPr>
            <a:xfrm>
              <a:off x="4729227" y="4398281"/>
              <a:ext cx="1543050" cy="7993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公募申請時の情報が設定されます</a:t>
              </a:r>
            </a:p>
          </p:txBody>
        </p:sp>
        <p:cxnSp>
          <p:nvCxnSpPr>
            <p:cNvPr id="17" name="直線コネクタ 16">
              <a:extLst>
                <a:ext uri="{FF2B5EF4-FFF2-40B4-BE49-F238E27FC236}">
                  <a16:creationId xmlns:a16="http://schemas.microsoft.com/office/drawing/2014/main" id="{073A0B2E-055E-C64E-94EE-5242F781F8D8}"/>
                </a:ext>
              </a:extLst>
            </p:cNvPr>
            <p:cNvCxnSpPr>
              <a:cxnSpLocks/>
              <a:stCxn id="15" idx="1"/>
              <a:endCxn id="4" idx="3"/>
            </p:cNvCxnSpPr>
            <p:nvPr/>
          </p:nvCxnSpPr>
          <p:spPr>
            <a:xfrm flipH="1" flipV="1">
              <a:off x="3997417" y="4068992"/>
              <a:ext cx="731810" cy="72895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コンテンツ プレースホルダー 5">
            <a:extLst>
              <a:ext uri="{FF2B5EF4-FFF2-40B4-BE49-F238E27FC236}">
                <a16:creationId xmlns:a16="http://schemas.microsoft.com/office/drawing/2014/main" id="{DA23F7A5-BA1A-2546-A695-8EF9B0528B5D}"/>
              </a:ext>
            </a:extLst>
          </p:cNvPr>
          <p:cNvSpPr txBox="1">
            <a:spLocks/>
          </p:cNvSpPr>
          <p:nvPr/>
        </p:nvSpPr>
        <p:spPr>
          <a:xfrm>
            <a:off x="1143000" y="925608"/>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申請フォームに沿って必要事項を入力します。</a:t>
            </a: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
            </a:r>
            <a:b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b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公募申請時に入力した項目は引き継がれます。</a:t>
            </a:r>
          </a:p>
        </p:txBody>
      </p:sp>
      <p:sp>
        <p:nvSpPr>
          <p:cNvPr id="10" name="四角形: 角を丸くする 10">
            <a:extLst>
              <a:ext uri="{FF2B5EF4-FFF2-40B4-BE49-F238E27FC236}">
                <a16:creationId xmlns:a16="http://schemas.microsoft.com/office/drawing/2014/main" id="{617C227A-B2BE-FC4D-9AD9-A14F688B9A5E}"/>
              </a:ext>
            </a:extLst>
          </p:cNvPr>
          <p:cNvSpPr/>
          <p:nvPr/>
        </p:nvSpPr>
        <p:spPr>
          <a:xfrm>
            <a:off x="228600" y="925607"/>
            <a:ext cx="914400" cy="424723"/>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a:extLst>
              <a:ext uri="{FF2B5EF4-FFF2-40B4-BE49-F238E27FC236}">
                <a16:creationId xmlns:a16="http://schemas.microsoft.com/office/drawing/2014/main" id="{304280B9-17EA-D047-8E7A-6578F5414401}"/>
              </a:ext>
            </a:extLst>
          </p:cNvPr>
          <p:cNvSpPr/>
          <p:nvPr/>
        </p:nvSpPr>
        <p:spPr>
          <a:xfrm>
            <a:off x="78974" y="1413173"/>
            <a:ext cx="3429000" cy="276999"/>
          </a:xfrm>
          <a:prstGeom prst="rect">
            <a:avLst/>
          </a:prstGeom>
        </p:spPr>
        <p:txBody>
          <a:bodyPr>
            <a:spAutoFit/>
          </a:bodyPr>
          <a:lstStyle/>
          <a:p>
            <a:pPr marL="17780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連絡先</a:t>
            </a:r>
            <a:endParaRPr kumimoji="0" lang="en-US" altLang="ja-JP"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19521219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6D15FAD7-97D6-D54F-8CFE-94E1B438DFD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2262" y="2590401"/>
            <a:ext cx="5520826" cy="5415868"/>
          </a:xfrm>
          <a:prstGeom prst="rect">
            <a:avLst/>
          </a:prstGeom>
          <a:ln>
            <a:solidFill>
              <a:schemeClr val="tx1"/>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en-US" altLang="ja-JP"/>
              <a:t>5-2.</a:t>
            </a:r>
            <a:r>
              <a:rPr kumimoji="1" lang="ja-JP" altLang="en-US"/>
              <a:t>交付申請</a:t>
            </a:r>
          </a:p>
        </p:txBody>
      </p:sp>
      <p:sp>
        <p:nvSpPr>
          <p:cNvPr id="4" name="正方形/長方形 3">
            <a:extLst>
              <a:ext uri="{FF2B5EF4-FFF2-40B4-BE49-F238E27FC236}">
                <a16:creationId xmlns:a16="http://schemas.microsoft.com/office/drawing/2014/main" id="{2F7B3B9D-0B70-FE48-9AC7-CEA7349179C4}"/>
              </a:ext>
            </a:extLst>
          </p:cNvPr>
          <p:cNvSpPr/>
          <p:nvPr/>
        </p:nvSpPr>
        <p:spPr>
          <a:xfrm>
            <a:off x="828332" y="2590402"/>
            <a:ext cx="3569482" cy="43282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15" name="四角形: 角を丸くする 25">
            <a:extLst>
              <a:ext uri="{FF2B5EF4-FFF2-40B4-BE49-F238E27FC236}">
                <a16:creationId xmlns:a16="http://schemas.microsoft.com/office/drawing/2014/main" id="{86B2A4A0-D75D-7049-90B7-DFEF6D02B1D2}"/>
              </a:ext>
            </a:extLst>
          </p:cNvPr>
          <p:cNvSpPr/>
          <p:nvPr/>
        </p:nvSpPr>
        <p:spPr>
          <a:xfrm>
            <a:off x="4663884" y="4987230"/>
            <a:ext cx="1734760" cy="51763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公募申請時の情報が設定されます</a:t>
            </a: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7" name="直線コネクタ 16">
            <a:extLst>
              <a:ext uri="{FF2B5EF4-FFF2-40B4-BE49-F238E27FC236}">
                <a16:creationId xmlns:a16="http://schemas.microsoft.com/office/drawing/2014/main" id="{073A0B2E-055E-C64E-94EE-5242F781F8D8}"/>
              </a:ext>
            </a:extLst>
          </p:cNvPr>
          <p:cNvCxnSpPr>
            <a:cxnSpLocks/>
          </p:cNvCxnSpPr>
          <p:nvPr/>
        </p:nvCxnSpPr>
        <p:spPr>
          <a:xfrm flipH="1">
            <a:off x="4390200" y="5246048"/>
            <a:ext cx="27368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コンテンツ プレースホルダー 5">
            <a:extLst>
              <a:ext uri="{FF2B5EF4-FFF2-40B4-BE49-F238E27FC236}">
                <a16:creationId xmlns:a16="http://schemas.microsoft.com/office/drawing/2014/main" id="{21B68C66-0C02-014D-8875-4CA0AC02CE4E}"/>
              </a:ext>
            </a:extLst>
          </p:cNvPr>
          <p:cNvSpPr txBox="1">
            <a:spLocks/>
          </p:cNvSpPr>
          <p:nvPr/>
        </p:nvSpPr>
        <p:spPr>
          <a:xfrm>
            <a:off x="1143000" y="925608"/>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申請フォームに沿って必要事項を入力します。</a:t>
            </a: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
            </a:r>
            <a:b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b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公募申請時に入力した項目は引き継がれます。申請書類は、再度アップロードしてください。</a:t>
            </a:r>
          </a:p>
        </p:txBody>
      </p:sp>
      <p:sp>
        <p:nvSpPr>
          <p:cNvPr id="10" name="四角形: 角を丸くする 10">
            <a:extLst>
              <a:ext uri="{FF2B5EF4-FFF2-40B4-BE49-F238E27FC236}">
                <a16:creationId xmlns:a16="http://schemas.microsoft.com/office/drawing/2014/main" id="{E9D4AC90-1E6F-6145-ADD3-BC85379F2099}"/>
              </a:ext>
            </a:extLst>
          </p:cNvPr>
          <p:cNvSpPr/>
          <p:nvPr/>
        </p:nvSpPr>
        <p:spPr>
          <a:xfrm>
            <a:off x="228600" y="925607"/>
            <a:ext cx="914400" cy="456315"/>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a:extLst>
              <a:ext uri="{FF2B5EF4-FFF2-40B4-BE49-F238E27FC236}">
                <a16:creationId xmlns:a16="http://schemas.microsoft.com/office/drawing/2014/main" id="{5D1D8C30-9CEA-144B-9DDB-FD4C3F56498B}"/>
              </a:ext>
            </a:extLst>
          </p:cNvPr>
          <p:cNvSpPr/>
          <p:nvPr/>
        </p:nvSpPr>
        <p:spPr>
          <a:xfrm>
            <a:off x="78974" y="1413173"/>
            <a:ext cx="3429000" cy="276999"/>
          </a:xfrm>
          <a:prstGeom prst="rect">
            <a:avLst/>
          </a:prstGeom>
        </p:spPr>
        <p:txBody>
          <a:bodyPr>
            <a:spAutoFit/>
          </a:bodyPr>
          <a:lstStyle/>
          <a:p>
            <a:pPr marL="17780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財務情報</a:t>
            </a:r>
            <a:endParaRPr kumimoji="0" lang="en-US" altLang="ja-JP"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6" name="四角形: 角を丸くする 25">
            <a:extLst>
              <a:ext uri="{FF2B5EF4-FFF2-40B4-BE49-F238E27FC236}">
                <a16:creationId xmlns:a16="http://schemas.microsoft.com/office/drawing/2014/main" id="{A533A919-72B9-4347-B850-0FD33A972DF8}"/>
              </a:ext>
            </a:extLst>
          </p:cNvPr>
          <p:cNvSpPr/>
          <p:nvPr/>
        </p:nvSpPr>
        <p:spPr>
          <a:xfrm>
            <a:off x="4663884" y="6993055"/>
            <a:ext cx="1645302" cy="831850"/>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申請者の直近一年分の財務諸表の電子媒体（</a:t>
            </a:r>
            <a:r>
              <a:rPr kumimoji="1" lang="en-US" altLang="ja-JP" sz="105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PDF</a:t>
            </a:r>
            <a:r>
              <a:rPr kumimoji="1" lang="ja-JP" altLang="en-US" sz="105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ファイル）を添付してください。</a:t>
            </a:r>
            <a:endParaRPr kumimoji="1" lang="ja-JP" altLang="en-US" sz="105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cxnSp>
        <p:nvCxnSpPr>
          <p:cNvPr id="18" name="直線コネクタ 17">
            <a:extLst>
              <a:ext uri="{FF2B5EF4-FFF2-40B4-BE49-F238E27FC236}">
                <a16:creationId xmlns:a16="http://schemas.microsoft.com/office/drawing/2014/main" id="{073A0B2E-055E-C64E-94EE-5242F781F8D8}"/>
              </a:ext>
            </a:extLst>
          </p:cNvPr>
          <p:cNvCxnSpPr>
            <a:cxnSpLocks/>
          </p:cNvCxnSpPr>
          <p:nvPr/>
        </p:nvCxnSpPr>
        <p:spPr>
          <a:xfrm flipH="1">
            <a:off x="4397814" y="7416916"/>
            <a:ext cx="266070" cy="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正方形/長方形 20">
            <a:extLst>
              <a:ext uri="{FF2B5EF4-FFF2-40B4-BE49-F238E27FC236}">
                <a16:creationId xmlns:a16="http://schemas.microsoft.com/office/drawing/2014/main" id="{2F7B3B9D-0B70-FE48-9AC7-CEA7349179C4}"/>
              </a:ext>
            </a:extLst>
          </p:cNvPr>
          <p:cNvSpPr/>
          <p:nvPr/>
        </p:nvSpPr>
        <p:spPr>
          <a:xfrm>
            <a:off x="828332" y="7008930"/>
            <a:ext cx="3569482" cy="81597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13" name="角丸四角形 12"/>
          <p:cNvSpPr/>
          <p:nvPr/>
        </p:nvSpPr>
        <p:spPr>
          <a:xfrm>
            <a:off x="1230138" y="1642739"/>
            <a:ext cx="4852950" cy="71661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solidFill>
                  <a:srgbClr val="FFFF00"/>
                </a:solidFill>
              </a:rPr>
              <a:t>「その他の財務情報」の部分に、申請者の直近一年分の財務諸表の電子媒体（</a:t>
            </a:r>
            <a:r>
              <a:rPr kumimoji="1" lang="en-US" altLang="ja-JP" sz="1400" b="1" dirty="0" smtClean="0">
                <a:solidFill>
                  <a:srgbClr val="FFFF00"/>
                </a:solidFill>
              </a:rPr>
              <a:t>PDF</a:t>
            </a:r>
            <a:r>
              <a:rPr kumimoji="1" lang="ja-JP" altLang="en-US" sz="1400" b="1" dirty="0" smtClean="0">
                <a:solidFill>
                  <a:srgbClr val="FFFF00"/>
                </a:solidFill>
              </a:rPr>
              <a:t>ファイル）を添付してください。</a:t>
            </a:r>
            <a:endParaRPr kumimoji="1" lang="ja-JP" altLang="en-US" sz="1400" b="1" dirty="0">
              <a:solidFill>
                <a:srgbClr val="FFFF00"/>
              </a:solidFill>
            </a:endParaRPr>
          </a:p>
        </p:txBody>
      </p:sp>
    </p:spTree>
    <p:extLst>
      <p:ext uri="{BB962C8B-B14F-4D97-AF65-F5344CB8AC3E}">
        <p14:creationId xmlns:p14="http://schemas.microsoft.com/office/powerpoint/2010/main" val="1430335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6A52D2D-8B3D-0940-92CE-F6C76990F129}"/>
              </a:ext>
            </a:extLst>
          </p:cNvPr>
          <p:cNvPicPr>
            <a:picLocks noChangeAspect="1"/>
          </p:cNvPicPr>
          <p:nvPr/>
        </p:nvPicPr>
        <p:blipFill>
          <a:blip r:embed="rId3"/>
          <a:stretch>
            <a:fillRect/>
          </a:stretch>
        </p:blipFill>
        <p:spPr>
          <a:xfrm>
            <a:off x="636496" y="2425424"/>
            <a:ext cx="4684105" cy="3635677"/>
          </a:xfrm>
          <a:prstGeom prst="rect">
            <a:avLst/>
          </a:prstGeom>
          <a:ln>
            <a:solidFill>
              <a:schemeClr val="tx1"/>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en-US" altLang="ja-JP"/>
              <a:t>5-2.</a:t>
            </a:r>
            <a:r>
              <a:rPr kumimoji="1" lang="ja-JP" altLang="en-US"/>
              <a:t>交付申請</a:t>
            </a:r>
          </a:p>
        </p:txBody>
      </p:sp>
      <p:sp>
        <p:nvSpPr>
          <p:cNvPr id="4" name="正方形/長方形 3">
            <a:extLst>
              <a:ext uri="{FF2B5EF4-FFF2-40B4-BE49-F238E27FC236}">
                <a16:creationId xmlns:a16="http://schemas.microsoft.com/office/drawing/2014/main" id="{2F7B3B9D-0B70-FE48-9AC7-CEA7349179C4}"/>
              </a:ext>
            </a:extLst>
          </p:cNvPr>
          <p:cNvSpPr/>
          <p:nvPr/>
        </p:nvSpPr>
        <p:spPr>
          <a:xfrm>
            <a:off x="636496" y="2466064"/>
            <a:ext cx="3141719" cy="135072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15" name="四角形: 角を丸くする 25">
            <a:extLst>
              <a:ext uri="{FF2B5EF4-FFF2-40B4-BE49-F238E27FC236}">
                <a16:creationId xmlns:a16="http://schemas.microsoft.com/office/drawing/2014/main" id="{86B2A4A0-D75D-7049-90B7-DFEF6D02B1D2}"/>
              </a:ext>
            </a:extLst>
          </p:cNvPr>
          <p:cNvSpPr/>
          <p:nvPr/>
        </p:nvSpPr>
        <p:spPr>
          <a:xfrm>
            <a:off x="4549076" y="3432240"/>
            <a:ext cx="1543050" cy="72665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公募申請時の情報が設定されます</a:t>
            </a:r>
          </a:p>
        </p:txBody>
      </p:sp>
      <p:cxnSp>
        <p:nvCxnSpPr>
          <p:cNvPr id="17" name="直線コネクタ 16">
            <a:extLst>
              <a:ext uri="{FF2B5EF4-FFF2-40B4-BE49-F238E27FC236}">
                <a16:creationId xmlns:a16="http://schemas.microsoft.com/office/drawing/2014/main" id="{073A0B2E-055E-C64E-94EE-5242F781F8D8}"/>
              </a:ext>
            </a:extLst>
          </p:cNvPr>
          <p:cNvCxnSpPr>
            <a:cxnSpLocks/>
            <a:stCxn id="15" idx="1"/>
            <a:endCxn id="4" idx="3"/>
          </p:cNvCxnSpPr>
          <p:nvPr/>
        </p:nvCxnSpPr>
        <p:spPr>
          <a:xfrm flipH="1" flipV="1">
            <a:off x="3778215" y="3141428"/>
            <a:ext cx="770861" cy="65414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コンテンツ プレースホルダー 5">
            <a:extLst>
              <a:ext uri="{FF2B5EF4-FFF2-40B4-BE49-F238E27FC236}">
                <a16:creationId xmlns:a16="http://schemas.microsoft.com/office/drawing/2014/main" id="{E874464E-AE22-B145-B0FF-3BBBB5E1835A}"/>
              </a:ext>
            </a:extLst>
          </p:cNvPr>
          <p:cNvSpPr txBox="1">
            <a:spLocks/>
          </p:cNvSpPr>
          <p:nvPr/>
        </p:nvSpPr>
        <p:spPr>
          <a:xfrm>
            <a:off x="1143000" y="925608"/>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申請フォームに沿って必要事項を入力します。</a:t>
            </a:r>
            <a:r>
              <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r>
            <a:br>
              <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b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公募申請時に入力した項目は引き継がれます</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9" name="四角形: 角を丸くする 10">
            <a:extLst>
              <a:ext uri="{FF2B5EF4-FFF2-40B4-BE49-F238E27FC236}">
                <a16:creationId xmlns:a16="http://schemas.microsoft.com/office/drawing/2014/main" id="{3D66928E-5252-194A-91C7-422421060952}"/>
              </a:ext>
            </a:extLst>
          </p:cNvPr>
          <p:cNvSpPr/>
          <p:nvPr/>
        </p:nvSpPr>
        <p:spPr>
          <a:xfrm>
            <a:off x="228600" y="925608"/>
            <a:ext cx="914400" cy="4247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 name="正方形/長方形 11">
            <a:extLst>
              <a:ext uri="{FF2B5EF4-FFF2-40B4-BE49-F238E27FC236}">
                <a16:creationId xmlns:a16="http://schemas.microsoft.com/office/drawing/2014/main" id="{7EB08F83-D4E5-3842-BBD8-7E41AA5BF7A1}"/>
              </a:ext>
            </a:extLst>
          </p:cNvPr>
          <p:cNvSpPr/>
          <p:nvPr/>
        </p:nvSpPr>
        <p:spPr>
          <a:xfrm>
            <a:off x="78974" y="1413173"/>
            <a:ext cx="3429000" cy="276999"/>
          </a:xfrm>
          <a:prstGeom prst="rect">
            <a:avLst/>
          </a:prstGeom>
        </p:spPr>
        <p:txBody>
          <a:bodyPr>
            <a:spAutoFit/>
          </a:bodyPr>
          <a:lstStyle/>
          <a:p>
            <a:pPr marL="17780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事業情報①</a:t>
            </a:r>
            <a:endParaRPr kumimoji="0" lang="en-US" altLang="ja-JP"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0" name="テキスト ボックス 19">
            <a:extLst>
              <a:ext uri="{FF2B5EF4-FFF2-40B4-BE49-F238E27FC236}">
                <a16:creationId xmlns:a16="http://schemas.microsoft.com/office/drawing/2014/main" id="{09BF9AA3-7862-B14A-9E35-00A8D29BCD0E}"/>
              </a:ext>
            </a:extLst>
          </p:cNvPr>
          <p:cNvSpPr txBox="1"/>
          <p:nvPr/>
        </p:nvSpPr>
        <p:spPr>
          <a:xfrm>
            <a:off x="820729" y="4323684"/>
            <a:ext cx="2595794" cy="707886"/>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記入例）</a:t>
            </a:r>
            <a:endPar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本事業の目的は、・・・・・・である。</a:t>
            </a:r>
            <a:endPar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事業の内容は、以下のとおりである。</a:t>
            </a:r>
            <a:r>
              <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
            </a:r>
            <a:br>
              <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b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１．〇〇〇</a:t>
            </a:r>
            <a:r>
              <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
            </a:r>
            <a:br>
              <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b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２．〇〇〇</a:t>
            </a:r>
          </a:p>
        </p:txBody>
      </p:sp>
      <p:sp>
        <p:nvSpPr>
          <p:cNvPr id="3" name="テキスト ボックス 2"/>
          <p:cNvSpPr txBox="1"/>
          <p:nvPr/>
        </p:nvSpPr>
        <p:spPr>
          <a:xfrm>
            <a:off x="873643" y="4333546"/>
            <a:ext cx="2617894" cy="646331"/>
          </a:xfrm>
          <a:prstGeom prst="rect">
            <a:avLst/>
          </a:prstGeom>
          <a:solidFill>
            <a:schemeClr val="bg1"/>
          </a:solidFill>
        </p:spPr>
        <p:txBody>
          <a:bodyPr wrap="square" rtlCol="0">
            <a:spAutoFit/>
          </a:bodyPr>
          <a:lstStyle/>
          <a:p>
            <a:r>
              <a:rPr kumimoji="1" lang="ja-JP" altLang="en-US" sz="900" dirty="0" smtClean="0"/>
              <a:t>（様式第１）交付申請書に記載のとおり</a:t>
            </a:r>
            <a:endParaRPr kumimoji="1" lang="en-US" altLang="ja-JP" sz="900" dirty="0" smtClean="0"/>
          </a:p>
          <a:p>
            <a:endParaRPr kumimoji="1" lang="en-US" altLang="ja-JP" sz="900" dirty="0"/>
          </a:p>
          <a:p>
            <a:endParaRPr kumimoji="1" lang="en-US" altLang="ja-JP" sz="900" dirty="0" smtClean="0"/>
          </a:p>
          <a:p>
            <a:endParaRPr kumimoji="1" lang="ja-JP" altLang="en-US" sz="900" dirty="0"/>
          </a:p>
        </p:txBody>
      </p:sp>
      <p:sp>
        <p:nvSpPr>
          <p:cNvPr id="22" name="正方形/長方形 21">
            <a:extLst>
              <a:ext uri="{FF2B5EF4-FFF2-40B4-BE49-F238E27FC236}">
                <a16:creationId xmlns:a16="http://schemas.microsoft.com/office/drawing/2014/main" id="{2F7B3B9D-0B70-FE48-9AC7-CEA7349179C4}"/>
              </a:ext>
            </a:extLst>
          </p:cNvPr>
          <p:cNvSpPr/>
          <p:nvPr/>
        </p:nvSpPr>
        <p:spPr>
          <a:xfrm>
            <a:off x="636496" y="3901882"/>
            <a:ext cx="3141719" cy="13049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23" name="直線コネクタ 22">
            <a:extLst>
              <a:ext uri="{FF2B5EF4-FFF2-40B4-BE49-F238E27FC236}">
                <a16:creationId xmlns:a16="http://schemas.microsoft.com/office/drawing/2014/main" id="{073A0B2E-055E-C64E-94EE-5242F781F8D8}"/>
              </a:ext>
            </a:extLst>
          </p:cNvPr>
          <p:cNvCxnSpPr>
            <a:cxnSpLocks/>
            <a:stCxn id="21" idx="1"/>
            <a:endCxn id="22" idx="3"/>
          </p:cNvCxnSpPr>
          <p:nvPr/>
        </p:nvCxnSpPr>
        <p:spPr>
          <a:xfrm flipH="1" flipV="1">
            <a:off x="3778215" y="4554373"/>
            <a:ext cx="719735" cy="4125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四角形: 角を丸くする 25">
            <a:extLst>
              <a:ext uri="{FF2B5EF4-FFF2-40B4-BE49-F238E27FC236}">
                <a16:creationId xmlns:a16="http://schemas.microsoft.com/office/drawing/2014/main" id="{A533A919-72B9-4347-B850-0FD33A972DF8}"/>
              </a:ext>
            </a:extLst>
          </p:cNvPr>
          <p:cNvSpPr/>
          <p:nvPr/>
        </p:nvSpPr>
        <p:spPr>
          <a:xfrm>
            <a:off x="4497950" y="4609320"/>
            <a:ext cx="1645302" cy="715266"/>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dirty="0">
                <a:solidFill>
                  <a:srgbClr val="FF0000"/>
                </a:solidFill>
                <a:latin typeface="Meiryo UI" panose="020B0604030504040204" pitchFamily="50" charset="-128"/>
                <a:ea typeface="Meiryo UI" panose="020B0604030504040204" pitchFamily="50" charset="-128"/>
              </a:rPr>
              <a:t>「</a:t>
            </a:r>
            <a:r>
              <a:rPr kumimoji="1" lang="ja-JP" altLang="en-US" sz="1050" b="1" dirty="0" smtClean="0">
                <a:solidFill>
                  <a:srgbClr val="FF0000"/>
                </a:solidFill>
                <a:latin typeface="Meiryo UI" panose="020B0604030504040204" pitchFamily="50" charset="-128"/>
                <a:ea typeface="Meiryo UI" panose="020B0604030504040204" pitchFamily="50" charset="-128"/>
              </a:rPr>
              <a:t>（様式第１）交付申請書に記載のとおり」と入力してください。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6" name="角丸四角形 15"/>
          <p:cNvSpPr/>
          <p:nvPr/>
        </p:nvSpPr>
        <p:spPr>
          <a:xfrm>
            <a:off x="1143000" y="1790973"/>
            <a:ext cx="4177601" cy="35469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各項目に所定事項を入力してください。</a:t>
            </a:r>
            <a:endParaRPr kumimoji="1" lang="ja-JP" altLang="en-US" sz="1400" b="1" dirty="0">
              <a:solidFill>
                <a:srgbClr val="FFFF00"/>
              </a:solidFill>
            </a:endParaRPr>
          </a:p>
        </p:txBody>
      </p:sp>
    </p:spTree>
    <p:extLst>
      <p:ext uri="{BB962C8B-B14F-4D97-AF65-F5344CB8AC3E}">
        <p14:creationId xmlns:p14="http://schemas.microsoft.com/office/powerpoint/2010/main" val="460151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81ACC853-ACAF-6C45-AA7A-2259261E5554}"/>
              </a:ext>
            </a:extLst>
          </p:cNvPr>
          <p:cNvPicPr>
            <a:picLocks noChangeAspect="1"/>
          </p:cNvPicPr>
          <p:nvPr/>
        </p:nvPicPr>
        <p:blipFill>
          <a:blip r:embed="rId3"/>
          <a:stretch>
            <a:fillRect/>
          </a:stretch>
        </p:blipFill>
        <p:spPr>
          <a:xfrm>
            <a:off x="820144" y="2313116"/>
            <a:ext cx="4684105" cy="4871131"/>
          </a:xfrm>
          <a:prstGeom prst="rect">
            <a:avLst/>
          </a:prstGeom>
          <a:ln>
            <a:solidFill>
              <a:schemeClr val="tx1"/>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en-US" altLang="ja-JP" dirty="0"/>
              <a:t>5-2.</a:t>
            </a:r>
            <a:r>
              <a:rPr kumimoji="1" lang="ja-JP" altLang="en-US" dirty="0"/>
              <a:t>交付申請</a:t>
            </a:r>
          </a:p>
        </p:txBody>
      </p:sp>
      <p:sp>
        <p:nvSpPr>
          <p:cNvPr id="4" name="正方形/長方形 3">
            <a:extLst>
              <a:ext uri="{FF2B5EF4-FFF2-40B4-BE49-F238E27FC236}">
                <a16:creationId xmlns:a16="http://schemas.microsoft.com/office/drawing/2014/main" id="{2F7B3B9D-0B70-FE48-9AC7-CEA7349179C4}"/>
              </a:ext>
            </a:extLst>
          </p:cNvPr>
          <p:cNvSpPr/>
          <p:nvPr/>
        </p:nvSpPr>
        <p:spPr>
          <a:xfrm>
            <a:off x="820144" y="2313116"/>
            <a:ext cx="3315669" cy="463812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17" name="直線コネクタ 16">
            <a:extLst>
              <a:ext uri="{FF2B5EF4-FFF2-40B4-BE49-F238E27FC236}">
                <a16:creationId xmlns:a16="http://schemas.microsoft.com/office/drawing/2014/main" id="{073A0B2E-055E-C64E-94EE-5242F781F8D8}"/>
              </a:ext>
            </a:extLst>
          </p:cNvPr>
          <p:cNvCxnSpPr>
            <a:cxnSpLocks/>
            <a:endCxn id="4" idx="3"/>
          </p:cNvCxnSpPr>
          <p:nvPr/>
        </p:nvCxnSpPr>
        <p:spPr>
          <a:xfrm flipH="1">
            <a:off x="4135813" y="4632176"/>
            <a:ext cx="325008" cy="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コンテンツ プレースホルダー 5">
            <a:extLst>
              <a:ext uri="{FF2B5EF4-FFF2-40B4-BE49-F238E27FC236}">
                <a16:creationId xmlns:a16="http://schemas.microsoft.com/office/drawing/2014/main" id="{03804470-E9BC-2643-A8E7-73843558C0AF}"/>
              </a:ext>
            </a:extLst>
          </p:cNvPr>
          <p:cNvSpPr txBox="1">
            <a:spLocks/>
          </p:cNvSpPr>
          <p:nvPr/>
        </p:nvSpPr>
        <p:spPr>
          <a:xfrm>
            <a:off x="1143000" y="925608"/>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申請フォームに沿って必要事項を入力します。</a:t>
            </a:r>
            <a:r>
              <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r>
            <a:br>
              <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b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公募申請時に入力した項目は引き継がれます</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9" name="四角形: 角を丸くする 10">
            <a:extLst>
              <a:ext uri="{FF2B5EF4-FFF2-40B4-BE49-F238E27FC236}">
                <a16:creationId xmlns:a16="http://schemas.microsoft.com/office/drawing/2014/main" id="{816FB9D7-89A9-4140-A186-9D1C1DAB86D5}"/>
              </a:ext>
            </a:extLst>
          </p:cNvPr>
          <p:cNvSpPr/>
          <p:nvPr/>
        </p:nvSpPr>
        <p:spPr>
          <a:xfrm>
            <a:off x="228600" y="925607"/>
            <a:ext cx="914400" cy="424723"/>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0" name="正方形/長方形 9">
            <a:extLst>
              <a:ext uri="{FF2B5EF4-FFF2-40B4-BE49-F238E27FC236}">
                <a16:creationId xmlns:a16="http://schemas.microsoft.com/office/drawing/2014/main" id="{BDDE1395-5E9F-BF4D-9202-BFEC23EBDF3A}"/>
              </a:ext>
            </a:extLst>
          </p:cNvPr>
          <p:cNvSpPr/>
          <p:nvPr/>
        </p:nvSpPr>
        <p:spPr>
          <a:xfrm>
            <a:off x="78974" y="1413173"/>
            <a:ext cx="3429000" cy="276999"/>
          </a:xfrm>
          <a:prstGeom prst="rect">
            <a:avLst/>
          </a:prstGeom>
        </p:spPr>
        <p:txBody>
          <a:bodyPr>
            <a:spAutoFit/>
          </a:bodyPr>
          <a:lstStyle/>
          <a:p>
            <a:pPr marL="17780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事業情報</a:t>
            </a:r>
            <a:r>
              <a:rPr kumimoji="0" lang="en-US" altLang="ja-JP"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②</a:t>
            </a:r>
          </a:p>
        </p:txBody>
      </p:sp>
      <p:sp>
        <p:nvSpPr>
          <p:cNvPr id="14" name="テキスト ボックス 13">
            <a:extLst>
              <a:ext uri="{FF2B5EF4-FFF2-40B4-BE49-F238E27FC236}">
                <a16:creationId xmlns:a16="http://schemas.microsoft.com/office/drawing/2014/main" id="{EBB9EDF6-D500-114A-889C-3A3BA128F9F0}"/>
              </a:ext>
            </a:extLst>
          </p:cNvPr>
          <p:cNvSpPr txBox="1"/>
          <p:nvPr/>
        </p:nvSpPr>
        <p:spPr>
          <a:xfrm>
            <a:off x="1034595" y="2673360"/>
            <a:ext cx="2547392" cy="461665"/>
          </a:xfrm>
          <a:prstGeom prst="rect">
            <a:avLst/>
          </a:prstGeom>
          <a:solidFill>
            <a:schemeClr val="bg1"/>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記入例）</a:t>
            </a:r>
            <a:endPar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本事業を実施することで・・・・・・という効果創出を想定している。</a:t>
            </a:r>
          </a:p>
        </p:txBody>
      </p:sp>
      <p:sp>
        <p:nvSpPr>
          <p:cNvPr id="16" name="テキスト ボックス 15">
            <a:extLst>
              <a:ext uri="{FF2B5EF4-FFF2-40B4-BE49-F238E27FC236}">
                <a16:creationId xmlns:a16="http://schemas.microsoft.com/office/drawing/2014/main" id="{A48F6D8E-A63F-B545-9001-6341D1B28DD2}"/>
              </a:ext>
            </a:extLst>
          </p:cNvPr>
          <p:cNvSpPr txBox="1"/>
          <p:nvPr/>
        </p:nvSpPr>
        <p:spPr>
          <a:xfrm>
            <a:off x="1019646" y="4178822"/>
            <a:ext cx="2792705" cy="707886"/>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記入例）</a:t>
            </a:r>
            <a:endPar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資金調達内訳のうち自己資金については、当社及び共同申請者である</a:t>
            </a:r>
            <a:r>
              <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B</a:t>
            </a: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社で</a:t>
            </a:r>
            <a:r>
              <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1:1</a:t>
            </a: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の割合で負担することとしており、このうち当社負担分については〇〇からの融資による資金調達を予定している。</a:t>
            </a:r>
          </a:p>
        </p:txBody>
      </p:sp>
      <p:sp>
        <p:nvSpPr>
          <p:cNvPr id="18" name="テキスト ボックス 17">
            <a:extLst>
              <a:ext uri="{FF2B5EF4-FFF2-40B4-BE49-F238E27FC236}">
                <a16:creationId xmlns:a16="http://schemas.microsoft.com/office/drawing/2014/main" id="{983C769E-EFFC-EF4D-92BA-AC4C0B4E6187}"/>
              </a:ext>
            </a:extLst>
          </p:cNvPr>
          <p:cNvSpPr txBox="1"/>
          <p:nvPr/>
        </p:nvSpPr>
        <p:spPr>
          <a:xfrm>
            <a:off x="1033462" y="5761228"/>
            <a:ext cx="2538823" cy="338554"/>
          </a:xfrm>
          <a:prstGeom prst="rect">
            <a:avLst/>
          </a:prstGeom>
          <a:solidFill>
            <a:schemeClr val="bg1"/>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記入例）</a:t>
            </a:r>
            <a:endParaRPr kumimoji="1" lang="en-US" altLang="ja-JP"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srgbClr val="0070C0"/>
                </a:solidFill>
                <a:effectLst/>
                <a:uLnTx/>
                <a:uFillTx/>
                <a:latin typeface="メイリオ" panose="020B0604030504040204" pitchFamily="50" charset="-128"/>
                <a:ea typeface="メイリオ" panose="020B0604030504040204" pitchFamily="50" charset="-128"/>
                <a:cs typeface="+mn-cs"/>
              </a:rPr>
              <a:t>事業によって収入金が生じることは想定していない。</a:t>
            </a:r>
          </a:p>
        </p:txBody>
      </p:sp>
      <p:sp>
        <p:nvSpPr>
          <p:cNvPr id="19" name="四角形: 角を丸くする 25">
            <a:extLst>
              <a:ext uri="{FF2B5EF4-FFF2-40B4-BE49-F238E27FC236}">
                <a16:creationId xmlns:a16="http://schemas.microsoft.com/office/drawing/2014/main" id="{A533A919-72B9-4347-B850-0FD33A972DF8}"/>
              </a:ext>
            </a:extLst>
          </p:cNvPr>
          <p:cNvSpPr/>
          <p:nvPr/>
        </p:nvSpPr>
        <p:spPr>
          <a:xfrm>
            <a:off x="4459275" y="4178822"/>
            <a:ext cx="1645302" cy="954381"/>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dirty="0" smtClean="0">
                <a:solidFill>
                  <a:srgbClr val="FF0000"/>
                </a:solidFill>
                <a:latin typeface="Meiryo UI" panose="020B0604030504040204" pitchFamily="50" charset="-128"/>
                <a:ea typeface="Meiryo UI" panose="020B0604030504040204" pitchFamily="50" charset="-128"/>
              </a:rPr>
              <a:t>公募申請時の情報が設定されますので、「（様式第１）交付申請書の別添の書類に記載のとおり」と入力してください。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3" name="角丸四角形 12"/>
          <p:cNvSpPr/>
          <p:nvPr/>
        </p:nvSpPr>
        <p:spPr>
          <a:xfrm>
            <a:off x="1326648" y="1731749"/>
            <a:ext cx="4177601" cy="35469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各項目に所定事項を入力してください。</a:t>
            </a:r>
            <a:endParaRPr kumimoji="1" lang="ja-JP" altLang="en-US" sz="1400" b="1" dirty="0">
              <a:solidFill>
                <a:srgbClr val="FFFF00"/>
              </a:solidFill>
            </a:endParaRPr>
          </a:p>
        </p:txBody>
      </p:sp>
    </p:spTree>
    <p:extLst>
      <p:ext uri="{BB962C8B-B14F-4D97-AF65-F5344CB8AC3E}">
        <p14:creationId xmlns:p14="http://schemas.microsoft.com/office/powerpoint/2010/main" val="16120395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en-US" altLang="ja-JP"/>
              <a:t>5-2.</a:t>
            </a:r>
            <a:r>
              <a:rPr kumimoji="1" lang="ja-JP" altLang="en-US"/>
              <a:t>交付申請</a:t>
            </a:r>
          </a:p>
        </p:txBody>
      </p:sp>
      <p:sp>
        <p:nvSpPr>
          <p:cNvPr id="23" name="コンテンツ プレースホルダー 5">
            <a:extLst>
              <a:ext uri="{FF2B5EF4-FFF2-40B4-BE49-F238E27FC236}">
                <a16:creationId xmlns:a16="http://schemas.microsoft.com/office/drawing/2014/main" id="{89B95EF9-54FA-4843-AE7C-230E9370118D}"/>
              </a:ext>
            </a:extLst>
          </p:cNvPr>
          <p:cNvSpPr txBox="1">
            <a:spLocks/>
          </p:cNvSpPr>
          <p:nvPr/>
        </p:nvSpPr>
        <p:spPr>
          <a:xfrm>
            <a:off x="1143000" y="925608"/>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申請フォームに沿って必要事項を入力します</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r>
              <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a:r>
            <a:br>
              <a:rPr kumimoji="1" lang="en-US" altLang="ja-JP"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b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公募</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申請時に入力した項目は引き継がれます</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24" name="四角形: 角を丸くする 10">
            <a:extLst>
              <a:ext uri="{FF2B5EF4-FFF2-40B4-BE49-F238E27FC236}">
                <a16:creationId xmlns:a16="http://schemas.microsoft.com/office/drawing/2014/main" id="{AD2C5BA3-B45F-0B47-BE82-12EB2F82826D}"/>
              </a:ext>
            </a:extLst>
          </p:cNvPr>
          <p:cNvSpPr/>
          <p:nvPr/>
        </p:nvSpPr>
        <p:spPr>
          <a:xfrm>
            <a:off x="228600" y="925607"/>
            <a:ext cx="914400" cy="424723"/>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8">
            <a:extLst>
              <a:ext uri="{FF2B5EF4-FFF2-40B4-BE49-F238E27FC236}">
                <a16:creationId xmlns:a16="http://schemas.microsoft.com/office/drawing/2014/main" id="{49A743B3-6AA7-714F-88B3-3839A260DADC}"/>
              </a:ext>
            </a:extLst>
          </p:cNvPr>
          <p:cNvSpPr/>
          <p:nvPr/>
        </p:nvSpPr>
        <p:spPr>
          <a:xfrm>
            <a:off x="78974" y="1413173"/>
            <a:ext cx="3429000" cy="276999"/>
          </a:xfrm>
          <a:prstGeom prst="rect">
            <a:avLst/>
          </a:prstGeom>
        </p:spPr>
        <p:txBody>
          <a:bodyPr>
            <a:spAutoFit/>
          </a:bodyPr>
          <a:lstStyle/>
          <a:p>
            <a:pPr marL="17780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事業情報その他</a:t>
            </a:r>
            <a:endParaRPr kumimoji="0" lang="en-US" altLang="ja-JP"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57" y="2313116"/>
            <a:ext cx="4364339" cy="2907885"/>
          </a:xfrm>
          <a:prstGeom prst="rect">
            <a:avLst/>
          </a:prstGeom>
        </p:spPr>
      </p:pic>
      <p:sp>
        <p:nvSpPr>
          <p:cNvPr id="15" name="正方形/長方形 14">
            <a:extLst>
              <a:ext uri="{FF2B5EF4-FFF2-40B4-BE49-F238E27FC236}">
                <a16:creationId xmlns:a16="http://schemas.microsoft.com/office/drawing/2014/main" id="{2F7B3B9D-0B70-FE48-9AC7-CEA7349179C4}"/>
              </a:ext>
            </a:extLst>
          </p:cNvPr>
          <p:cNvSpPr/>
          <p:nvPr/>
        </p:nvSpPr>
        <p:spPr>
          <a:xfrm>
            <a:off x="782320" y="3100102"/>
            <a:ext cx="3924299" cy="1778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16" name="直線コネクタ 15">
            <a:extLst>
              <a:ext uri="{FF2B5EF4-FFF2-40B4-BE49-F238E27FC236}">
                <a16:creationId xmlns:a16="http://schemas.microsoft.com/office/drawing/2014/main" id="{073A0B2E-055E-C64E-94EE-5242F781F8D8}"/>
              </a:ext>
            </a:extLst>
          </p:cNvPr>
          <p:cNvCxnSpPr>
            <a:cxnSpLocks/>
            <a:endCxn id="15" idx="3"/>
          </p:cNvCxnSpPr>
          <p:nvPr/>
        </p:nvCxnSpPr>
        <p:spPr>
          <a:xfrm flipH="1">
            <a:off x="4706619" y="3989102"/>
            <a:ext cx="31557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四角形: 角を丸くする 25">
            <a:extLst>
              <a:ext uri="{FF2B5EF4-FFF2-40B4-BE49-F238E27FC236}">
                <a16:creationId xmlns:a16="http://schemas.microsoft.com/office/drawing/2014/main" id="{A533A919-72B9-4347-B850-0FD33A972DF8}"/>
              </a:ext>
            </a:extLst>
          </p:cNvPr>
          <p:cNvSpPr/>
          <p:nvPr/>
        </p:nvSpPr>
        <p:spPr>
          <a:xfrm>
            <a:off x="5022198" y="3511911"/>
            <a:ext cx="1645302" cy="954381"/>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dirty="0" smtClean="0">
                <a:solidFill>
                  <a:srgbClr val="FF0000"/>
                </a:solidFill>
                <a:latin typeface="Meiryo UI" panose="020B0604030504040204" pitchFamily="50" charset="-128"/>
                <a:ea typeface="Meiryo UI" panose="020B0604030504040204" pitchFamily="50" charset="-128"/>
              </a:rPr>
              <a:t>「特になし」と入力してください。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0" name="角丸四角形 9"/>
          <p:cNvSpPr/>
          <p:nvPr/>
        </p:nvSpPr>
        <p:spPr>
          <a:xfrm>
            <a:off x="1220972" y="1767731"/>
            <a:ext cx="4177601" cy="35469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各項目に所定事項を入力してください。</a:t>
            </a:r>
            <a:endParaRPr kumimoji="1" lang="ja-JP" altLang="en-US" sz="1400" b="1" dirty="0">
              <a:solidFill>
                <a:srgbClr val="FFFF00"/>
              </a:solidFill>
            </a:endParaRPr>
          </a:p>
        </p:txBody>
      </p:sp>
    </p:spTree>
    <p:extLst>
      <p:ext uri="{BB962C8B-B14F-4D97-AF65-F5344CB8AC3E}">
        <p14:creationId xmlns:p14="http://schemas.microsoft.com/office/powerpoint/2010/main" val="531238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en-US" altLang="ja-JP"/>
              <a:t>5-2.</a:t>
            </a:r>
            <a:r>
              <a:rPr kumimoji="1" lang="ja-JP" altLang="en-US"/>
              <a:t>交付申請</a:t>
            </a:r>
          </a:p>
        </p:txBody>
      </p:sp>
      <p:sp>
        <p:nvSpPr>
          <p:cNvPr id="23" name="コンテンツ プレースホルダー 5">
            <a:extLst>
              <a:ext uri="{FF2B5EF4-FFF2-40B4-BE49-F238E27FC236}">
                <a16:creationId xmlns:a16="http://schemas.microsoft.com/office/drawing/2014/main" id="{89B95EF9-54FA-4843-AE7C-230E9370118D}"/>
              </a:ext>
            </a:extLst>
          </p:cNvPr>
          <p:cNvSpPr txBox="1">
            <a:spLocks/>
          </p:cNvSpPr>
          <p:nvPr/>
        </p:nvSpPr>
        <p:spPr>
          <a:xfrm>
            <a:off x="1142999" y="1010260"/>
            <a:ext cx="5524501" cy="2585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申請フォームに沿って</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必要なファイルを添付します。</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24" name="四角形: 角を丸くする 10">
            <a:extLst>
              <a:ext uri="{FF2B5EF4-FFF2-40B4-BE49-F238E27FC236}">
                <a16:creationId xmlns:a16="http://schemas.microsoft.com/office/drawing/2014/main" id="{AD2C5BA3-B45F-0B47-BE82-12EB2F82826D}"/>
              </a:ext>
            </a:extLst>
          </p:cNvPr>
          <p:cNvSpPr/>
          <p:nvPr/>
        </p:nvSpPr>
        <p:spPr>
          <a:xfrm>
            <a:off x="228600" y="925607"/>
            <a:ext cx="914400" cy="424723"/>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0" name="正方形/長方形 9">
            <a:extLst>
              <a:ext uri="{FF2B5EF4-FFF2-40B4-BE49-F238E27FC236}">
                <a16:creationId xmlns:a16="http://schemas.microsoft.com/office/drawing/2014/main" id="{65A96DC6-536D-BB44-8CD4-C61717EF61CA}"/>
              </a:ext>
            </a:extLst>
          </p:cNvPr>
          <p:cNvSpPr/>
          <p:nvPr/>
        </p:nvSpPr>
        <p:spPr>
          <a:xfrm>
            <a:off x="78974" y="1413173"/>
            <a:ext cx="3429000" cy="276999"/>
          </a:xfrm>
          <a:prstGeom prst="rect">
            <a:avLst/>
          </a:prstGeom>
        </p:spPr>
        <p:txBody>
          <a:bodyPr>
            <a:spAutoFit/>
          </a:bodyPr>
          <a:lstStyle/>
          <a:p>
            <a:pPr marL="17780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その他書類</a:t>
            </a:r>
            <a:endParaRPr kumimoji="0" lang="en-US" altLang="ja-JP"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216" y="2674760"/>
            <a:ext cx="3775180" cy="4699175"/>
          </a:xfrm>
          <a:prstGeom prst="rect">
            <a:avLst/>
          </a:prstGeom>
        </p:spPr>
      </p:pic>
      <p:sp>
        <p:nvSpPr>
          <p:cNvPr id="25" name="正方形/長方形 24">
            <a:extLst>
              <a:ext uri="{FF2B5EF4-FFF2-40B4-BE49-F238E27FC236}">
                <a16:creationId xmlns:a16="http://schemas.microsoft.com/office/drawing/2014/main" id="{4BF1394D-A51D-4D97-B0F4-6790EBB6A4FA}"/>
              </a:ext>
            </a:extLst>
          </p:cNvPr>
          <p:cNvSpPr/>
          <p:nvPr/>
        </p:nvSpPr>
        <p:spPr>
          <a:xfrm>
            <a:off x="514349" y="3056845"/>
            <a:ext cx="3486151" cy="1032717"/>
          </a:xfrm>
          <a:prstGeom prst="rect">
            <a:avLst/>
          </a:pr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28" name="直線コネクタ 27">
            <a:extLst>
              <a:ext uri="{FF2B5EF4-FFF2-40B4-BE49-F238E27FC236}">
                <a16:creationId xmlns:a16="http://schemas.microsoft.com/office/drawing/2014/main" id="{8A05C751-322A-A74A-B6F7-945F2BDA4EAD}"/>
              </a:ext>
            </a:extLst>
          </p:cNvPr>
          <p:cNvCxnSpPr>
            <a:cxnSpLocks/>
          </p:cNvCxnSpPr>
          <p:nvPr/>
        </p:nvCxnSpPr>
        <p:spPr>
          <a:xfrm flipH="1">
            <a:off x="4010263" y="3473690"/>
            <a:ext cx="406266" cy="2254"/>
          </a:xfrm>
          <a:prstGeom prst="line">
            <a:avLst/>
          </a:prstGeom>
          <a:ln w="19050">
            <a:solidFill>
              <a:srgbClr val="FF0000"/>
            </a:solidFill>
          </a:ln>
        </p:spPr>
        <p:style>
          <a:lnRef idx="1">
            <a:schemeClr val="accent3"/>
          </a:lnRef>
          <a:fillRef idx="0">
            <a:schemeClr val="accent3"/>
          </a:fillRef>
          <a:effectRef idx="0">
            <a:schemeClr val="accent3"/>
          </a:effectRef>
          <a:fontRef idx="minor">
            <a:schemeClr val="tx1"/>
          </a:fontRef>
        </p:style>
      </p:cxnSp>
      <p:grpSp>
        <p:nvGrpSpPr>
          <p:cNvPr id="7" name="グループ化 6"/>
          <p:cNvGrpSpPr/>
          <p:nvPr/>
        </p:nvGrpSpPr>
        <p:grpSpPr>
          <a:xfrm>
            <a:off x="4349750" y="2898755"/>
            <a:ext cx="2317750" cy="4366826"/>
            <a:chOff x="4349750" y="2003243"/>
            <a:chExt cx="2317750" cy="3457026"/>
          </a:xfrm>
        </p:grpSpPr>
        <p:sp>
          <p:nvSpPr>
            <p:cNvPr id="20" name="四角形: 角を丸くする 25">
              <a:extLst>
                <a:ext uri="{FF2B5EF4-FFF2-40B4-BE49-F238E27FC236}">
                  <a16:creationId xmlns:a16="http://schemas.microsoft.com/office/drawing/2014/main" id="{4207977E-D58B-456C-96FA-141907AEB1C2}"/>
                </a:ext>
              </a:extLst>
            </p:cNvPr>
            <p:cNvSpPr/>
            <p:nvPr/>
          </p:nvSpPr>
          <p:spPr>
            <a:xfrm>
              <a:off x="4349750" y="2003243"/>
              <a:ext cx="2317750" cy="3457026"/>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1" dirty="0" smtClean="0">
                  <a:solidFill>
                    <a:srgbClr val="FF0000"/>
                  </a:solidFill>
                  <a:latin typeface="Meiryo UI" panose="020B0604030504040204" pitchFamily="50" charset="-128"/>
                  <a:ea typeface="Meiryo UI" panose="020B0604030504040204" pitchFamily="50" charset="-128"/>
                </a:rPr>
                <a:t>（様式第１）交付申請書は</a:t>
              </a:r>
              <a:r>
                <a:rPr kumimoji="1" lang="ja-JP" altLang="en-US" sz="105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必須項目となりますので、「ファイル選択」ボタンを押し、交付申請書の</a:t>
              </a:r>
              <a:r>
                <a:rPr kumimoji="1" lang="en-US" altLang="ja-JP" sz="105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PDF</a:t>
              </a:r>
              <a:r>
                <a:rPr kumimoji="1" lang="ja-JP" altLang="en-US" sz="105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ファイルを添付してください。</a:t>
              </a:r>
              <a:endParaRPr kumimoji="1" lang="en-US" altLang="ja-JP" sz="105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21" name="四角形: 角を丸くする 25">
              <a:extLst>
                <a:ext uri="{FF2B5EF4-FFF2-40B4-BE49-F238E27FC236}">
                  <a16:creationId xmlns:a16="http://schemas.microsoft.com/office/drawing/2014/main" id="{3A1F768B-B812-4FF6-ADF6-4A111DDCD83B}"/>
                </a:ext>
              </a:extLst>
            </p:cNvPr>
            <p:cNvSpPr/>
            <p:nvPr/>
          </p:nvSpPr>
          <p:spPr>
            <a:xfrm>
              <a:off x="4416529" y="2737160"/>
              <a:ext cx="2200842" cy="2587793"/>
            </a:xfrm>
            <a:prstGeom prst="roundRect">
              <a:avLst>
                <a:gd name="adj" fmla="val 115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r>
                <a:rPr kumimoji="1" lang="ja-JP" altLang="en-US" sz="900" b="1" dirty="0" smtClean="0">
                  <a:solidFill>
                    <a:schemeClr val="tx1"/>
                  </a:solidFill>
                  <a:latin typeface="Meiryo UI" panose="020B0604030504040204" pitchFamily="50" charset="-128"/>
                  <a:ea typeface="Meiryo UI" panose="020B0604030504040204" pitchFamily="50" charset="-128"/>
                </a:rPr>
                <a:t>（様式第１）交付申請書</a:t>
              </a:r>
              <a:endParaRPr kumimoji="1" lang="en-US" altLang="ja-JP" sz="900" b="1"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〇様式は、交付要綱の「（様式第１）交付申請書」のとおりです。</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当該様式に則り、必要事項を記載した書類一式を</a:t>
              </a:r>
              <a:r>
                <a:rPr kumimoji="1" lang="en-US" altLang="ja-JP" sz="900" dirty="0" smtClean="0">
                  <a:solidFill>
                    <a:schemeClr val="tx1"/>
                  </a:solidFill>
                  <a:latin typeface="Meiryo UI" panose="020B0604030504040204" pitchFamily="50" charset="-128"/>
                  <a:ea typeface="Meiryo UI" panose="020B0604030504040204" pitchFamily="50" charset="-128"/>
                </a:rPr>
                <a:t>PDF</a:t>
              </a:r>
              <a:r>
                <a:rPr kumimoji="1" lang="ja-JP" altLang="en-US" sz="900" dirty="0" smtClean="0">
                  <a:solidFill>
                    <a:schemeClr val="tx1"/>
                  </a:solidFill>
                  <a:latin typeface="Meiryo UI" panose="020B0604030504040204" pitchFamily="50" charset="-128"/>
                  <a:ea typeface="Meiryo UI" panose="020B0604030504040204" pitchFamily="50" charset="-128"/>
                </a:rPr>
                <a:t>ファイルにより添付して下さい。</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〇１つのファイルにおさまらない場合は、</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２つ以上のファイル（最大５ファイルまで）に分けていただくことも可能です。</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〇（様式第１）交付申請書の（注１）に記載のある書面の添付も忘れずに行ってください。</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１</a:t>
              </a:r>
              <a:r>
                <a:rPr kumimoji="1" lang="ja-JP" altLang="en-US" sz="900" dirty="0">
                  <a:solidFill>
                    <a:schemeClr val="tx1"/>
                  </a:solidFill>
                  <a:latin typeface="Meiryo UI" panose="020B0604030504040204" pitchFamily="50" charset="-128"/>
                  <a:ea typeface="Meiryo UI" panose="020B0604030504040204" pitchFamily="50" charset="-128"/>
                </a:rPr>
                <a:t>．申請者の営む主な事業　</a:t>
              </a: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２</a:t>
              </a:r>
              <a:r>
                <a:rPr kumimoji="1" lang="ja-JP" altLang="en-US" sz="900" dirty="0">
                  <a:solidFill>
                    <a:schemeClr val="tx1"/>
                  </a:solidFill>
                  <a:latin typeface="Meiryo UI" panose="020B0604030504040204" pitchFamily="50" charset="-128"/>
                  <a:ea typeface="Meiryo UI" panose="020B0604030504040204" pitchFamily="50" charset="-128"/>
                </a:rPr>
                <a:t>．申請者の資産及び負債に</a:t>
              </a:r>
              <a:r>
                <a:rPr kumimoji="1" lang="ja-JP" altLang="en-US" sz="900" dirty="0" smtClean="0">
                  <a:solidFill>
                    <a:schemeClr val="tx1"/>
                  </a:solidFill>
                  <a:latin typeface="Meiryo UI" panose="020B0604030504040204" pitchFamily="50" charset="-128"/>
                  <a:ea typeface="Meiryo UI" panose="020B0604030504040204" pitchFamily="50" charset="-128"/>
                </a:rPr>
                <a:t>関する</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事項</a:t>
              </a:r>
              <a:endParaRPr kumimoji="1" lang="ja-JP" altLang="en-US"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３</a:t>
              </a:r>
              <a:r>
                <a:rPr kumimoji="1" lang="ja-JP" altLang="en-US" sz="900" dirty="0">
                  <a:solidFill>
                    <a:schemeClr val="tx1"/>
                  </a:solidFill>
                  <a:latin typeface="Meiryo UI" panose="020B0604030504040204" pitchFamily="50" charset="-128"/>
                  <a:ea typeface="Meiryo UI" panose="020B0604030504040204" pitchFamily="50" charset="-128"/>
                </a:rPr>
                <a:t>．補助事業の経費のうち補助金</a:t>
              </a:r>
              <a:r>
                <a:rPr kumimoji="1" lang="ja-JP" altLang="en-US" sz="900" dirty="0" smtClean="0">
                  <a:solidFill>
                    <a:schemeClr val="tx1"/>
                  </a:solidFill>
                  <a:latin typeface="Meiryo UI" panose="020B0604030504040204" pitchFamily="50" charset="-128"/>
                  <a:ea typeface="Meiryo UI" panose="020B0604030504040204" pitchFamily="50" charset="-128"/>
                </a:rPr>
                <a:t>に</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　　　よって</a:t>
              </a:r>
              <a:r>
                <a:rPr kumimoji="1" lang="ja-JP" altLang="en-US" sz="900" dirty="0">
                  <a:solidFill>
                    <a:schemeClr val="tx1"/>
                  </a:solidFill>
                  <a:latin typeface="Meiryo UI" panose="020B0604030504040204" pitchFamily="50" charset="-128"/>
                  <a:ea typeface="Meiryo UI" panose="020B0604030504040204" pitchFamily="50" charset="-128"/>
                </a:rPr>
                <a:t>賄われる部分以外の</a:t>
              </a:r>
              <a:r>
                <a:rPr kumimoji="1" lang="ja-JP" altLang="en-US" sz="900" dirty="0" smtClean="0">
                  <a:solidFill>
                    <a:schemeClr val="tx1"/>
                  </a:solidFill>
                  <a:latin typeface="Meiryo UI" panose="020B0604030504040204" pitchFamily="50" charset="-128"/>
                  <a:ea typeface="Meiryo UI" panose="020B0604030504040204" pitchFamily="50" charset="-128"/>
                </a:rPr>
                <a:t>部分</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　　　の</a:t>
              </a:r>
              <a:r>
                <a:rPr kumimoji="1" lang="ja-JP" altLang="en-US" sz="900" dirty="0">
                  <a:solidFill>
                    <a:schemeClr val="tx1"/>
                  </a:solidFill>
                  <a:latin typeface="Meiryo UI" panose="020B0604030504040204" pitchFamily="50" charset="-128"/>
                  <a:ea typeface="Meiryo UI" panose="020B0604030504040204" pitchFamily="50" charset="-128"/>
                </a:rPr>
                <a:t>負担者、負担額及び</a:t>
              </a:r>
              <a:r>
                <a:rPr kumimoji="1" lang="ja-JP" altLang="en-US" sz="900" dirty="0" smtClean="0">
                  <a:solidFill>
                    <a:schemeClr val="tx1"/>
                  </a:solidFill>
                  <a:latin typeface="Meiryo UI" panose="020B0604030504040204" pitchFamily="50" charset="-128"/>
                  <a:ea typeface="Meiryo UI" panose="020B0604030504040204" pitchFamily="50" charset="-128"/>
                </a:rPr>
                <a:t>負担方法</a:t>
              </a:r>
              <a:endParaRPr kumimoji="1" lang="ja-JP" altLang="en-US" sz="900" dirty="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４</a:t>
              </a:r>
              <a:r>
                <a:rPr kumimoji="1" lang="ja-JP" altLang="en-US" sz="900" dirty="0">
                  <a:solidFill>
                    <a:schemeClr val="tx1"/>
                  </a:solidFill>
                  <a:latin typeface="Meiryo UI" panose="020B0604030504040204" pitchFamily="50" charset="-128"/>
                  <a:ea typeface="Meiryo UI" panose="020B0604030504040204" pitchFamily="50" charset="-128"/>
                </a:rPr>
                <a:t>．補助事業の効果</a:t>
              </a: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５</a:t>
              </a:r>
              <a:r>
                <a:rPr kumimoji="1" lang="ja-JP" altLang="en-US" sz="900" dirty="0">
                  <a:solidFill>
                    <a:schemeClr val="tx1"/>
                  </a:solidFill>
                  <a:latin typeface="Meiryo UI" panose="020B0604030504040204" pitchFamily="50" charset="-128"/>
                  <a:ea typeface="Meiryo UI" panose="020B0604030504040204" pitchFamily="50" charset="-128"/>
                </a:rPr>
                <a:t>．補助事業に関して生ずる収入</a:t>
              </a:r>
              <a:r>
                <a:rPr kumimoji="1" lang="ja-JP" altLang="en-US" sz="900" dirty="0" smtClean="0">
                  <a:solidFill>
                    <a:schemeClr val="tx1"/>
                  </a:solidFill>
                  <a:latin typeface="Meiryo UI" panose="020B0604030504040204" pitchFamily="50" charset="-128"/>
                  <a:ea typeface="Meiryo UI" panose="020B0604030504040204" pitchFamily="50" charset="-128"/>
                </a:rPr>
                <a:t>金</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　　　に</a:t>
              </a:r>
              <a:r>
                <a:rPr kumimoji="1" lang="ja-JP" altLang="en-US" sz="900" dirty="0">
                  <a:solidFill>
                    <a:schemeClr val="tx1"/>
                  </a:solidFill>
                  <a:latin typeface="Meiryo UI" panose="020B0604030504040204" pitchFamily="50" charset="-128"/>
                  <a:ea typeface="Meiryo UI" panose="020B0604030504040204" pitchFamily="50" charset="-128"/>
                </a:rPr>
                <a:t>関する事項</a:t>
              </a: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６</a:t>
              </a:r>
              <a:r>
                <a:rPr kumimoji="1" lang="en-US" altLang="ja-JP" sz="900" dirty="0">
                  <a:solidFill>
                    <a:schemeClr val="tx1"/>
                  </a:solidFill>
                  <a:latin typeface="Meiryo UI" panose="020B0604030504040204" pitchFamily="50" charset="-128"/>
                  <a:ea typeface="Meiryo UI" panose="020B0604030504040204" pitchFamily="50" charset="-128"/>
                </a:rPr>
                <a:t>. </a:t>
              </a:r>
              <a:r>
                <a:rPr kumimoji="1" lang="ja-JP" altLang="en-US" sz="900" dirty="0">
                  <a:solidFill>
                    <a:schemeClr val="tx1"/>
                  </a:solidFill>
                  <a:latin typeface="Meiryo UI" panose="020B0604030504040204" pitchFamily="50" charset="-128"/>
                  <a:ea typeface="Meiryo UI" panose="020B0604030504040204" pitchFamily="50" charset="-128"/>
                </a:rPr>
                <a:t>申請者の役員等</a:t>
              </a:r>
              <a:r>
                <a:rPr kumimoji="1" lang="ja-JP" altLang="en-US" sz="900" dirty="0" smtClean="0">
                  <a:solidFill>
                    <a:schemeClr val="tx1"/>
                  </a:solidFill>
                  <a:latin typeface="Meiryo UI" panose="020B0604030504040204" pitchFamily="50" charset="-128"/>
                  <a:ea typeface="Meiryo UI" panose="020B0604030504040204" pitchFamily="50" charset="-128"/>
                </a:rPr>
                <a:t>名簿</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grpSp>
      <p:sp>
        <p:nvSpPr>
          <p:cNvPr id="12" name="角丸四角形 11"/>
          <p:cNvSpPr/>
          <p:nvPr/>
        </p:nvSpPr>
        <p:spPr>
          <a:xfrm>
            <a:off x="903124" y="1725459"/>
            <a:ext cx="5348820" cy="71661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kumimoji="1" lang="ja-JP" altLang="en-US" sz="1400" b="1" dirty="0" smtClean="0">
                <a:solidFill>
                  <a:srgbClr val="FFFF00"/>
                </a:solidFill>
              </a:rPr>
              <a:t>「（様式第１）交付申請書（別添の書類を含む）」の部分に、交付申請書一式の電子媒体（</a:t>
            </a:r>
            <a:r>
              <a:rPr kumimoji="1" lang="en-US" altLang="ja-JP" sz="1400" b="1" dirty="0" smtClean="0">
                <a:solidFill>
                  <a:srgbClr val="FFFF00"/>
                </a:solidFill>
              </a:rPr>
              <a:t>PDF</a:t>
            </a:r>
            <a:r>
              <a:rPr kumimoji="1" lang="ja-JP" altLang="en-US" sz="1400" b="1" dirty="0" smtClean="0">
                <a:solidFill>
                  <a:srgbClr val="FFFF00"/>
                </a:solidFill>
              </a:rPr>
              <a:t>ファイル）を添付してください。</a:t>
            </a:r>
            <a:endParaRPr kumimoji="1" lang="ja-JP" altLang="en-US" sz="1400" b="1" dirty="0">
              <a:solidFill>
                <a:srgbClr val="FFFF00"/>
              </a:solidFill>
            </a:endParaRPr>
          </a:p>
        </p:txBody>
      </p:sp>
    </p:spTree>
    <p:extLst>
      <p:ext uri="{BB962C8B-B14F-4D97-AF65-F5344CB8AC3E}">
        <p14:creationId xmlns:p14="http://schemas.microsoft.com/office/powerpoint/2010/main" val="26796650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075" y="2943861"/>
            <a:ext cx="3708591" cy="5321573"/>
          </a:xfrm>
          <a:prstGeom prst="rect">
            <a:avLst/>
          </a:prstGeom>
        </p:spPr>
      </p:pic>
      <p:sp>
        <p:nvSpPr>
          <p:cNvPr id="9" name="正方形/長方形 8">
            <a:extLst>
              <a:ext uri="{FF2B5EF4-FFF2-40B4-BE49-F238E27FC236}">
                <a16:creationId xmlns:a16="http://schemas.microsoft.com/office/drawing/2014/main" id="{2807862A-2627-5241-AA01-822D643315F5}"/>
              </a:ext>
            </a:extLst>
          </p:cNvPr>
          <p:cNvSpPr/>
          <p:nvPr/>
        </p:nvSpPr>
        <p:spPr>
          <a:xfrm>
            <a:off x="460083" y="5238182"/>
            <a:ext cx="3714992" cy="178196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10" name="四角形: 角を丸くする 25">
            <a:extLst>
              <a:ext uri="{FF2B5EF4-FFF2-40B4-BE49-F238E27FC236}">
                <a16:creationId xmlns:a16="http://schemas.microsoft.com/office/drawing/2014/main" id="{D429B478-4DD9-3E49-8847-E2A5217EA13B}"/>
              </a:ext>
            </a:extLst>
          </p:cNvPr>
          <p:cNvSpPr/>
          <p:nvPr/>
        </p:nvSpPr>
        <p:spPr>
          <a:xfrm>
            <a:off x="4588616" y="5906012"/>
            <a:ext cx="1886704" cy="44630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公募申請時の情報が設定されます。</a:t>
            </a:r>
          </a:p>
        </p:txBody>
      </p:sp>
      <p:cxnSp>
        <p:nvCxnSpPr>
          <p:cNvPr id="11" name="直線コネクタ 10">
            <a:extLst>
              <a:ext uri="{FF2B5EF4-FFF2-40B4-BE49-F238E27FC236}">
                <a16:creationId xmlns:a16="http://schemas.microsoft.com/office/drawing/2014/main" id="{3415043E-BE7A-3E4B-AAD4-9DE2E18172F6}"/>
              </a:ext>
            </a:extLst>
          </p:cNvPr>
          <p:cNvCxnSpPr>
            <a:cxnSpLocks/>
            <a:stCxn id="10" idx="1"/>
            <a:endCxn id="9" idx="3"/>
          </p:cNvCxnSpPr>
          <p:nvPr/>
        </p:nvCxnSpPr>
        <p:spPr>
          <a:xfrm flipH="1">
            <a:off x="4175075" y="6129164"/>
            <a:ext cx="413541"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DF653E89-F3F4-514B-8F74-653B423B5E1D}"/>
              </a:ext>
            </a:extLst>
          </p:cNvPr>
          <p:cNvSpPr/>
          <p:nvPr/>
        </p:nvSpPr>
        <p:spPr>
          <a:xfrm>
            <a:off x="460083" y="7128096"/>
            <a:ext cx="3714992" cy="83395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19" name="直線コネクタ 18">
            <a:extLst>
              <a:ext uri="{FF2B5EF4-FFF2-40B4-BE49-F238E27FC236}">
                <a16:creationId xmlns:a16="http://schemas.microsoft.com/office/drawing/2014/main" id="{2AF128D0-0E07-F546-B0CB-0D19AA4BA26B}"/>
              </a:ext>
            </a:extLst>
          </p:cNvPr>
          <p:cNvCxnSpPr>
            <a:cxnSpLocks/>
            <a:endCxn id="17" idx="3"/>
          </p:cNvCxnSpPr>
          <p:nvPr/>
        </p:nvCxnSpPr>
        <p:spPr>
          <a:xfrm flipH="1">
            <a:off x="4175075" y="7544420"/>
            <a:ext cx="531248" cy="65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タイトル 4">
            <a:extLst>
              <a:ext uri="{FF2B5EF4-FFF2-40B4-BE49-F238E27FC236}">
                <a16:creationId xmlns:a16="http://schemas.microsoft.com/office/drawing/2014/main" id="{75835BA3-3F2C-EC41-8EA9-FAE1DDE7402F}"/>
              </a:ext>
            </a:extLst>
          </p:cNvPr>
          <p:cNvSpPr>
            <a:spLocks noGrp="1"/>
          </p:cNvSpPr>
          <p:nvPr>
            <p:ph type="title"/>
          </p:nvPr>
        </p:nvSpPr>
        <p:spPr>
          <a:xfrm>
            <a:off x="228600" y="333915"/>
            <a:ext cx="6438900" cy="456314"/>
          </a:xfrm>
        </p:spPr>
        <p:txBody>
          <a:bodyPr/>
          <a:lstStyle/>
          <a:p>
            <a:r>
              <a:rPr kumimoji="1" lang="en-US" altLang="ja-JP"/>
              <a:t>5-2.</a:t>
            </a:r>
            <a:r>
              <a:rPr kumimoji="1" lang="ja-JP" altLang="en-US"/>
              <a:t>交付申請</a:t>
            </a:r>
          </a:p>
        </p:txBody>
      </p:sp>
      <p:sp>
        <p:nvSpPr>
          <p:cNvPr id="12" name="コンテンツ プレースホルダー 5">
            <a:extLst>
              <a:ext uri="{FF2B5EF4-FFF2-40B4-BE49-F238E27FC236}">
                <a16:creationId xmlns:a16="http://schemas.microsoft.com/office/drawing/2014/main" id="{CB4F7A32-9F5E-9645-8E54-8106AE90F3B1}"/>
              </a:ext>
            </a:extLst>
          </p:cNvPr>
          <p:cNvSpPr txBox="1">
            <a:spLocks/>
          </p:cNvSpPr>
          <p:nvPr/>
        </p:nvSpPr>
        <p:spPr>
          <a:xfrm>
            <a:off x="1143000" y="925608"/>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申請フォームに沿って必要事項を入力します。</a:t>
            </a: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
            </a:r>
            <a:b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b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公募申請時に入力した項目は引き継がれます。申請書類は、再度アップロードしてください。</a:t>
            </a:r>
          </a:p>
        </p:txBody>
      </p:sp>
      <p:sp>
        <p:nvSpPr>
          <p:cNvPr id="13" name="四角形: 角を丸くする 10">
            <a:extLst>
              <a:ext uri="{FF2B5EF4-FFF2-40B4-BE49-F238E27FC236}">
                <a16:creationId xmlns:a16="http://schemas.microsoft.com/office/drawing/2014/main" id="{5AC3715B-63F5-BE4F-9D5C-D747191AA0B0}"/>
              </a:ext>
            </a:extLst>
          </p:cNvPr>
          <p:cNvSpPr/>
          <p:nvPr/>
        </p:nvSpPr>
        <p:spPr>
          <a:xfrm>
            <a:off x="228600" y="925608"/>
            <a:ext cx="914400" cy="4247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a:extLst>
              <a:ext uri="{FF2B5EF4-FFF2-40B4-BE49-F238E27FC236}">
                <a16:creationId xmlns:a16="http://schemas.microsoft.com/office/drawing/2014/main" id="{3AEB576B-534D-4B4A-A7A9-5834D79796A9}"/>
              </a:ext>
            </a:extLst>
          </p:cNvPr>
          <p:cNvSpPr/>
          <p:nvPr/>
        </p:nvSpPr>
        <p:spPr>
          <a:xfrm>
            <a:off x="553669" y="3153613"/>
            <a:ext cx="3621405" cy="156029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26" name="直線コネクタ 25">
            <a:extLst>
              <a:ext uri="{FF2B5EF4-FFF2-40B4-BE49-F238E27FC236}">
                <a16:creationId xmlns:a16="http://schemas.microsoft.com/office/drawing/2014/main" id="{B12A7F1A-940D-8849-9479-10DBCDFD165B}"/>
              </a:ext>
            </a:extLst>
          </p:cNvPr>
          <p:cNvCxnSpPr>
            <a:cxnSpLocks/>
            <a:stCxn id="29" idx="1"/>
            <a:endCxn id="20" idx="3"/>
          </p:cNvCxnSpPr>
          <p:nvPr/>
        </p:nvCxnSpPr>
        <p:spPr>
          <a:xfrm flipH="1">
            <a:off x="4175074" y="3933760"/>
            <a:ext cx="440427" cy="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正方形/長方形 20">
            <a:extLst>
              <a:ext uri="{FF2B5EF4-FFF2-40B4-BE49-F238E27FC236}">
                <a16:creationId xmlns:a16="http://schemas.microsoft.com/office/drawing/2014/main" id="{D09F36C3-2865-F749-B952-5171A8B578E6}"/>
              </a:ext>
            </a:extLst>
          </p:cNvPr>
          <p:cNvSpPr/>
          <p:nvPr/>
        </p:nvSpPr>
        <p:spPr>
          <a:xfrm>
            <a:off x="78974" y="1413173"/>
            <a:ext cx="3429000" cy="276999"/>
          </a:xfrm>
          <a:prstGeom prst="rect">
            <a:avLst/>
          </a:prstGeom>
        </p:spPr>
        <p:txBody>
          <a:bodyPr>
            <a:spAutoFit/>
          </a:bodyPr>
          <a:lstStyle/>
          <a:p>
            <a:pPr marL="17780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事業の予定期間、経費に関する情報</a:t>
            </a:r>
            <a:endParaRPr kumimoji="0" lang="en-US" altLang="ja-JP" sz="12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9" name="四角形: 角を丸くする 25">
            <a:extLst>
              <a:ext uri="{FF2B5EF4-FFF2-40B4-BE49-F238E27FC236}">
                <a16:creationId xmlns:a16="http://schemas.microsoft.com/office/drawing/2014/main" id="{A533A919-72B9-4347-B850-0FD33A972DF8}"/>
              </a:ext>
            </a:extLst>
          </p:cNvPr>
          <p:cNvSpPr/>
          <p:nvPr/>
        </p:nvSpPr>
        <p:spPr>
          <a:xfrm>
            <a:off x="4615501" y="3456569"/>
            <a:ext cx="1645302" cy="954381"/>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dirty="0" smtClean="0">
                <a:solidFill>
                  <a:srgbClr val="FF0000"/>
                </a:solidFill>
                <a:latin typeface="Meiryo UI" panose="020B0604030504040204" pitchFamily="50" charset="-128"/>
                <a:ea typeface="Meiryo UI" panose="020B0604030504040204" pitchFamily="50" charset="-128"/>
              </a:rPr>
              <a:t>事業開始日は交付決定日となります。また、事業終了期限は２０２１年３月３１日となります。</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36" name="四角形: 角を丸くする 25">
            <a:extLst>
              <a:ext uri="{FF2B5EF4-FFF2-40B4-BE49-F238E27FC236}">
                <a16:creationId xmlns:a16="http://schemas.microsoft.com/office/drawing/2014/main" id="{A533A919-72B9-4347-B850-0FD33A972DF8}"/>
              </a:ext>
            </a:extLst>
          </p:cNvPr>
          <p:cNvSpPr/>
          <p:nvPr/>
        </p:nvSpPr>
        <p:spPr>
          <a:xfrm>
            <a:off x="4615501" y="7128096"/>
            <a:ext cx="1689752" cy="2244037"/>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dirty="0" smtClean="0">
                <a:solidFill>
                  <a:srgbClr val="FF0000"/>
                </a:solidFill>
                <a:latin typeface="Meiryo UI" panose="020B0604030504040204" pitchFamily="50" charset="-128"/>
                <a:ea typeface="Meiryo UI" panose="020B0604030504040204" pitchFamily="50" charset="-128"/>
              </a:rPr>
              <a:t>「（様式第１）交付申請書」に含まれる以下項目について作成した資料を、経費に関する情報として改めて１つのエクセルファイルにおさめて添付してください。</a:t>
            </a:r>
            <a:endParaRPr kumimoji="1" lang="en-US" altLang="ja-JP" sz="1050" b="1" dirty="0" smtClean="0">
              <a:solidFill>
                <a:srgbClr val="FF0000"/>
              </a:solidFill>
              <a:latin typeface="Meiryo UI" panose="020B0604030504040204" pitchFamily="50" charset="-128"/>
              <a:ea typeface="Meiryo UI" panose="020B0604030504040204" pitchFamily="50" charset="-128"/>
            </a:endParaRPr>
          </a:p>
          <a:p>
            <a:pPr lvl="0">
              <a:defRPr/>
            </a:pPr>
            <a:r>
              <a:rPr kumimoji="1" lang="ja-JP" altLang="en-US" sz="1050" b="1" dirty="0" smtClean="0">
                <a:solidFill>
                  <a:srgbClr val="FF0000"/>
                </a:solidFill>
                <a:latin typeface="Meiryo UI" panose="020B0604030504040204" pitchFamily="50" charset="-128"/>
                <a:ea typeface="Meiryo UI" panose="020B0604030504040204" pitchFamily="50" charset="-128"/>
              </a:rPr>
              <a:t>〇６</a:t>
            </a:r>
            <a:r>
              <a:rPr kumimoji="1" lang="ja-JP" altLang="en-US" sz="1050" b="1" dirty="0">
                <a:solidFill>
                  <a:srgbClr val="FF0000"/>
                </a:solidFill>
                <a:latin typeface="Meiryo UI" panose="020B0604030504040204" pitchFamily="50" charset="-128"/>
                <a:ea typeface="Meiryo UI" panose="020B0604030504040204" pitchFamily="50" charset="-128"/>
              </a:rPr>
              <a:t>．補助事業に</a:t>
            </a:r>
            <a:r>
              <a:rPr kumimoji="1" lang="ja-JP" altLang="en-US" sz="1050" b="1" dirty="0" smtClean="0">
                <a:solidFill>
                  <a:srgbClr val="FF0000"/>
                </a:solidFill>
                <a:latin typeface="Meiryo UI" panose="020B0604030504040204" pitchFamily="50" charset="-128"/>
                <a:ea typeface="Meiryo UI" panose="020B0604030504040204" pitchFamily="50" charset="-128"/>
              </a:rPr>
              <a:t>要す</a:t>
            </a:r>
            <a:endParaRPr kumimoji="1" lang="en-US" altLang="ja-JP" sz="1050" b="1" dirty="0" smtClean="0">
              <a:solidFill>
                <a:srgbClr val="FF0000"/>
              </a:solidFill>
              <a:latin typeface="Meiryo UI" panose="020B0604030504040204" pitchFamily="50" charset="-128"/>
              <a:ea typeface="Meiryo UI" panose="020B0604030504040204" pitchFamily="50" charset="-128"/>
            </a:endParaRPr>
          </a:p>
          <a:p>
            <a:pPr lvl="0">
              <a:defRPr/>
            </a:pPr>
            <a:r>
              <a:rPr kumimoji="1" lang="ja-JP" altLang="en-US" sz="1050" b="1" dirty="0">
                <a:solidFill>
                  <a:srgbClr val="FF0000"/>
                </a:solidFill>
                <a:latin typeface="Meiryo UI" panose="020B0604030504040204" pitchFamily="50" charset="-128"/>
                <a:ea typeface="Meiryo UI" panose="020B0604030504040204" pitchFamily="50" charset="-128"/>
              </a:rPr>
              <a:t>　</a:t>
            </a:r>
            <a:r>
              <a:rPr kumimoji="1" lang="ja-JP" altLang="en-US" sz="1050" b="1" dirty="0" smtClean="0">
                <a:solidFill>
                  <a:srgbClr val="FF0000"/>
                </a:solidFill>
                <a:latin typeface="Meiryo UI" panose="020B0604030504040204" pitchFamily="50" charset="-128"/>
                <a:ea typeface="Meiryo UI" panose="020B0604030504040204" pitchFamily="50" charset="-128"/>
              </a:rPr>
              <a:t>　　</a:t>
            </a:r>
            <a:r>
              <a:rPr kumimoji="1" lang="ja-JP" altLang="en-US" sz="1050" b="1" dirty="0" err="1" smtClean="0">
                <a:solidFill>
                  <a:srgbClr val="FF0000"/>
                </a:solidFill>
                <a:latin typeface="Meiryo UI" panose="020B0604030504040204" pitchFamily="50" charset="-128"/>
                <a:ea typeface="Meiryo UI" panose="020B0604030504040204" pitchFamily="50" charset="-128"/>
              </a:rPr>
              <a:t>る</a:t>
            </a:r>
            <a:r>
              <a:rPr kumimoji="1" lang="ja-JP" altLang="en-US" sz="1050" b="1" dirty="0" smtClean="0">
                <a:solidFill>
                  <a:srgbClr val="FF0000"/>
                </a:solidFill>
                <a:latin typeface="Meiryo UI" panose="020B0604030504040204" pitchFamily="50" charset="-128"/>
                <a:ea typeface="Meiryo UI" panose="020B0604030504040204" pitchFamily="50" charset="-128"/>
              </a:rPr>
              <a:t>経費、補助対象</a:t>
            </a:r>
            <a:endParaRPr kumimoji="1" lang="en-US" altLang="ja-JP" sz="1050" b="1" dirty="0" smtClean="0">
              <a:solidFill>
                <a:srgbClr val="FF0000"/>
              </a:solidFill>
              <a:latin typeface="Meiryo UI" panose="020B0604030504040204" pitchFamily="50" charset="-128"/>
              <a:ea typeface="Meiryo UI" panose="020B0604030504040204" pitchFamily="50" charset="-128"/>
            </a:endParaRPr>
          </a:p>
          <a:p>
            <a:pPr lvl="0">
              <a:defRPr/>
            </a:pPr>
            <a:r>
              <a:rPr kumimoji="1" lang="ja-JP" altLang="en-US" sz="1050" b="1" dirty="0">
                <a:solidFill>
                  <a:srgbClr val="FF0000"/>
                </a:solidFill>
                <a:latin typeface="Meiryo UI" panose="020B0604030504040204" pitchFamily="50" charset="-128"/>
                <a:ea typeface="Meiryo UI" panose="020B0604030504040204" pitchFamily="50" charset="-128"/>
              </a:rPr>
              <a:t>　</a:t>
            </a:r>
            <a:r>
              <a:rPr kumimoji="1" lang="ja-JP" altLang="en-US" sz="1050" b="1" dirty="0" smtClean="0">
                <a:solidFill>
                  <a:srgbClr val="FF0000"/>
                </a:solidFill>
                <a:latin typeface="Meiryo UI" panose="020B0604030504040204" pitchFamily="50" charset="-128"/>
                <a:ea typeface="Meiryo UI" panose="020B0604030504040204" pitchFamily="50" charset="-128"/>
              </a:rPr>
              <a:t>　　経費</a:t>
            </a:r>
            <a:r>
              <a:rPr kumimoji="1" lang="ja-JP" altLang="en-US" sz="1050" b="1" dirty="0">
                <a:solidFill>
                  <a:srgbClr val="FF0000"/>
                </a:solidFill>
                <a:latin typeface="Meiryo UI" panose="020B0604030504040204" pitchFamily="50" charset="-128"/>
                <a:ea typeface="Meiryo UI" panose="020B0604030504040204" pitchFamily="50" charset="-128"/>
              </a:rPr>
              <a:t>及び</a:t>
            </a:r>
            <a:r>
              <a:rPr kumimoji="1" lang="ja-JP" altLang="en-US" sz="1050" b="1" dirty="0" smtClean="0">
                <a:solidFill>
                  <a:srgbClr val="FF0000"/>
                </a:solidFill>
                <a:latin typeface="Meiryo UI" panose="020B0604030504040204" pitchFamily="50" charset="-128"/>
                <a:ea typeface="Meiryo UI" panose="020B0604030504040204" pitchFamily="50" charset="-128"/>
              </a:rPr>
              <a:t>補助金の</a:t>
            </a:r>
            <a:endParaRPr kumimoji="1" lang="en-US" altLang="ja-JP" sz="1050" b="1" dirty="0" smtClean="0">
              <a:solidFill>
                <a:srgbClr val="FF0000"/>
              </a:solidFill>
              <a:latin typeface="Meiryo UI" panose="020B0604030504040204" pitchFamily="50" charset="-128"/>
              <a:ea typeface="Meiryo UI" panose="020B0604030504040204" pitchFamily="50" charset="-128"/>
            </a:endParaRPr>
          </a:p>
          <a:p>
            <a:pPr lvl="0">
              <a:defRPr/>
            </a:pPr>
            <a:r>
              <a:rPr kumimoji="1" lang="ja-JP" altLang="en-US" sz="1050" b="1" dirty="0">
                <a:solidFill>
                  <a:srgbClr val="FF0000"/>
                </a:solidFill>
                <a:latin typeface="Meiryo UI" panose="020B0604030504040204" pitchFamily="50" charset="-128"/>
                <a:ea typeface="Meiryo UI" panose="020B0604030504040204" pitchFamily="50" charset="-128"/>
              </a:rPr>
              <a:t>　</a:t>
            </a:r>
            <a:r>
              <a:rPr kumimoji="1" lang="ja-JP" altLang="en-US" sz="1050" b="1" dirty="0" smtClean="0">
                <a:solidFill>
                  <a:srgbClr val="FF0000"/>
                </a:solidFill>
                <a:latin typeface="Meiryo UI" panose="020B0604030504040204" pitchFamily="50" charset="-128"/>
                <a:ea typeface="Meiryo UI" panose="020B0604030504040204" pitchFamily="50" charset="-128"/>
              </a:rPr>
              <a:t>　　配分</a:t>
            </a:r>
            <a:r>
              <a:rPr kumimoji="1" lang="ja-JP" altLang="en-US" sz="1050" b="1" dirty="0">
                <a:solidFill>
                  <a:srgbClr val="FF0000"/>
                </a:solidFill>
                <a:latin typeface="Meiryo UI" panose="020B0604030504040204" pitchFamily="50" charset="-128"/>
                <a:ea typeface="Meiryo UI" panose="020B0604030504040204" pitchFamily="50" charset="-128"/>
              </a:rPr>
              <a:t>額</a:t>
            </a:r>
          </a:p>
          <a:p>
            <a:pPr lvl="0">
              <a:defRPr/>
            </a:pPr>
            <a:r>
              <a:rPr kumimoji="1" lang="ja-JP" altLang="en-US" sz="1050" b="1" dirty="0" smtClean="0">
                <a:solidFill>
                  <a:srgbClr val="FF0000"/>
                </a:solidFill>
                <a:latin typeface="Meiryo UI" panose="020B0604030504040204" pitchFamily="50" charset="-128"/>
                <a:ea typeface="Meiryo UI" panose="020B0604030504040204" pitchFamily="50" charset="-128"/>
              </a:rPr>
              <a:t>〇７</a:t>
            </a:r>
            <a:r>
              <a:rPr kumimoji="1" lang="ja-JP" altLang="en-US" sz="1050" b="1" dirty="0">
                <a:solidFill>
                  <a:srgbClr val="FF0000"/>
                </a:solidFill>
                <a:latin typeface="Meiryo UI" panose="020B0604030504040204" pitchFamily="50" charset="-128"/>
                <a:ea typeface="Meiryo UI" panose="020B0604030504040204" pitchFamily="50" charset="-128"/>
              </a:rPr>
              <a:t>．同上の金額</a:t>
            </a:r>
            <a:r>
              <a:rPr kumimoji="1" lang="ja-JP" altLang="en-US" sz="1050" b="1" dirty="0" smtClean="0">
                <a:solidFill>
                  <a:srgbClr val="FF0000"/>
                </a:solidFill>
                <a:latin typeface="Meiryo UI" panose="020B0604030504040204" pitchFamily="50" charset="-128"/>
                <a:ea typeface="Meiryo UI" panose="020B0604030504040204" pitchFamily="50" charset="-128"/>
              </a:rPr>
              <a:t>の算</a:t>
            </a:r>
            <a:endParaRPr kumimoji="1" lang="en-US" altLang="ja-JP" sz="1050" b="1" dirty="0" smtClean="0">
              <a:solidFill>
                <a:srgbClr val="FF0000"/>
              </a:solidFill>
              <a:latin typeface="Meiryo UI" panose="020B0604030504040204" pitchFamily="50" charset="-128"/>
              <a:ea typeface="Meiryo UI" panose="020B0604030504040204" pitchFamily="50" charset="-128"/>
            </a:endParaRPr>
          </a:p>
          <a:p>
            <a:pPr lvl="0">
              <a:defRPr/>
            </a:pPr>
            <a:r>
              <a:rPr kumimoji="1" lang="ja-JP" altLang="en-US" sz="1050" b="1" dirty="0">
                <a:solidFill>
                  <a:srgbClr val="FF0000"/>
                </a:solidFill>
                <a:latin typeface="Meiryo UI" panose="020B0604030504040204" pitchFamily="50" charset="-128"/>
                <a:ea typeface="Meiryo UI" panose="020B0604030504040204" pitchFamily="50" charset="-128"/>
              </a:rPr>
              <a:t>　</a:t>
            </a:r>
            <a:r>
              <a:rPr kumimoji="1" lang="ja-JP" altLang="en-US" sz="1050" b="1" dirty="0" smtClean="0">
                <a:solidFill>
                  <a:srgbClr val="FF0000"/>
                </a:solidFill>
                <a:latin typeface="Meiryo UI" panose="020B0604030504040204" pitchFamily="50" charset="-128"/>
                <a:ea typeface="Meiryo UI" panose="020B0604030504040204" pitchFamily="50" charset="-128"/>
              </a:rPr>
              <a:t>　　出基礎</a:t>
            </a:r>
            <a:endParaRPr kumimoji="1" lang="ja-JP" altLang="en-US" sz="1050" b="1" dirty="0">
              <a:solidFill>
                <a:srgbClr val="FF0000"/>
              </a:solidFill>
              <a:latin typeface="Meiryo UI" panose="020B0604030504040204" pitchFamily="50" charset="-128"/>
              <a:ea typeface="Meiryo UI" panose="020B0604030504040204" pitchFamily="50" charset="-128"/>
            </a:endParaRPr>
          </a:p>
        </p:txBody>
      </p:sp>
      <p:sp>
        <p:nvSpPr>
          <p:cNvPr id="16" name="角丸四角形 15"/>
          <p:cNvSpPr/>
          <p:nvPr/>
        </p:nvSpPr>
        <p:spPr>
          <a:xfrm>
            <a:off x="1143000" y="1791172"/>
            <a:ext cx="5117803" cy="96335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smtClean="0"/>
              <a:t>各項目に所定事項を入力してください。</a:t>
            </a:r>
            <a:endParaRPr kumimoji="1" lang="en-US" altLang="ja-JP" sz="1400" b="1" dirty="0" smtClean="0"/>
          </a:p>
          <a:p>
            <a:r>
              <a:rPr kumimoji="1" lang="ja-JP" altLang="en-US" sz="1400" b="1" dirty="0" smtClean="0">
                <a:solidFill>
                  <a:srgbClr val="FFFF00"/>
                </a:solidFill>
              </a:rPr>
              <a:t>「経費内訳</a:t>
            </a:r>
            <a:r>
              <a:rPr kumimoji="1" lang="en-US" altLang="ja-JP" sz="1400" b="1" dirty="0" smtClean="0">
                <a:solidFill>
                  <a:srgbClr val="FFFF00"/>
                </a:solidFill>
              </a:rPr>
              <a:t>Excel</a:t>
            </a:r>
            <a:r>
              <a:rPr kumimoji="1" lang="ja-JP" altLang="en-US" sz="1400" b="1" dirty="0" smtClean="0">
                <a:solidFill>
                  <a:srgbClr val="FFFF00"/>
                </a:solidFill>
              </a:rPr>
              <a:t>」の部分に、「その他書類の（様式第１）交付申請書」の６．と７．の資料を、エクセルファイルにより改めて添付してください。</a:t>
            </a:r>
            <a:endParaRPr kumimoji="1" lang="ja-JP" altLang="en-US" sz="1400" b="1" dirty="0">
              <a:solidFill>
                <a:srgbClr val="FFFF00"/>
              </a:solidFill>
            </a:endParaRPr>
          </a:p>
        </p:txBody>
      </p:sp>
    </p:spTree>
    <p:extLst>
      <p:ext uri="{BB962C8B-B14F-4D97-AF65-F5344CB8AC3E}">
        <p14:creationId xmlns:p14="http://schemas.microsoft.com/office/powerpoint/2010/main" val="14684985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タイトル 4">
            <a:extLst>
              <a:ext uri="{FF2B5EF4-FFF2-40B4-BE49-F238E27FC236}">
                <a16:creationId xmlns:a16="http://schemas.microsoft.com/office/drawing/2014/main" id="{75835BA3-3F2C-EC41-8EA9-FAE1DDE7402F}"/>
              </a:ext>
            </a:extLst>
          </p:cNvPr>
          <p:cNvSpPr>
            <a:spLocks noGrp="1"/>
          </p:cNvSpPr>
          <p:nvPr>
            <p:ph type="title"/>
          </p:nvPr>
        </p:nvSpPr>
        <p:spPr>
          <a:xfrm>
            <a:off x="228600" y="333915"/>
            <a:ext cx="6438900" cy="456314"/>
          </a:xfrm>
        </p:spPr>
        <p:txBody>
          <a:bodyPr/>
          <a:lstStyle/>
          <a:p>
            <a:r>
              <a:rPr kumimoji="1" lang="en-US" altLang="ja-JP"/>
              <a:t>5-2.</a:t>
            </a:r>
            <a:r>
              <a:rPr kumimoji="1" lang="ja-JP" altLang="en-US"/>
              <a:t>交付申請</a:t>
            </a:r>
          </a:p>
        </p:txBody>
      </p:sp>
      <p:sp>
        <p:nvSpPr>
          <p:cNvPr id="13" name="コンテンツ プレースホルダー 5">
            <a:extLst>
              <a:ext uri="{FF2B5EF4-FFF2-40B4-BE49-F238E27FC236}">
                <a16:creationId xmlns:a16="http://schemas.microsoft.com/office/drawing/2014/main" id="{FFA17DFC-0C7D-4143-9B76-F34CEC383CE6}"/>
              </a:ext>
            </a:extLst>
          </p:cNvPr>
          <p:cNvSpPr txBox="1">
            <a:spLocks/>
          </p:cNvSpPr>
          <p:nvPr/>
        </p:nvSpPr>
        <p:spPr>
          <a:xfrm>
            <a:off x="1234439" y="939807"/>
            <a:ext cx="5433061" cy="26313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必要項目の入力が完了したら、最下部の「プレビュー」ボタンを押下します。</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16" name="四角形: 角を丸くする 4">
            <a:extLst>
              <a:ext uri="{FF2B5EF4-FFF2-40B4-BE49-F238E27FC236}">
                <a16:creationId xmlns:a16="http://schemas.microsoft.com/office/drawing/2014/main" id="{9AA660C6-E620-8B42-AFCA-2D270848D2B9}"/>
              </a:ext>
            </a:extLst>
          </p:cNvPr>
          <p:cNvSpPr/>
          <p:nvPr/>
        </p:nvSpPr>
        <p:spPr>
          <a:xfrm>
            <a:off x="182880" y="920696"/>
            <a:ext cx="1005840" cy="26314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1" name="図 10">
            <a:extLst>
              <a:ext uri="{FF2B5EF4-FFF2-40B4-BE49-F238E27FC236}">
                <a16:creationId xmlns:a16="http://schemas.microsoft.com/office/drawing/2014/main" id="{17DCA00C-D538-C747-B82F-6D38DA0D1AD4}"/>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018619" y="2209981"/>
            <a:ext cx="5152516" cy="2044759"/>
          </a:xfrm>
          <a:prstGeom prst="rect">
            <a:avLst/>
          </a:prstGeom>
          <a:ln>
            <a:solidFill>
              <a:schemeClr val="tx1"/>
            </a:solidFill>
          </a:ln>
        </p:spPr>
      </p:pic>
      <p:sp>
        <p:nvSpPr>
          <p:cNvPr id="17" name="楕円 12">
            <a:extLst>
              <a:ext uri="{FF2B5EF4-FFF2-40B4-BE49-F238E27FC236}">
                <a16:creationId xmlns:a16="http://schemas.microsoft.com/office/drawing/2014/main" id="{3A091CF8-EF71-1C49-B13F-9850B330DF74}"/>
              </a:ext>
            </a:extLst>
          </p:cNvPr>
          <p:cNvSpPr/>
          <p:nvPr/>
        </p:nvSpPr>
        <p:spPr>
          <a:xfrm>
            <a:off x="2317815" y="3799087"/>
            <a:ext cx="1093829" cy="3122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Meiryo UI" panose="020B0604030504040204" pitchFamily="34" charset="-128"/>
              <a:ea typeface="Meiryo UI" panose="020B0604030504040204" pitchFamily="34" charset="-128"/>
              <a:cs typeface="+mn-cs"/>
            </a:endParaRPr>
          </a:p>
        </p:txBody>
      </p:sp>
      <p:sp>
        <p:nvSpPr>
          <p:cNvPr id="18" name="正方形/長方形 17">
            <a:extLst>
              <a:ext uri="{FF2B5EF4-FFF2-40B4-BE49-F238E27FC236}">
                <a16:creationId xmlns:a16="http://schemas.microsoft.com/office/drawing/2014/main" id="{A97CF77D-B0F8-0A4E-AB1B-BBB559BA89F1}"/>
              </a:ext>
            </a:extLst>
          </p:cNvPr>
          <p:cNvSpPr/>
          <p:nvPr/>
        </p:nvSpPr>
        <p:spPr>
          <a:xfrm>
            <a:off x="944599" y="1417536"/>
            <a:ext cx="5226536"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a:ln>
                  <a:noFill/>
                </a:ln>
                <a:solidFill>
                  <a:srgbClr val="FF0000"/>
                </a:solidFill>
                <a:effectLst/>
                <a:uLnTx/>
                <a:uFillTx/>
                <a:latin typeface="Meiryo UI" panose="020B0604030504040204" pitchFamily="34" charset="-128"/>
                <a:ea typeface="Meiryo UI" panose="020B0604030504040204" pitchFamily="34" charset="-128"/>
                <a:cs typeface="+mn-cs"/>
              </a:rPr>
              <a:t>全ての必須入力項目・必須添付書類に対応しないとプレビューできません。プレビューを押しても次の画面に遷移しない場合、必須入力が未入力か、不正な入力があるので、修正してください。</a:t>
            </a:r>
            <a:endParaRPr kumimoji="0" lang="ja-JP" altLang="en-US" sz="1200" b="0" i="0" u="none" strike="noStrike" kern="1200" cap="none" spc="0" normalizeH="0" baseline="0" noProof="0">
              <a:ln>
                <a:noFill/>
              </a:ln>
              <a:solidFill>
                <a:srgbClr val="FF0000"/>
              </a:solidFill>
              <a:effectLst/>
              <a:uLnTx/>
              <a:uFillTx/>
              <a:latin typeface="Calibri" panose="020F0502020204030204"/>
              <a:ea typeface="游ゴシック" panose="020B0400000000000000" pitchFamily="34" charset="-128"/>
              <a:cs typeface="+mn-cs"/>
            </a:endParaRPr>
          </a:p>
        </p:txBody>
      </p:sp>
      <p:pic>
        <p:nvPicPr>
          <p:cNvPr id="23" name="グラフィックス 22" descr="警告">
            <a:extLst>
              <a:ext uri="{FF2B5EF4-FFF2-40B4-BE49-F238E27FC236}">
                <a16:creationId xmlns:a16="http://schemas.microsoft.com/office/drawing/2014/main" id="{8B6C8D52-504D-EE46-A79B-D982CE07D6E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350604" y="1498244"/>
            <a:ext cx="439771" cy="439771"/>
          </a:xfrm>
          <a:prstGeom prst="rect">
            <a:avLst/>
          </a:prstGeom>
        </p:spPr>
      </p:pic>
    </p:spTree>
    <p:extLst>
      <p:ext uri="{BB962C8B-B14F-4D97-AF65-F5344CB8AC3E}">
        <p14:creationId xmlns:p14="http://schemas.microsoft.com/office/powerpoint/2010/main" val="39470460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タイトル 4">
            <a:extLst>
              <a:ext uri="{FF2B5EF4-FFF2-40B4-BE49-F238E27FC236}">
                <a16:creationId xmlns:a16="http://schemas.microsoft.com/office/drawing/2014/main" id="{75835BA3-3F2C-EC41-8EA9-FAE1DDE7402F}"/>
              </a:ext>
            </a:extLst>
          </p:cNvPr>
          <p:cNvSpPr>
            <a:spLocks noGrp="1"/>
          </p:cNvSpPr>
          <p:nvPr>
            <p:ph type="title"/>
          </p:nvPr>
        </p:nvSpPr>
        <p:spPr>
          <a:xfrm>
            <a:off x="228600" y="333915"/>
            <a:ext cx="6438900" cy="456314"/>
          </a:xfrm>
        </p:spPr>
        <p:txBody>
          <a:bodyPr/>
          <a:lstStyle/>
          <a:p>
            <a:r>
              <a:rPr kumimoji="1" lang="en-US" altLang="ja-JP"/>
              <a:t>5-2.</a:t>
            </a:r>
            <a:r>
              <a:rPr kumimoji="1" lang="ja-JP" altLang="en-US"/>
              <a:t>交付申請</a:t>
            </a:r>
          </a:p>
        </p:txBody>
      </p:sp>
      <p:sp>
        <p:nvSpPr>
          <p:cNvPr id="17" name="コンテンツ プレースホルダー 9">
            <a:extLst>
              <a:ext uri="{FF2B5EF4-FFF2-40B4-BE49-F238E27FC236}">
                <a16:creationId xmlns:a16="http://schemas.microsoft.com/office/drawing/2014/main" id="{CD68737C-CFCD-A540-9642-5D1BA650F844}"/>
              </a:ext>
            </a:extLst>
          </p:cNvPr>
          <p:cNvSpPr>
            <a:spLocks noGrp="1"/>
          </p:cNvSpPr>
          <p:nvPr>
            <p:ph idx="1"/>
          </p:nvPr>
        </p:nvSpPr>
        <p:spPr>
          <a:xfrm>
            <a:off x="1184564" y="905874"/>
            <a:ext cx="5482937" cy="1089519"/>
          </a:xfrm>
        </p:spPr>
        <p:txBody>
          <a:bodyPr/>
          <a:lstStyle/>
          <a:p>
            <a:r>
              <a:rPr lang="ja-JP" altLang="en-US"/>
              <a:t>必須項目のチェックが</a:t>
            </a:r>
            <a:r>
              <a:rPr lang="en-US" altLang="ja-JP"/>
              <a:t>OK</a:t>
            </a:r>
            <a:r>
              <a:rPr lang="ja-JP" altLang="en-US"/>
              <a:t>となると、プレビュー画面が表示されます。申請内容を確認し、問題がなければ、最下部の保存ボタンを押下します。修正が必要な場合は、「戻る」ボタンを押下してください。</a:t>
            </a:r>
            <a:r>
              <a:rPr lang="ja-JP" altLang="en-US">
                <a:latin typeface="メイリオ" panose="020B0604030504040204" pitchFamily="50" charset="-128"/>
                <a:ea typeface="メイリオ" panose="020B0604030504040204" pitchFamily="50" charset="-128"/>
              </a:rPr>
              <a:t>「保存」ボタンを押下すると、入力情報が保存され、申請の進捗状況が「下書き中」の状態に変わります。</a:t>
            </a:r>
            <a:r>
              <a:rPr lang="en-US" altLang="ja-JP">
                <a:latin typeface="メイリオ" panose="020B0604030504040204" pitchFamily="50" charset="-128"/>
                <a:ea typeface="メイリオ" panose="020B0604030504040204" pitchFamily="50" charset="-128"/>
              </a:rPr>
              <a:t/>
            </a:r>
            <a:br>
              <a:rPr lang="en-US" altLang="ja-JP">
                <a:latin typeface="メイリオ" panose="020B0604030504040204" pitchFamily="50" charset="-128"/>
                <a:ea typeface="メイリオ" panose="020B0604030504040204" pitchFamily="50" charset="-128"/>
              </a:rPr>
            </a:br>
            <a:r>
              <a:rPr lang="en-US" altLang="ja-JP">
                <a:latin typeface="メイリオ" panose="020B0604030504040204" pitchFamily="50" charset="-128"/>
                <a:ea typeface="メイリオ" panose="020B0604030504040204" pitchFamily="50" charset="-128"/>
              </a:rPr>
              <a:t/>
            </a:r>
            <a:br>
              <a:rPr lang="en-US" altLang="ja-JP">
                <a:latin typeface="メイリオ" panose="020B0604030504040204" pitchFamily="50" charset="-128"/>
                <a:ea typeface="メイリオ" panose="020B0604030504040204" pitchFamily="50" charset="-128"/>
              </a:rPr>
            </a:br>
            <a:endParaRPr lang="ja-JP" altLang="en-US"/>
          </a:p>
        </p:txBody>
      </p:sp>
      <p:sp>
        <p:nvSpPr>
          <p:cNvPr id="18" name="四角形: 角を丸くする 4">
            <a:extLst>
              <a:ext uri="{FF2B5EF4-FFF2-40B4-BE49-F238E27FC236}">
                <a16:creationId xmlns:a16="http://schemas.microsoft.com/office/drawing/2014/main" id="{7331BE64-16D6-E54D-8647-2AD7495094CD}"/>
              </a:ext>
            </a:extLst>
          </p:cNvPr>
          <p:cNvSpPr/>
          <p:nvPr/>
        </p:nvSpPr>
        <p:spPr>
          <a:xfrm>
            <a:off x="190499" y="905873"/>
            <a:ext cx="1005840" cy="71385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9" name="コンテンツ プレースホルダー 5">
            <a:extLst>
              <a:ext uri="{FF2B5EF4-FFF2-40B4-BE49-F238E27FC236}">
                <a16:creationId xmlns:a16="http://schemas.microsoft.com/office/drawing/2014/main" id="{70DA59AF-05DD-4043-9DDD-851344EE9376}"/>
              </a:ext>
            </a:extLst>
          </p:cNvPr>
          <p:cNvSpPr txBox="1">
            <a:spLocks/>
          </p:cNvSpPr>
          <p:nvPr/>
        </p:nvSpPr>
        <p:spPr>
          <a:xfrm>
            <a:off x="1205022" y="9000126"/>
            <a:ext cx="4523416" cy="26313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rPr>
              <a:t>下書き中の状態では、事務局へ申請が提出されていません。</a:t>
            </a:r>
            <a:endParaRPr kumimoji="1" lang="en-US" altLang="ja-JP" sz="1200" b="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endParaRPr>
          </a:p>
        </p:txBody>
      </p:sp>
      <p:pic>
        <p:nvPicPr>
          <p:cNvPr id="22" name="グラフィックス 21" descr="警告">
            <a:extLst>
              <a:ext uri="{FF2B5EF4-FFF2-40B4-BE49-F238E27FC236}">
                <a16:creationId xmlns:a16="http://schemas.microsoft.com/office/drawing/2014/main" id="{9AB7C933-B822-F040-A14D-B8B0D061E78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714380" y="8911809"/>
            <a:ext cx="439771" cy="439771"/>
          </a:xfrm>
          <a:prstGeom prst="rect">
            <a:avLst/>
          </a:prstGeom>
        </p:spPr>
      </p:pic>
      <p:sp>
        <p:nvSpPr>
          <p:cNvPr id="24" name="三角形 23">
            <a:extLst>
              <a:ext uri="{FF2B5EF4-FFF2-40B4-BE49-F238E27FC236}">
                <a16:creationId xmlns:a16="http://schemas.microsoft.com/office/drawing/2014/main" id="{BB54C723-4413-2F4C-8AA0-91B683A5DD64}"/>
              </a:ext>
            </a:extLst>
          </p:cNvPr>
          <p:cNvSpPr/>
          <p:nvPr/>
        </p:nvSpPr>
        <p:spPr>
          <a:xfrm rot="10800000">
            <a:off x="2254459" y="3878006"/>
            <a:ext cx="2245766" cy="256032"/>
          </a:xfrm>
          <a:prstGeom prst="triangl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26" name="テキスト ボックス 25">
            <a:extLst>
              <a:ext uri="{FF2B5EF4-FFF2-40B4-BE49-F238E27FC236}">
                <a16:creationId xmlns:a16="http://schemas.microsoft.com/office/drawing/2014/main" id="{11B836DF-E615-324F-9863-99034130329D}"/>
              </a:ext>
            </a:extLst>
          </p:cNvPr>
          <p:cNvSpPr txBox="1"/>
          <p:nvPr/>
        </p:nvSpPr>
        <p:spPr>
          <a:xfrm>
            <a:off x="4566348" y="3808918"/>
            <a:ext cx="1471878"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cs typeface="+mn-cs"/>
              </a:rPr>
              <a:t>最下部までスクロール</a:t>
            </a:r>
          </a:p>
        </p:txBody>
      </p:sp>
      <p:pic>
        <p:nvPicPr>
          <p:cNvPr id="5" name="図 4">
            <a:extLst>
              <a:ext uri="{FF2B5EF4-FFF2-40B4-BE49-F238E27FC236}">
                <a16:creationId xmlns:a16="http://schemas.microsoft.com/office/drawing/2014/main" id="{F59B50A4-D97B-5A40-865D-D46DE86BDE95}"/>
              </a:ext>
            </a:extLst>
          </p:cNvPr>
          <p:cNvPicPr>
            <a:picLocks noChangeAspect="1"/>
          </p:cNvPicPr>
          <p:nvPr/>
        </p:nvPicPr>
        <p:blipFill>
          <a:blip r:embed="rId5"/>
          <a:stretch>
            <a:fillRect/>
          </a:stretch>
        </p:blipFill>
        <p:spPr>
          <a:xfrm>
            <a:off x="1337591" y="4229014"/>
            <a:ext cx="4258277" cy="1249794"/>
          </a:xfrm>
          <a:prstGeom prst="rect">
            <a:avLst/>
          </a:prstGeom>
          <a:ln>
            <a:solidFill>
              <a:schemeClr val="tx1"/>
            </a:solidFill>
          </a:ln>
        </p:spPr>
      </p:pic>
      <p:sp>
        <p:nvSpPr>
          <p:cNvPr id="16" name="楕円 12">
            <a:extLst>
              <a:ext uri="{FF2B5EF4-FFF2-40B4-BE49-F238E27FC236}">
                <a16:creationId xmlns:a16="http://schemas.microsoft.com/office/drawing/2014/main" id="{A26342EA-250F-D149-9967-BAA47B3FC07A}"/>
              </a:ext>
            </a:extLst>
          </p:cNvPr>
          <p:cNvSpPr/>
          <p:nvPr/>
        </p:nvSpPr>
        <p:spPr>
          <a:xfrm>
            <a:off x="2714427" y="5114772"/>
            <a:ext cx="747100" cy="2838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Meiryo UI" panose="020B0604030504040204" pitchFamily="34" charset="-128"/>
              <a:ea typeface="Meiryo UI" panose="020B0604030504040204" pitchFamily="34" charset="-128"/>
              <a:cs typeface="+mn-cs"/>
            </a:endParaRPr>
          </a:p>
        </p:txBody>
      </p:sp>
      <p:sp>
        <p:nvSpPr>
          <p:cNvPr id="20" name="テキスト ボックス 19">
            <a:extLst>
              <a:ext uri="{FF2B5EF4-FFF2-40B4-BE49-F238E27FC236}">
                <a16:creationId xmlns:a16="http://schemas.microsoft.com/office/drawing/2014/main" id="{6444E3CC-CF2D-4F48-99A9-961165FB6199}"/>
              </a:ext>
            </a:extLst>
          </p:cNvPr>
          <p:cNvSpPr txBox="1"/>
          <p:nvPr/>
        </p:nvSpPr>
        <p:spPr>
          <a:xfrm>
            <a:off x="1196339" y="5930225"/>
            <a:ext cx="4884671"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cs typeface="+mn-cs"/>
              </a:rPr>
              <a:t>保存か完了すると、「補助金申請　“事業名“を作成しました」と表示されます。</a:t>
            </a:r>
          </a:p>
        </p:txBody>
      </p:sp>
      <p:sp>
        <p:nvSpPr>
          <p:cNvPr id="21" name="正方形/長方形 20">
            <a:extLst>
              <a:ext uri="{FF2B5EF4-FFF2-40B4-BE49-F238E27FC236}">
                <a16:creationId xmlns:a16="http://schemas.microsoft.com/office/drawing/2014/main" id="{2D4FEA93-BFD8-A14B-A861-9E1D844AB996}"/>
              </a:ext>
            </a:extLst>
          </p:cNvPr>
          <p:cNvSpPr/>
          <p:nvPr/>
        </p:nvSpPr>
        <p:spPr>
          <a:xfrm>
            <a:off x="1751880" y="6442620"/>
            <a:ext cx="3232715" cy="2743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grpSp>
        <p:nvGrpSpPr>
          <p:cNvPr id="7" name="グループ化 6">
            <a:extLst>
              <a:ext uri="{FF2B5EF4-FFF2-40B4-BE49-F238E27FC236}">
                <a16:creationId xmlns:a16="http://schemas.microsoft.com/office/drawing/2014/main" id="{EBF2274F-4885-4E44-B741-2E49883B4786}"/>
              </a:ext>
            </a:extLst>
          </p:cNvPr>
          <p:cNvGrpSpPr/>
          <p:nvPr/>
        </p:nvGrpSpPr>
        <p:grpSpPr>
          <a:xfrm>
            <a:off x="1392035" y="1797044"/>
            <a:ext cx="4258277" cy="1920692"/>
            <a:chOff x="1392035" y="1797044"/>
            <a:chExt cx="4258277" cy="1920692"/>
          </a:xfrm>
        </p:grpSpPr>
        <p:pic>
          <p:nvPicPr>
            <p:cNvPr id="4" name="図 3">
              <a:extLst>
                <a:ext uri="{FF2B5EF4-FFF2-40B4-BE49-F238E27FC236}">
                  <a16:creationId xmlns:a16="http://schemas.microsoft.com/office/drawing/2014/main" id="{98B29D4B-E1D4-1049-9E11-2E07BE8A6658}"/>
                </a:ext>
              </a:extLst>
            </p:cNvPr>
            <p:cNvPicPr>
              <a:picLocks noChangeAspect="1"/>
            </p:cNvPicPr>
            <p:nvPr/>
          </p:nvPicPr>
          <p:blipFill>
            <a:blip r:embed="rId6"/>
            <a:stretch>
              <a:fillRect/>
            </a:stretch>
          </p:blipFill>
          <p:spPr>
            <a:xfrm>
              <a:off x="1392035" y="1797044"/>
              <a:ext cx="4258277" cy="1920692"/>
            </a:xfrm>
            <a:prstGeom prst="rect">
              <a:avLst/>
            </a:prstGeom>
            <a:ln>
              <a:solidFill>
                <a:schemeClr val="tx1"/>
              </a:solidFill>
            </a:ln>
          </p:spPr>
        </p:pic>
        <p:pic>
          <p:nvPicPr>
            <p:cNvPr id="2" name="図 1">
              <a:extLst>
                <a:ext uri="{FF2B5EF4-FFF2-40B4-BE49-F238E27FC236}">
                  <a16:creationId xmlns:a16="http://schemas.microsoft.com/office/drawing/2014/main" id="{DB128B0B-B16D-2845-A2BA-53C527AAF6CB}"/>
                </a:ext>
              </a:extLst>
            </p:cNvPr>
            <p:cNvPicPr>
              <a:picLocks noChangeAspect="1"/>
            </p:cNvPicPr>
            <p:nvPr/>
          </p:nvPicPr>
          <p:blipFill>
            <a:blip r:embed="rId7"/>
            <a:stretch>
              <a:fillRect/>
            </a:stretch>
          </p:blipFill>
          <p:spPr>
            <a:xfrm>
              <a:off x="1439780" y="2315493"/>
              <a:ext cx="2559268" cy="243740"/>
            </a:xfrm>
            <a:prstGeom prst="rect">
              <a:avLst/>
            </a:prstGeom>
          </p:spPr>
        </p:pic>
        <p:pic>
          <p:nvPicPr>
            <p:cNvPr id="3" name="図 2">
              <a:extLst>
                <a:ext uri="{FF2B5EF4-FFF2-40B4-BE49-F238E27FC236}">
                  <a16:creationId xmlns:a16="http://schemas.microsoft.com/office/drawing/2014/main" id="{078AD6A8-BD68-3843-A295-CCA4D28AA309}"/>
                </a:ext>
              </a:extLst>
            </p:cNvPr>
            <p:cNvPicPr>
              <a:picLocks noChangeAspect="1"/>
            </p:cNvPicPr>
            <p:nvPr/>
          </p:nvPicPr>
          <p:blipFill>
            <a:blip r:embed="rId8"/>
            <a:stretch>
              <a:fillRect/>
            </a:stretch>
          </p:blipFill>
          <p:spPr>
            <a:xfrm>
              <a:off x="3999048" y="2324098"/>
              <a:ext cx="825500" cy="228600"/>
            </a:xfrm>
            <a:prstGeom prst="rect">
              <a:avLst/>
            </a:prstGeom>
          </p:spPr>
        </p:pic>
      </p:grpSp>
      <p:pic>
        <p:nvPicPr>
          <p:cNvPr id="23" name="図 22">
            <a:extLst>
              <a:ext uri="{FF2B5EF4-FFF2-40B4-BE49-F238E27FC236}">
                <a16:creationId xmlns:a16="http://schemas.microsoft.com/office/drawing/2014/main" id="{EA10D304-6F95-B748-A628-E628698CB494}"/>
              </a:ext>
            </a:extLst>
          </p:cNvPr>
          <p:cNvPicPr>
            <a:picLocks noChangeAspect="1"/>
          </p:cNvPicPr>
          <p:nvPr/>
        </p:nvPicPr>
        <p:blipFill>
          <a:blip r:embed="rId7"/>
          <a:stretch>
            <a:fillRect/>
          </a:stretch>
        </p:blipFill>
        <p:spPr>
          <a:xfrm>
            <a:off x="1749915" y="7299263"/>
            <a:ext cx="1748014" cy="166477"/>
          </a:xfrm>
          <a:prstGeom prst="rect">
            <a:avLst/>
          </a:prstGeom>
        </p:spPr>
      </p:pic>
      <p:grpSp>
        <p:nvGrpSpPr>
          <p:cNvPr id="10" name="グループ化 9">
            <a:extLst>
              <a:ext uri="{FF2B5EF4-FFF2-40B4-BE49-F238E27FC236}">
                <a16:creationId xmlns:a16="http://schemas.microsoft.com/office/drawing/2014/main" id="{D7E62A1A-4049-5F48-8CEC-9150BEFC5A6F}"/>
              </a:ext>
            </a:extLst>
          </p:cNvPr>
          <p:cNvGrpSpPr/>
          <p:nvPr/>
        </p:nvGrpSpPr>
        <p:grpSpPr>
          <a:xfrm>
            <a:off x="1617722" y="6406389"/>
            <a:ext cx="3519237" cy="2256073"/>
            <a:chOff x="1617722" y="6406389"/>
            <a:chExt cx="3519237" cy="2256073"/>
          </a:xfrm>
        </p:grpSpPr>
        <p:pic>
          <p:nvPicPr>
            <p:cNvPr id="6" name="図 5">
              <a:extLst>
                <a:ext uri="{FF2B5EF4-FFF2-40B4-BE49-F238E27FC236}">
                  <a16:creationId xmlns:a16="http://schemas.microsoft.com/office/drawing/2014/main" id="{88DC0DAD-127B-BE4F-9EBD-95A587C60BB5}"/>
                </a:ext>
              </a:extLst>
            </p:cNvPr>
            <p:cNvPicPr>
              <a:picLocks noChangeAspect="1"/>
            </p:cNvPicPr>
            <p:nvPr/>
          </p:nvPicPr>
          <p:blipFill>
            <a:blip r:embed="rId9"/>
            <a:stretch>
              <a:fillRect/>
            </a:stretch>
          </p:blipFill>
          <p:spPr>
            <a:xfrm>
              <a:off x="1617722" y="6406389"/>
              <a:ext cx="3519237" cy="2256073"/>
            </a:xfrm>
            <a:prstGeom prst="rect">
              <a:avLst/>
            </a:prstGeom>
            <a:ln>
              <a:solidFill>
                <a:schemeClr val="tx1"/>
              </a:solidFill>
            </a:ln>
          </p:spPr>
        </p:pic>
        <p:pic>
          <p:nvPicPr>
            <p:cNvPr id="9" name="図 8">
              <a:extLst>
                <a:ext uri="{FF2B5EF4-FFF2-40B4-BE49-F238E27FC236}">
                  <a16:creationId xmlns:a16="http://schemas.microsoft.com/office/drawing/2014/main" id="{11801E72-DAE3-DE48-B0B7-2E955A89413F}"/>
                </a:ext>
              </a:extLst>
            </p:cNvPr>
            <p:cNvPicPr>
              <a:picLocks noChangeAspect="1"/>
            </p:cNvPicPr>
            <p:nvPr/>
          </p:nvPicPr>
          <p:blipFill>
            <a:blip r:embed="rId10"/>
            <a:stretch>
              <a:fillRect/>
            </a:stretch>
          </p:blipFill>
          <p:spPr>
            <a:xfrm>
              <a:off x="2668167" y="7664699"/>
              <a:ext cx="1173480" cy="166477"/>
            </a:xfrm>
            <a:prstGeom prst="rect">
              <a:avLst/>
            </a:prstGeom>
          </p:spPr>
        </p:pic>
      </p:grpSp>
    </p:spTree>
    <p:extLst>
      <p:ext uri="{BB962C8B-B14F-4D97-AF65-F5344CB8AC3E}">
        <p14:creationId xmlns:p14="http://schemas.microsoft.com/office/powerpoint/2010/main" val="1704801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1497E471-56BA-724A-BA22-78953B9BC2EB}"/>
              </a:ext>
            </a:extLst>
          </p:cNvPr>
          <p:cNvSpPr>
            <a:spLocks noGrp="1"/>
          </p:cNvSpPr>
          <p:nvPr>
            <p:ph type="title"/>
          </p:nvPr>
        </p:nvSpPr>
        <p:spPr/>
        <p:txBody>
          <a:bodyPr/>
          <a:lstStyle/>
          <a:p>
            <a:r>
              <a:rPr lang="en-US" altLang="ja-JP"/>
              <a:t>5-2.</a:t>
            </a:r>
            <a:r>
              <a:rPr lang="ja-JP" altLang="en-US"/>
              <a:t>交付申請</a:t>
            </a:r>
            <a:endParaRPr lang="en-US" altLang="ja-JP"/>
          </a:p>
        </p:txBody>
      </p:sp>
      <p:sp>
        <p:nvSpPr>
          <p:cNvPr id="26" name="四角形: 角を丸くする 4">
            <a:extLst>
              <a:ext uri="{FF2B5EF4-FFF2-40B4-BE49-F238E27FC236}">
                <a16:creationId xmlns:a16="http://schemas.microsoft.com/office/drawing/2014/main" id="{A1EDB743-98AD-BD41-BE38-F61F7F096E24}"/>
              </a:ext>
            </a:extLst>
          </p:cNvPr>
          <p:cNvSpPr/>
          <p:nvPr/>
        </p:nvSpPr>
        <p:spPr>
          <a:xfrm>
            <a:off x="182880" y="1340834"/>
            <a:ext cx="1005840" cy="564768"/>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8" name="Picture 12">
            <a:extLst>
              <a:ext uri="{FF2B5EF4-FFF2-40B4-BE49-F238E27FC236}">
                <a16:creationId xmlns:a16="http://schemas.microsoft.com/office/drawing/2014/main" id="{4C5014E4-F948-E643-8FE3-1D8362C7076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11740" y="4768621"/>
            <a:ext cx="2335402" cy="11386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9" name="楕円 18">
            <a:extLst>
              <a:ext uri="{FF2B5EF4-FFF2-40B4-BE49-F238E27FC236}">
                <a16:creationId xmlns:a16="http://schemas.microsoft.com/office/drawing/2014/main" id="{FEC64E50-DFD9-6344-9C60-DC6674116BBE}"/>
              </a:ext>
            </a:extLst>
          </p:cNvPr>
          <p:cNvSpPr/>
          <p:nvPr/>
        </p:nvSpPr>
        <p:spPr>
          <a:xfrm>
            <a:off x="5029972" y="5480549"/>
            <a:ext cx="786933" cy="36610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20" name="直線矢印コネクタ 19">
            <a:extLst>
              <a:ext uri="{FF2B5EF4-FFF2-40B4-BE49-F238E27FC236}">
                <a16:creationId xmlns:a16="http://schemas.microsoft.com/office/drawing/2014/main" id="{95F66EDB-30EC-1649-A8E2-321EC87C2521}"/>
              </a:ext>
            </a:extLst>
          </p:cNvPr>
          <p:cNvCxnSpPr>
            <a:cxnSpLocks/>
          </p:cNvCxnSpPr>
          <p:nvPr/>
        </p:nvCxnSpPr>
        <p:spPr>
          <a:xfrm>
            <a:off x="3887785" y="4267919"/>
            <a:ext cx="1161808" cy="115197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楕円 18">
            <a:extLst>
              <a:ext uri="{FF2B5EF4-FFF2-40B4-BE49-F238E27FC236}">
                <a16:creationId xmlns:a16="http://schemas.microsoft.com/office/drawing/2014/main" id="{1028B302-2F9A-044F-AED4-DF82F2167FB1}"/>
              </a:ext>
            </a:extLst>
          </p:cNvPr>
          <p:cNvSpPr/>
          <p:nvPr/>
        </p:nvSpPr>
        <p:spPr>
          <a:xfrm>
            <a:off x="2852389" y="3927166"/>
            <a:ext cx="1047408" cy="33282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22" name="コンテンツ プレースホルダー 4">
            <a:extLst>
              <a:ext uri="{FF2B5EF4-FFF2-40B4-BE49-F238E27FC236}">
                <a16:creationId xmlns:a16="http://schemas.microsoft.com/office/drawing/2014/main" id="{FF66FFFC-9CCD-E94B-B8CF-F4F46C1BDDD2}"/>
              </a:ext>
            </a:extLst>
          </p:cNvPr>
          <p:cNvSpPr txBox="1">
            <a:spLocks/>
          </p:cNvSpPr>
          <p:nvPr/>
        </p:nvSpPr>
        <p:spPr>
          <a:xfrm>
            <a:off x="1190299" y="1363921"/>
            <a:ext cx="5484821" cy="590921"/>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内容を確認し、問題なければ「申請する」ボタンを押下します。確認用ポップアップウィンドウの「申請する」ボタンを押下します。</a:t>
            </a:r>
            <a:r>
              <a:rPr kumimoji="1" lang="en-US" altLang="ja-JP" sz="12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
            </a:r>
            <a:br>
              <a:rPr kumimoji="1" lang="en-US" altLang="ja-JP" sz="12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br>
            <a:r>
              <a:rPr kumimoji="1" lang="ja-JP" altLang="en-US" sz="12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申請が完了すると交付申請の状態が、申請済になります。</a:t>
            </a:r>
            <a:endParaRPr kumimoji="1" lang="en-US" altLang="ja-JP" sz="1200" b="0" i="0" u="none" strike="noStrike" kern="120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endParaRPr>
          </a:p>
        </p:txBody>
      </p:sp>
      <p:grpSp>
        <p:nvGrpSpPr>
          <p:cNvPr id="4" name="グループ化 3">
            <a:extLst>
              <a:ext uri="{FF2B5EF4-FFF2-40B4-BE49-F238E27FC236}">
                <a16:creationId xmlns:a16="http://schemas.microsoft.com/office/drawing/2014/main" id="{AAA1A5FD-505E-A742-9D24-BD584CB0EF12}"/>
              </a:ext>
            </a:extLst>
          </p:cNvPr>
          <p:cNvGrpSpPr/>
          <p:nvPr/>
        </p:nvGrpSpPr>
        <p:grpSpPr>
          <a:xfrm>
            <a:off x="799836" y="2257028"/>
            <a:ext cx="5152516" cy="2185098"/>
            <a:chOff x="799836" y="2257028"/>
            <a:chExt cx="5152516" cy="2185098"/>
          </a:xfrm>
        </p:grpSpPr>
        <p:pic>
          <p:nvPicPr>
            <p:cNvPr id="10" name="図 9">
              <a:extLst>
                <a:ext uri="{FF2B5EF4-FFF2-40B4-BE49-F238E27FC236}">
                  <a16:creationId xmlns:a16="http://schemas.microsoft.com/office/drawing/2014/main" id="{7C0B2FB5-89A8-6942-806B-FE0818BC8FE4}"/>
                </a:ext>
              </a:extLst>
            </p:cNvPr>
            <p:cNvPicPr>
              <a:picLocks noChangeAspect="1"/>
            </p:cNvPicPr>
            <p:nvPr/>
          </p:nvPicPr>
          <p:blipFill>
            <a:blip r:embed="rId4"/>
            <a:stretch>
              <a:fillRect/>
            </a:stretch>
          </p:blipFill>
          <p:spPr>
            <a:xfrm>
              <a:off x="799836" y="2257028"/>
              <a:ext cx="5152516" cy="2185098"/>
            </a:xfrm>
            <a:prstGeom prst="rect">
              <a:avLst/>
            </a:prstGeom>
            <a:ln>
              <a:solidFill>
                <a:schemeClr val="tx1"/>
              </a:solidFill>
            </a:ln>
          </p:spPr>
        </p:pic>
        <p:pic>
          <p:nvPicPr>
            <p:cNvPr id="2" name="図 1">
              <a:extLst>
                <a:ext uri="{FF2B5EF4-FFF2-40B4-BE49-F238E27FC236}">
                  <a16:creationId xmlns:a16="http://schemas.microsoft.com/office/drawing/2014/main" id="{D0578756-EFFB-9D44-B83B-139BC39B1205}"/>
                </a:ext>
              </a:extLst>
            </p:cNvPr>
            <p:cNvPicPr>
              <a:picLocks noChangeAspect="1"/>
            </p:cNvPicPr>
            <p:nvPr/>
          </p:nvPicPr>
          <p:blipFill>
            <a:blip r:embed="rId5"/>
            <a:stretch>
              <a:fillRect/>
            </a:stretch>
          </p:blipFill>
          <p:spPr>
            <a:xfrm>
              <a:off x="2310382" y="2799224"/>
              <a:ext cx="1762853" cy="278912"/>
            </a:xfrm>
            <a:prstGeom prst="rect">
              <a:avLst/>
            </a:prstGeom>
          </p:spPr>
        </p:pic>
      </p:grpSp>
      <p:sp>
        <p:nvSpPr>
          <p:cNvPr id="14" name="楕円 18">
            <a:extLst>
              <a:ext uri="{FF2B5EF4-FFF2-40B4-BE49-F238E27FC236}">
                <a16:creationId xmlns:a16="http://schemas.microsoft.com/office/drawing/2014/main" id="{A7BD26D1-8D76-5A4B-9D2B-93A3B4D8D562}"/>
              </a:ext>
            </a:extLst>
          </p:cNvPr>
          <p:cNvSpPr/>
          <p:nvPr/>
        </p:nvSpPr>
        <p:spPr>
          <a:xfrm>
            <a:off x="2891093" y="3927166"/>
            <a:ext cx="1047408" cy="33282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grpSp>
        <p:nvGrpSpPr>
          <p:cNvPr id="5" name="グループ化 4">
            <a:extLst>
              <a:ext uri="{FF2B5EF4-FFF2-40B4-BE49-F238E27FC236}">
                <a16:creationId xmlns:a16="http://schemas.microsoft.com/office/drawing/2014/main" id="{0F958613-BBAF-7646-B5F8-0EDF0EBD4F7C}"/>
              </a:ext>
            </a:extLst>
          </p:cNvPr>
          <p:cNvGrpSpPr/>
          <p:nvPr/>
        </p:nvGrpSpPr>
        <p:grpSpPr>
          <a:xfrm>
            <a:off x="695695" y="6409803"/>
            <a:ext cx="5152516" cy="2738095"/>
            <a:chOff x="695695" y="6409803"/>
            <a:chExt cx="5152516" cy="2738095"/>
          </a:xfrm>
        </p:grpSpPr>
        <p:pic>
          <p:nvPicPr>
            <p:cNvPr id="11" name="図 10">
              <a:extLst>
                <a:ext uri="{FF2B5EF4-FFF2-40B4-BE49-F238E27FC236}">
                  <a16:creationId xmlns:a16="http://schemas.microsoft.com/office/drawing/2014/main" id="{D00F9A82-063D-924B-AB45-D7E271DACB5E}"/>
                </a:ext>
              </a:extLst>
            </p:cNvPr>
            <p:cNvPicPr>
              <a:picLocks noChangeAspect="1"/>
            </p:cNvPicPr>
            <p:nvPr/>
          </p:nvPicPr>
          <p:blipFill>
            <a:blip r:embed="rId6"/>
            <a:stretch>
              <a:fillRect/>
            </a:stretch>
          </p:blipFill>
          <p:spPr>
            <a:xfrm>
              <a:off x="695695" y="6409803"/>
              <a:ext cx="5152516" cy="2738095"/>
            </a:xfrm>
            <a:prstGeom prst="rect">
              <a:avLst/>
            </a:prstGeom>
            <a:ln>
              <a:solidFill>
                <a:schemeClr val="tx1"/>
              </a:solidFill>
            </a:ln>
          </p:spPr>
        </p:pic>
        <p:pic>
          <p:nvPicPr>
            <p:cNvPr id="15" name="図 14">
              <a:extLst>
                <a:ext uri="{FF2B5EF4-FFF2-40B4-BE49-F238E27FC236}">
                  <a16:creationId xmlns:a16="http://schemas.microsoft.com/office/drawing/2014/main" id="{5BC8E236-8266-F848-9BA3-AE03F46CF25E}"/>
                </a:ext>
              </a:extLst>
            </p:cNvPr>
            <p:cNvPicPr>
              <a:picLocks noChangeAspect="1"/>
            </p:cNvPicPr>
            <p:nvPr/>
          </p:nvPicPr>
          <p:blipFill>
            <a:blip r:embed="rId5"/>
            <a:stretch>
              <a:fillRect/>
            </a:stretch>
          </p:blipFill>
          <p:spPr>
            <a:xfrm>
              <a:off x="2124932" y="8022388"/>
              <a:ext cx="1762853" cy="278912"/>
            </a:xfrm>
            <a:prstGeom prst="rect">
              <a:avLst/>
            </a:prstGeom>
          </p:spPr>
        </p:pic>
      </p:grpSp>
    </p:spTree>
    <p:extLst>
      <p:ext uri="{BB962C8B-B14F-4D97-AF65-F5344CB8AC3E}">
        <p14:creationId xmlns:p14="http://schemas.microsoft.com/office/powerpoint/2010/main" val="42487729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lang="en-US" altLang="ja-JP"/>
              <a:t>5-2.</a:t>
            </a:r>
            <a:r>
              <a:rPr lang="ja-JP" altLang="en-US"/>
              <a:t>交付申請</a:t>
            </a:r>
            <a:endParaRPr kumimoji="1" lang="ja-JP" altLang="en-US"/>
          </a:p>
        </p:txBody>
      </p:sp>
      <p:sp>
        <p:nvSpPr>
          <p:cNvPr id="17" name="タイトル 1">
            <a:extLst>
              <a:ext uri="{FF2B5EF4-FFF2-40B4-BE49-F238E27FC236}">
                <a16:creationId xmlns:a16="http://schemas.microsoft.com/office/drawing/2014/main" id="{0B9A042E-B3BA-8D4B-8780-A8266ACBEB20}"/>
              </a:ext>
            </a:extLst>
          </p:cNvPr>
          <p:cNvSpPr txBox="1">
            <a:spLocks/>
          </p:cNvSpPr>
          <p:nvPr/>
        </p:nvSpPr>
        <p:spPr>
          <a:xfrm>
            <a:off x="1200149" y="949997"/>
            <a:ext cx="5467350" cy="456314"/>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7938" marR="0" lvl="0" indent="-7938" algn="l" defTabSz="685800" rtl="0" eaLnBrk="1" fontAlgn="auto" latinLnBrk="0" hangingPunct="1">
              <a:lnSpc>
                <a:spcPct val="120000"/>
              </a:lnSpc>
              <a:spcBef>
                <a:spcPct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j-cs"/>
              </a:rPr>
              <a:t>交付申請詳細画面の上部に事務局での審査状況が表示されます。</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j-cs"/>
              </a:rPr>
              <a:t/>
            </a:r>
            <a:b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j-cs"/>
              </a:rPr>
            </a:b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j-cs"/>
              </a:rPr>
              <a:t>各状態での審査状況は下記の通りです。</a:t>
            </a: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graphicFrame>
        <p:nvGraphicFramePr>
          <p:cNvPr id="24" name="表 23">
            <a:extLst>
              <a:ext uri="{FF2B5EF4-FFF2-40B4-BE49-F238E27FC236}">
                <a16:creationId xmlns:a16="http://schemas.microsoft.com/office/drawing/2014/main" id="{A8CABEBF-B103-1844-8EFC-CA3FC524C957}"/>
              </a:ext>
            </a:extLst>
          </p:cNvPr>
          <p:cNvGraphicFramePr>
            <a:graphicFrameLocks noGrp="1"/>
          </p:cNvGraphicFramePr>
          <p:nvPr/>
        </p:nvGraphicFramePr>
        <p:xfrm>
          <a:off x="1283018" y="4066431"/>
          <a:ext cx="4291964" cy="1773137"/>
        </p:xfrm>
        <a:graphic>
          <a:graphicData uri="http://schemas.openxmlformats.org/drawingml/2006/table">
            <a:tbl>
              <a:tblPr firstRow="1" bandRow="1">
                <a:tableStyleId>{5C22544A-7EE6-4342-B048-85BDC9FD1C3A}</a:tableStyleId>
              </a:tblPr>
              <a:tblGrid>
                <a:gridCol w="1225918">
                  <a:extLst>
                    <a:ext uri="{9D8B030D-6E8A-4147-A177-3AD203B41FA5}">
                      <a16:colId xmlns:a16="http://schemas.microsoft.com/office/drawing/2014/main" val="2499781168"/>
                    </a:ext>
                  </a:extLst>
                </a:gridCol>
                <a:gridCol w="3066046">
                  <a:extLst>
                    <a:ext uri="{9D8B030D-6E8A-4147-A177-3AD203B41FA5}">
                      <a16:colId xmlns:a16="http://schemas.microsoft.com/office/drawing/2014/main" val="3853080911"/>
                    </a:ext>
                  </a:extLst>
                </a:gridCol>
              </a:tblGrid>
              <a:tr h="230262">
                <a:tc>
                  <a:txBody>
                    <a:bodyPr/>
                    <a:lstStyle/>
                    <a:p>
                      <a:r>
                        <a:rPr kumimoji="1" lang="ja-JP" altLang="en-US" sz="1000">
                          <a:latin typeface="Meiryo UI" panose="020B0604030504040204" pitchFamily="34" charset="-128"/>
                          <a:ea typeface="Meiryo UI" panose="020B0604030504040204" pitchFamily="34" charset="-128"/>
                        </a:rPr>
                        <a:t>公募申請の状況</a:t>
                      </a:r>
                    </a:p>
                  </a:txBody>
                  <a:tcPr marL="68700" marR="68700" marT="28388" marB="283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事務局の確認状況</a:t>
                      </a:r>
                    </a:p>
                  </a:txBody>
                  <a:tcPr marL="68700" marR="68700" marT="28388" marB="283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0558006"/>
                  </a:ext>
                </a:extLst>
              </a:tr>
              <a:tr h="230262">
                <a:tc>
                  <a:txBody>
                    <a:bodyPr/>
                    <a:lstStyle/>
                    <a:p>
                      <a:r>
                        <a:rPr kumimoji="1" lang="ja-JP" altLang="en-US" sz="1000">
                          <a:latin typeface="Meiryo UI" panose="020B0604030504040204" pitchFamily="34" charset="-128"/>
                          <a:ea typeface="Meiryo UI" panose="020B0604030504040204" pitchFamily="34" charset="-128"/>
                        </a:rPr>
                        <a:t>受付済み</a:t>
                      </a:r>
                    </a:p>
                  </a:txBody>
                  <a:tcPr marL="68700" marR="68700" marT="28388" marB="283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a:latin typeface="Meiryo UI" panose="020B0604030504040204" pitchFamily="34" charset="-128"/>
                          <a:ea typeface="Meiryo UI" panose="020B0604030504040204" pitchFamily="34" charset="-128"/>
                        </a:rPr>
                        <a:t>申請を受付た状態。</a:t>
                      </a:r>
                    </a:p>
                  </a:txBody>
                  <a:tcPr marL="68700" marR="68700" marT="28388" marB="283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589862"/>
                  </a:ext>
                </a:extLst>
              </a:tr>
              <a:tr h="230262">
                <a:tc>
                  <a:txBody>
                    <a:bodyPr/>
                    <a:lstStyle/>
                    <a:p>
                      <a:r>
                        <a:rPr kumimoji="1" lang="ja-JP" altLang="en-US" sz="1000">
                          <a:latin typeface="Meiryo UI" panose="020B0604030504040204" pitchFamily="34" charset="-128"/>
                          <a:ea typeface="Meiryo UI" panose="020B0604030504040204" pitchFamily="34" charset="-128"/>
                        </a:rPr>
                        <a:t>確認中</a:t>
                      </a:r>
                    </a:p>
                  </a:txBody>
                  <a:tcPr marL="68700" marR="68700" marT="28388" marB="283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a:latin typeface="Meiryo UI" panose="020B0604030504040204" pitchFamily="34" charset="-128"/>
                          <a:ea typeface="Meiryo UI" panose="020B0604030504040204" pitchFamily="34" charset="-128"/>
                        </a:rPr>
                        <a:t>申請内容について、担当者が確認している状態</a:t>
                      </a:r>
                    </a:p>
                  </a:txBody>
                  <a:tcPr marL="68700" marR="68700" marT="28388" marB="283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5905929"/>
                  </a:ext>
                </a:extLst>
              </a:tr>
              <a:tr h="531965">
                <a:tc>
                  <a:txBody>
                    <a:bodyPr/>
                    <a:lstStyle/>
                    <a:p>
                      <a:r>
                        <a:rPr kumimoji="1" lang="ja-JP" altLang="en-US" sz="1000">
                          <a:latin typeface="Meiryo UI" panose="020B0604030504040204" pitchFamily="34" charset="-128"/>
                          <a:ea typeface="Meiryo UI" panose="020B0604030504040204" pitchFamily="34" charset="-128"/>
                        </a:rPr>
                        <a:t>承認済み</a:t>
                      </a:r>
                    </a:p>
                  </a:txBody>
                  <a:tcPr marL="68700" marR="68700" marT="28388" marB="283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a:latin typeface="Meiryo UI" panose="020B0604030504040204" pitchFamily="34" charset="-128"/>
                          <a:ea typeface="Meiryo UI" panose="020B0604030504040204" pitchFamily="34" charset="-128"/>
                        </a:rPr>
                        <a:t>事務局の中で、採択・不採択が決定されているが、採択結果は、事業者へ通知されていない状態。</a:t>
                      </a:r>
                    </a:p>
                  </a:txBody>
                  <a:tcPr marL="68700" marR="68700" marT="28388" marB="283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819751"/>
                  </a:ext>
                </a:extLst>
              </a:tr>
              <a:tr h="550386">
                <a:tc>
                  <a:txBody>
                    <a:bodyPr/>
                    <a:lstStyle/>
                    <a:p>
                      <a:r>
                        <a:rPr kumimoji="1" lang="ja-JP" altLang="en-US" sz="1000">
                          <a:latin typeface="Meiryo UI" panose="020B0604030504040204" pitchFamily="34" charset="-128"/>
                          <a:ea typeface="Meiryo UI" panose="020B0604030504040204" pitchFamily="34" charset="-128"/>
                        </a:rPr>
                        <a:t>通知済み</a:t>
                      </a:r>
                    </a:p>
                  </a:txBody>
                  <a:tcPr marL="68700" marR="68700" marT="28388" marB="283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dirty="0">
                          <a:latin typeface="Meiryo UI" panose="020B0604030504040204" pitchFamily="34" charset="-128"/>
                          <a:ea typeface="Meiryo UI" panose="020B0604030504040204" pitchFamily="34" charset="-128"/>
                        </a:rPr>
                        <a:t>事務局から事業者へ採択・不採択の結果が通知されている状態。採択結果はメールで通知される。</a:t>
                      </a:r>
                      <a:endParaRPr kumimoji="1" lang="en-US" altLang="ja-JP" sz="1000" dirty="0">
                        <a:latin typeface="Meiryo UI" panose="020B0604030504040204" pitchFamily="34" charset="-128"/>
                        <a:ea typeface="Meiryo UI" panose="020B0604030504040204" pitchFamily="34" charset="-128"/>
                      </a:endParaRPr>
                    </a:p>
                  </a:txBody>
                  <a:tcPr marL="68700" marR="68700" marT="28388" marB="283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7082095"/>
                  </a:ext>
                </a:extLst>
              </a:tr>
            </a:tbl>
          </a:graphicData>
        </a:graphic>
      </p:graphicFrame>
      <p:sp>
        <p:nvSpPr>
          <p:cNvPr id="25" name="四角形: 角を丸くする 4">
            <a:extLst>
              <a:ext uri="{FF2B5EF4-FFF2-40B4-BE49-F238E27FC236}">
                <a16:creationId xmlns:a16="http://schemas.microsoft.com/office/drawing/2014/main" id="{E2ACB61C-D2B1-D345-B240-29CA1CD254EE}"/>
              </a:ext>
            </a:extLst>
          </p:cNvPr>
          <p:cNvSpPr/>
          <p:nvPr/>
        </p:nvSpPr>
        <p:spPr>
          <a:xfrm>
            <a:off x="182880" y="920695"/>
            <a:ext cx="1005840" cy="531796"/>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手順</a:t>
            </a:r>
            <a:r>
              <a:rPr kumimoji="1" lang="en-US" altLang="ja-JP"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endParaRPr kumimoji="1" lang="ja-JP" altLang="en-US" sz="14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26" name="グラフィックス 25" descr="警告">
            <a:extLst>
              <a:ext uri="{FF2B5EF4-FFF2-40B4-BE49-F238E27FC236}">
                <a16:creationId xmlns:a16="http://schemas.microsoft.com/office/drawing/2014/main" id="{67909BDF-5807-9B4A-9B12-46E2439FED0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320572" y="6228370"/>
            <a:ext cx="307746" cy="307746"/>
          </a:xfrm>
          <a:prstGeom prst="rect">
            <a:avLst/>
          </a:prstGeom>
        </p:spPr>
      </p:pic>
      <p:sp>
        <p:nvSpPr>
          <p:cNvPr id="27" name="テキスト ボックス 26">
            <a:extLst>
              <a:ext uri="{FF2B5EF4-FFF2-40B4-BE49-F238E27FC236}">
                <a16:creationId xmlns:a16="http://schemas.microsoft.com/office/drawing/2014/main" id="{A15B980F-AD04-3941-BA54-50A932B1F465}"/>
              </a:ext>
            </a:extLst>
          </p:cNvPr>
          <p:cNvSpPr txBox="1"/>
          <p:nvPr/>
        </p:nvSpPr>
        <p:spPr>
          <a:xfrm>
            <a:off x="628317" y="6137328"/>
            <a:ext cx="575483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FF0000"/>
                </a:solidFill>
                <a:effectLst/>
                <a:uLnTx/>
                <a:uFillTx/>
                <a:latin typeface="Meiryo UI" panose="020B0604030504040204" pitchFamily="34" charset="-128"/>
                <a:ea typeface="Meiryo UI" panose="020B0604030504040204" pitchFamily="34" charset="-128"/>
                <a:cs typeface="+mn-cs"/>
              </a:rPr>
              <a:t>申請中の状態で、申請内容修正や申請取り消しを実施する場合は、事務局に電話およびメールで連絡し、申請の差し戻しもしくは棄却を依頼してください。</a:t>
            </a:r>
          </a:p>
        </p:txBody>
      </p:sp>
      <p:grpSp>
        <p:nvGrpSpPr>
          <p:cNvPr id="8" name="グループ化 7">
            <a:extLst>
              <a:ext uri="{FF2B5EF4-FFF2-40B4-BE49-F238E27FC236}">
                <a16:creationId xmlns:a16="http://schemas.microsoft.com/office/drawing/2014/main" id="{4F592AF8-3F5D-3E40-B3FA-D48B2F78E613}"/>
              </a:ext>
            </a:extLst>
          </p:cNvPr>
          <p:cNvGrpSpPr/>
          <p:nvPr/>
        </p:nvGrpSpPr>
        <p:grpSpPr>
          <a:xfrm>
            <a:off x="1160678" y="1637897"/>
            <a:ext cx="4536644" cy="1974906"/>
            <a:chOff x="1160678" y="1153909"/>
            <a:chExt cx="4536644" cy="1974906"/>
          </a:xfrm>
        </p:grpSpPr>
        <p:pic>
          <p:nvPicPr>
            <p:cNvPr id="6" name="図 5">
              <a:extLst>
                <a:ext uri="{FF2B5EF4-FFF2-40B4-BE49-F238E27FC236}">
                  <a16:creationId xmlns:a16="http://schemas.microsoft.com/office/drawing/2014/main" id="{7B4021FC-EFCC-1F42-98C2-AF6642894C14}"/>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1160678" y="1153909"/>
              <a:ext cx="4536644" cy="1974906"/>
            </a:xfrm>
            <a:prstGeom prst="rect">
              <a:avLst/>
            </a:prstGeom>
            <a:ln>
              <a:solidFill>
                <a:schemeClr val="tx1"/>
              </a:solidFill>
            </a:ln>
          </p:spPr>
        </p:pic>
        <p:sp>
          <p:nvSpPr>
            <p:cNvPr id="19" name="楕円 20">
              <a:extLst>
                <a:ext uri="{FF2B5EF4-FFF2-40B4-BE49-F238E27FC236}">
                  <a16:creationId xmlns:a16="http://schemas.microsoft.com/office/drawing/2014/main" id="{995174E2-15A2-7C43-8651-FDFF4014C623}"/>
                </a:ext>
              </a:extLst>
            </p:cNvPr>
            <p:cNvSpPr/>
            <p:nvPr/>
          </p:nvSpPr>
          <p:spPr>
            <a:xfrm>
              <a:off x="3152418" y="2103031"/>
              <a:ext cx="2236325" cy="2092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grpSp>
    </p:spTree>
    <p:extLst>
      <p:ext uri="{BB962C8B-B14F-4D97-AF65-F5344CB8AC3E}">
        <p14:creationId xmlns:p14="http://schemas.microsoft.com/office/powerpoint/2010/main" val="2458625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D2AAB725-CADD-445B-9F2E-E1E296373354}"/>
              </a:ext>
            </a:extLst>
          </p:cNvPr>
          <p:cNvSpPr/>
          <p:nvPr/>
        </p:nvSpPr>
        <p:spPr>
          <a:xfrm>
            <a:off x="601503" y="2625884"/>
            <a:ext cx="5654993" cy="1155032"/>
          </a:xfrm>
          <a:prstGeom prst="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bg1"/>
                </a:solidFill>
                <a:latin typeface="Meiryo UI" panose="020B0604030504040204" pitchFamily="50" charset="-128"/>
                <a:ea typeface="Meiryo UI" panose="020B0604030504040204" pitchFamily="50" charset="-128"/>
              </a:rPr>
              <a:t>6.</a:t>
            </a:r>
            <a:r>
              <a:rPr kumimoji="1" lang="ja-JP" altLang="en-US" b="1">
                <a:solidFill>
                  <a:schemeClr val="bg1"/>
                </a:solidFill>
                <a:latin typeface="Meiryo UI" panose="020B0604030504040204" pitchFamily="50" charset="-128"/>
                <a:ea typeface="Meiryo UI" panose="020B0604030504040204" pitchFamily="50" charset="-128"/>
              </a:rPr>
              <a:t>交付申請</a:t>
            </a:r>
            <a:r>
              <a:rPr kumimoji="1" lang="en-US" altLang="ja-JP" b="1" dirty="0">
                <a:solidFill>
                  <a:schemeClr val="bg1"/>
                </a:solidFill>
                <a:latin typeface="Meiryo UI" panose="020B0604030504040204" pitchFamily="50" charset="-128"/>
                <a:ea typeface="Meiryo UI" panose="020B0604030504040204" pitchFamily="50" charset="-128"/>
              </a:rPr>
              <a:t> </a:t>
            </a:r>
            <a:r>
              <a:rPr kumimoji="1" lang="ja-JP" altLang="en-US" b="1">
                <a:solidFill>
                  <a:schemeClr val="bg1"/>
                </a:solidFill>
                <a:latin typeface="Meiryo UI" panose="020B0604030504040204" pitchFamily="50" charset="-128"/>
                <a:ea typeface="Meiryo UI" panose="020B0604030504040204" pitchFamily="50" charset="-128"/>
              </a:rPr>
              <a:t>審査結果の確認</a:t>
            </a:r>
            <a:endParaRPr kumimoji="1" lang="en-US" altLang="ja-JP" b="1" dirty="0">
              <a:solidFill>
                <a:schemeClr val="bg1"/>
              </a:solidFill>
              <a:latin typeface="Meiryo UI" panose="020B0604030504040204" pitchFamily="50" charset="-128"/>
              <a:ea typeface="Meiryo UI" panose="020B0604030504040204" pitchFamily="50" charset="-128"/>
            </a:endParaRPr>
          </a:p>
        </p:txBody>
      </p:sp>
      <p:sp>
        <p:nvSpPr>
          <p:cNvPr id="2" name="楕円 1">
            <a:extLst>
              <a:ext uri="{FF2B5EF4-FFF2-40B4-BE49-F238E27FC236}">
                <a16:creationId xmlns:a16="http://schemas.microsoft.com/office/drawing/2014/main" id="{0DB399C2-570E-4920-9262-9CA245A6C575}"/>
              </a:ext>
            </a:extLst>
          </p:cNvPr>
          <p:cNvSpPr/>
          <p:nvPr/>
        </p:nvSpPr>
        <p:spPr>
          <a:xfrm>
            <a:off x="658368" y="4387335"/>
            <a:ext cx="1056132" cy="62445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１</a:t>
            </a:r>
          </a:p>
        </p:txBody>
      </p:sp>
      <p:sp>
        <p:nvSpPr>
          <p:cNvPr id="12" name="正方形/長方形 11">
            <a:extLst>
              <a:ext uri="{FF2B5EF4-FFF2-40B4-BE49-F238E27FC236}">
                <a16:creationId xmlns:a16="http://schemas.microsoft.com/office/drawing/2014/main" id="{58118633-3F1C-45A0-889B-9DE8D33A04D2}"/>
              </a:ext>
            </a:extLst>
          </p:cNvPr>
          <p:cNvSpPr/>
          <p:nvPr/>
        </p:nvSpPr>
        <p:spPr>
          <a:xfrm>
            <a:off x="2080260" y="4454042"/>
            <a:ext cx="3724868"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kumimoji="1" lang="ja-JP" altLang="en-US">
                <a:solidFill>
                  <a:schemeClr val="tx1"/>
                </a:solidFill>
                <a:latin typeface="Meiryo UI" panose="020B0604030504040204" pitchFamily="50" charset="-128"/>
                <a:ea typeface="Meiryo UI" panose="020B0604030504040204" pitchFamily="50" charset="-128"/>
              </a:rPr>
              <a:t>交付申請 審査結果の確認</a:t>
            </a:r>
          </a:p>
        </p:txBody>
      </p:sp>
    </p:spTree>
    <p:extLst>
      <p:ext uri="{BB962C8B-B14F-4D97-AF65-F5344CB8AC3E}">
        <p14:creationId xmlns:p14="http://schemas.microsoft.com/office/powerpoint/2010/main" val="19193829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9C0BC4ED-091E-C54B-9257-928268272241}"/>
              </a:ext>
            </a:extLst>
          </p:cNvPr>
          <p:cNvPicPr>
            <a:picLocks noChangeAspect="1"/>
          </p:cNvPicPr>
          <p:nvPr/>
        </p:nvPicPr>
        <p:blipFill>
          <a:blip r:embed="rId3"/>
          <a:stretch>
            <a:fillRect/>
          </a:stretch>
        </p:blipFill>
        <p:spPr>
          <a:xfrm>
            <a:off x="965738" y="5889925"/>
            <a:ext cx="4588676" cy="709960"/>
          </a:xfrm>
          <a:prstGeom prst="rect">
            <a:avLst/>
          </a:prstGeom>
          <a:ln>
            <a:solidFill>
              <a:schemeClr val="tx1"/>
            </a:solidFill>
          </a:ln>
        </p:spPr>
      </p:pic>
      <p:sp>
        <p:nvSpPr>
          <p:cNvPr id="2" name="タイトル 1">
            <a:extLst>
              <a:ext uri="{FF2B5EF4-FFF2-40B4-BE49-F238E27FC236}">
                <a16:creationId xmlns:a16="http://schemas.microsoft.com/office/drawing/2014/main" id="{CA7A0EB5-B784-4006-A1B7-55EE3489477F}"/>
              </a:ext>
            </a:extLst>
          </p:cNvPr>
          <p:cNvSpPr>
            <a:spLocks noGrp="1"/>
          </p:cNvSpPr>
          <p:nvPr>
            <p:ph type="title"/>
          </p:nvPr>
        </p:nvSpPr>
        <p:spPr/>
        <p:txBody>
          <a:bodyPr>
            <a:noAutofit/>
          </a:bodyPr>
          <a:lstStyle/>
          <a:p>
            <a:r>
              <a:rPr lang="en-US" altLang="ja-JP" dirty="0">
                <a:latin typeface="メイリオ" panose="020B0604030504040204" pitchFamily="50" charset="-128"/>
                <a:ea typeface="メイリオ" panose="020B0604030504040204" pitchFamily="50" charset="-128"/>
              </a:rPr>
              <a:t>6.</a:t>
            </a:r>
            <a:r>
              <a:rPr lang="ja-JP" altLang="en-US"/>
              <a:t>事務局の審査結果を確認する</a:t>
            </a:r>
            <a:endParaRPr kumimoji="1" lang="ja-JP" altLang="en-US" dirty="0">
              <a:latin typeface="メイリオ" panose="020B0604030504040204" pitchFamily="50" charset="-128"/>
              <a:ea typeface="メイリオ" panose="020B0604030504040204" pitchFamily="50" charset="-128"/>
            </a:endParaRPr>
          </a:p>
        </p:txBody>
      </p:sp>
      <p:sp>
        <p:nvSpPr>
          <p:cNvPr id="14" name="タイトル 1">
            <a:extLst>
              <a:ext uri="{FF2B5EF4-FFF2-40B4-BE49-F238E27FC236}">
                <a16:creationId xmlns:a16="http://schemas.microsoft.com/office/drawing/2014/main" id="{E3A6DD89-28D1-4F4B-9F42-1208C6B8159B}"/>
              </a:ext>
            </a:extLst>
          </p:cNvPr>
          <p:cNvSpPr txBox="1">
            <a:spLocks/>
          </p:cNvSpPr>
          <p:nvPr/>
        </p:nvSpPr>
        <p:spPr>
          <a:xfrm>
            <a:off x="471487" y="865726"/>
            <a:ext cx="5915025" cy="416680"/>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endParaRPr lang="ja-JP" altLang="en-US" sz="1050" dirty="0">
              <a:latin typeface="メイリオ" panose="020B0604030504040204" pitchFamily="50" charset="-128"/>
              <a:ea typeface="メイリオ" panose="020B0604030504040204" pitchFamily="50" charset="-128"/>
            </a:endParaRPr>
          </a:p>
        </p:txBody>
      </p:sp>
      <p:sp>
        <p:nvSpPr>
          <p:cNvPr id="5" name="コンテンツ プレースホルダー 4">
            <a:extLst>
              <a:ext uri="{FF2B5EF4-FFF2-40B4-BE49-F238E27FC236}">
                <a16:creationId xmlns:a16="http://schemas.microsoft.com/office/drawing/2014/main" id="{FAB7ACF4-A544-954F-B906-C72AE52A3130}"/>
              </a:ext>
            </a:extLst>
          </p:cNvPr>
          <p:cNvSpPr>
            <a:spLocks noGrp="1"/>
          </p:cNvSpPr>
          <p:nvPr>
            <p:ph idx="1"/>
          </p:nvPr>
        </p:nvSpPr>
        <p:spPr>
          <a:xfrm>
            <a:off x="1143000" y="944805"/>
            <a:ext cx="4866337" cy="590921"/>
          </a:xfrm>
        </p:spPr>
        <p:txBody>
          <a:bodyPr/>
          <a:lstStyle/>
          <a:p>
            <a:r>
              <a:rPr lang="ja-JP" altLang="en-US"/>
              <a:t>事務局での審査が完了し、事務局での採択結果の通知を行うと、下記のようなメールが申請時に担当者メールアドレスとして設定したメールアドレスへ送付されます。メール本文の</a:t>
            </a:r>
            <a:r>
              <a:rPr lang="en-US" altLang="ja-JP" dirty="0"/>
              <a:t>URL</a:t>
            </a:r>
            <a:r>
              <a:rPr lang="ja-JP" altLang="en-US"/>
              <a:t>へアクセスします。</a:t>
            </a:r>
            <a:endParaRPr lang="en-US" altLang="ja-JP" dirty="0"/>
          </a:p>
        </p:txBody>
      </p:sp>
      <p:sp>
        <p:nvSpPr>
          <p:cNvPr id="6" name="テキスト ボックス 5">
            <a:extLst>
              <a:ext uri="{FF2B5EF4-FFF2-40B4-BE49-F238E27FC236}">
                <a16:creationId xmlns:a16="http://schemas.microsoft.com/office/drawing/2014/main" id="{05AFEA57-E90D-2B49-8A0C-08EB1CCD703E}"/>
              </a:ext>
            </a:extLst>
          </p:cNvPr>
          <p:cNvSpPr txBox="1"/>
          <p:nvPr/>
        </p:nvSpPr>
        <p:spPr>
          <a:xfrm>
            <a:off x="1058799" y="2105261"/>
            <a:ext cx="4868640" cy="2062103"/>
          </a:xfrm>
          <a:prstGeom prst="rect">
            <a:avLst/>
          </a:prstGeom>
          <a:solidFill>
            <a:schemeClr val="bg1"/>
          </a:solidFill>
          <a:ln>
            <a:solidFill>
              <a:schemeClr val="tx1"/>
            </a:solidFill>
          </a:ln>
        </p:spPr>
        <p:txBody>
          <a:bodyPr wrap="none" rtlCol="0">
            <a:spAutoFit/>
          </a:bodyPr>
          <a:lstStyle/>
          <a:p>
            <a:r>
              <a:rPr kumimoji="1" lang="en" altLang="ja-JP" sz="800" dirty="0">
                <a:latin typeface="Meiryo UI" panose="020B0604030504040204" pitchFamily="34" charset="-128"/>
                <a:ea typeface="Meiryo UI" panose="020B0604030504040204" pitchFamily="34" charset="-128"/>
              </a:rPr>
              <a:t>Date: 2019</a:t>
            </a:r>
            <a:r>
              <a:rPr kumimoji="1" lang="ja-JP" altLang="en-US" sz="800" dirty="0">
                <a:latin typeface="Meiryo UI" panose="020B0604030504040204" pitchFamily="34" charset="-128"/>
                <a:ea typeface="Meiryo UI" panose="020B0604030504040204" pitchFamily="34" charset="-128"/>
              </a:rPr>
              <a:t>年</a:t>
            </a:r>
            <a:r>
              <a:rPr kumimoji="1" lang="en-US" altLang="ja-JP" sz="800" dirty="0">
                <a:latin typeface="Meiryo UI" panose="020B0604030504040204" pitchFamily="34" charset="-128"/>
                <a:ea typeface="Meiryo UI" panose="020B0604030504040204" pitchFamily="34" charset="-128"/>
              </a:rPr>
              <a:t>11</a:t>
            </a:r>
            <a:r>
              <a:rPr kumimoji="1" lang="ja-JP" altLang="en-US" sz="800" dirty="0">
                <a:latin typeface="Meiryo UI" panose="020B0604030504040204" pitchFamily="34" charset="-128"/>
                <a:ea typeface="Meiryo UI" panose="020B0604030504040204" pitchFamily="34" charset="-128"/>
              </a:rPr>
              <a:t>月</a:t>
            </a:r>
            <a:r>
              <a:rPr kumimoji="1" lang="en-US" altLang="ja-JP" sz="800" dirty="0">
                <a:latin typeface="Meiryo UI" panose="020B0604030504040204" pitchFamily="34" charset="-128"/>
                <a:ea typeface="Meiryo UI" panose="020B0604030504040204" pitchFamily="34" charset="-128"/>
              </a:rPr>
              <a:t>20</a:t>
            </a:r>
            <a:r>
              <a:rPr kumimoji="1" lang="ja-JP" altLang="en-US" sz="800" dirty="0">
                <a:latin typeface="Meiryo UI" panose="020B0604030504040204" pitchFamily="34" charset="-128"/>
                <a:ea typeface="Meiryo UI" panose="020B0604030504040204" pitchFamily="34" charset="-128"/>
              </a:rPr>
              <a:t>日</a:t>
            </a:r>
            <a:r>
              <a:rPr kumimoji="1" lang="en-US"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土</a:t>
            </a:r>
            <a:r>
              <a:rPr kumimoji="1" lang="en-US" altLang="ja-JP" sz="800" dirty="0">
                <a:latin typeface="Meiryo UI" panose="020B0604030504040204" pitchFamily="34" charset="-128"/>
                <a:ea typeface="Meiryo UI" panose="020B0604030504040204" pitchFamily="34" charset="-128"/>
              </a:rPr>
              <a:t>) 21:25</a:t>
            </a:r>
          </a:p>
          <a:p>
            <a:r>
              <a:rPr kumimoji="1" lang="en" altLang="ja-JP" sz="800" dirty="0">
                <a:latin typeface="Meiryo UI" panose="020B0604030504040204" pitchFamily="34" charset="-128"/>
                <a:ea typeface="Meiryo UI" panose="020B0604030504040204" pitchFamily="34" charset="-128"/>
              </a:rPr>
              <a:t>Subject: 【</a:t>
            </a:r>
            <a:r>
              <a:rPr kumimoji="1" lang="en" altLang="ja-JP" sz="800" dirty="0" err="1">
                <a:latin typeface="Meiryo UI" panose="020B0604030504040204" pitchFamily="34" charset="-128"/>
                <a:ea typeface="Meiryo UI" panose="020B0604030504040204" pitchFamily="34" charset="-128"/>
              </a:rPr>
              <a:t>jGrants</a:t>
            </a:r>
            <a:r>
              <a:rPr kumimoji="1" lang="ja-JP" altLang="en"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プロトタイプ）</a:t>
            </a:r>
            <a:r>
              <a:rPr kumimoji="1" lang="en-US"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サンプル</a:t>
            </a:r>
            <a:r>
              <a:rPr kumimoji="1" lang="en-US" altLang="ja-JP" sz="800" dirty="0">
                <a:latin typeface="Meiryo UI" panose="020B0604030504040204" pitchFamily="34" charset="-128"/>
                <a:ea typeface="Meiryo UI" panose="020B0604030504040204" pitchFamily="34" charset="-128"/>
              </a:rPr>
              <a:t>_</a:t>
            </a:r>
            <a:r>
              <a:rPr kumimoji="1" lang="ja-JP" altLang="en-US" sz="800" dirty="0">
                <a:latin typeface="Meiryo UI" panose="020B0604030504040204" pitchFamily="34" charset="-128"/>
                <a:ea typeface="Meiryo UI" panose="020B0604030504040204" pitchFamily="34" charset="-128"/>
              </a:rPr>
              <a:t>関東経済産業局</a:t>
            </a:r>
            <a:r>
              <a:rPr kumimoji="1" lang="en-US" altLang="ja-JP" sz="800" dirty="0">
                <a:latin typeface="Meiryo UI" panose="020B0604030504040204" pitchFamily="34" charset="-128"/>
                <a:ea typeface="Meiryo UI" panose="020B0604030504040204" pitchFamily="34" charset="-128"/>
              </a:rPr>
              <a:t>_</a:t>
            </a:r>
            <a:r>
              <a:rPr kumimoji="1" lang="en" altLang="ja-JP" sz="800" dirty="0">
                <a:latin typeface="Meiryo UI" panose="020B0604030504040204" pitchFamily="34" charset="-128"/>
                <a:ea typeface="Meiryo UI" panose="020B0604030504040204" pitchFamily="34" charset="-128"/>
              </a:rPr>
              <a:t>JAPAN</a:t>
            </a:r>
            <a:r>
              <a:rPr kumimoji="1" lang="ja-JP" altLang="en-US" sz="800" dirty="0">
                <a:latin typeface="Meiryo UI" panose="020B0604030504040204" pitchFamily="34" charset="-128"/>
                <a:ea typeface="Meiryo UI" panose="020B0604030504040204" pitchFamily="34" charset="-128"/>
              </a:rPr>
              <a:t>ブランド育成支援事業</a:t>
            </a:r>
            <a:r>
              <a:rPr kumimoji="1" lang="en-US" altLang="ja-JP" sz="800" dirty="0">
                <a:latin typeface="Meiryo UI" panose="020B0604030504040204" pitchFamily="34" charset="-128"/>
                <a:ea typeface="Meiryo UI" panose="020B0604030504040204" pitchFamily="34" charset="-128"/>
              </a:rPr>
              <a:t>01</a:t>
            </a:r>
            <a:r>
              <a:rPr kumimoji="1" lang="ja-JP" altLang="en-US" sz="800" dirty="0">
                <a:latin typeface="Meiryo UI" panose="020B0604030504040204" pitchFamily="34" charset="-128"/>
                <a:ea typeface="Meiryo UI" panose="020B0604030504040204" pitchFamily="34" charset="-128"/>
              </a:rPr>
              <a:t>を承認しました</a:t>
            </a:r>
          </a:p>
          <a:p>
            <a:r>
              <a:rPr kumimoji="1" lang="en" altLang="ja-JP" sz="800" dirty="0">
                <a:latin typeface="Meiryo UI" panose="020B0604030504040204" pitchFamily="34" charset="-128"/>
                <a:ea typeface="Meiryo UI" panose="020B0604030504040204" pitchFamily="34" charset="-128"/>
              </a:rPr>
              <a:t>To: &lt;</a:t>
            </a:r>
            <a:r>
              <a:rPr kumimoji="1" lang="en" altLang="ja-JP" sz="800" dirty="0" err="1">
                <a:latin typeface="Meiryo UI" panose="020B0604030504040204" pitchFamily="34" charset="-128"/>
                <a:ea typeface="Meiryo UI" panose="020B0604030504040204" pitchFamily="34" charset="-128"/>
              </a:rPr>
              <a:t>xxx@xxx.com</a:t>
            </a:r>
            <a:r>
              <a:rPr kumimoji="1" lang="en" altLang="ja-JP" sz="800" dirty="0">
                <a:latin typeface="Meiryo UI" panose="020B0604030504040204" pitchFamily="34" charset="-128"/>
                <a:ea typeface="Meiryo UI" panose="020B0604030504040204" pitchFamily="34" charset="-128"/>
              </a:rPr>
              <a:t>&gt;</a:t>
            </a:r>
          </a:p>
          <a:p>
            <a:endParaRPr kumimoji="1" lang="en" altLang="ja-JP" sz="800" dirty="0">
              <a:latin typeface="Meiryo UI" panose="020B0604030504040204" pitchFamily="34" charset="-128"/>
              <a:ea typeface="Meiryo UI" panose="020B0604030504040204" pitchFamily="34" charset="-128"/>
            </a:endParaRPr>
          </a:p>
          <a:p>
            <a:endParaRPr kumimoji="1" lang="en" altLang="ja-JP" sz="800" dirty="0">
              <a:latin typeface="Meiryo UI" panose="020B0604030504040204" pitchFamily="34" charset="-128"/>
              <a:ea typeface="Meiryo UI" panose="020B0604030504040204" pitchFamily="34" charset="-128"/>
            </a:endParaRPr>
          </a:p>
          <a:p>
            <a:r>
              <a:rPr kumimoji="1" lang="ja-JP" altLang="en-US" sz="800" dirty="0">
                <a:latin typeface="Meiryo UI" panose="020B0604030504040204" pitchFamily="34" charset="-128"/>
                <a:ea typeface="Meiryo UI" panose="020B0604030504040204" pitchFamily="34" charset="-128"/>
              </a:rPr>
              <a:t>こちらは</a:t>
            </a:r>
            <a:r>
              <a:rPr kumimoji="1" lang="en" altLang="ja-JP" sz="800" dirty="0" err="1">
                <a:latin typeface="Meiryo UI" panose="020B0604030504040204" pitchFamily="34" charset="-128"/>
                <a:ea typeface="Meiryo UI" panose="020B0604030504040204" pitchFamily="34" charset="-128"/>
              </a:rPr>
              <a:t>jGrants</a:t>
            </a:r>
            <a:r>
              <a:rPr kumimoji="1" lang="ja-JP" altLang="en-US" sz="800" dirty="0">
                <a:latin typeface="Meiryo UI" panose="020B0604030504040204" pitchFamily="34" charset="-128"/>
                <a:ea typeface="Meiryo UI" panose="020B0604030504040204" pitchFamily="34" charset="-128"/>
              </a:rPr>
              <a:t>です。</a:t>
            </a:r>
          </a:p>
          <a:p>
            <a:r>
              <a:rPr kumimoji="1" lang="ja-JP" altLang="en-US" sz="800" dirty="0">
                <a:latin typeface="Meiryo UI" panose="020B0604030504040204" pitchFamily="34" charset="-128"/>
                <a:ea typeface="Meiryo UI" panose="020B0604030504040204" pitchFamily="34" charset="-128"/>
              </a:rPr>
              <a:t>サンプル</a:t>
            </a:r>
            <a:r>
              <a:rPr kumimoji="1" lang="en-US" altLang="ja-JP" sz="800" dirty="0">
                <a:latin typeface="Meiryo UI" panose="020B0604030504040204" pitchFamily="34" charset="-128"/>
                <a:ea typeface="Meiryo UI" panose="020B0604030504040204" pitchFamily="34" charset="-128"/>
              </a:rPr>
              <a:t>_</a:t>
            </a:r>
            <a:r>
              <a:rPr kumimoji="1" lang="ja-JP" altLang="en-US" sz="800" dirty="0">
                <a:latin typeface="Meiryo UI" panose="020B0604030504040204" pitchFamily="34" charset="-128"/>
                <a:ea typeface="Meiryo UI" panose="020B0604030504040204" pitchFamily="34" charset="-128"/>
              </a:rPr>
              <a:t>関東経済産業局</a:t>
            </a:r>
            <a:r>
              <a:rPr kumimoji="1" lang="en-US" altLang="ja-JP" sz="800" dirty="0">
                <a:latin typeface="Meiryo UI" panose="020B0604030504040204" pitchFamily="34" charset="-128"/>
                <a:ea typeface="Meiryo UI" panose="020B0604030504040204" pitchFamily="34" charset="-128"/>
              </a:rPr>
              <a:t>_</a:t>
            </a:r>
            <a:r>
              <a:rPr kumimoji="1" lang="en" altLang="ja-JP" sz="800" dirty="0">
                <a:latin typeface="Meiryo UI" panose="020B0604030504040204" pitchFamily="34" charset="-128"/>
                <a:ea typeface="Meiryo UI" panose="020B0604030504040204" pitchFamily="34" charset="-128"/>
              </a:rPr>
              <a:t>JAPAN</a:t>
            </a:r>
            <a:r>
              <a:rPr kumimoji="1" lang="ja-JP" altLang="en-US" sz="800" dirty="0">
                <a:latin typeface="Meiryo UI" panose="020B0604030504040204" pitchFamily="34" charset="-128"/>
                <a:ea typeface="Meiryo UI" panose="020B0604030504040204" pitchFamily="34" charset="-128"/>
              </a:rPr>
              <a:t>ブランド育成支援事業</a:t>
            </a:r>
            <a:r>
              <a:rPr kumimoji="1" lang="en-US" altLang="ja-JP" sz="800" dirty="0">
                <a:latin typeface="Meiryo UI" panose="020B0604030504040204" pitchFamily="34" charset="-128"/>
                <a:ea typeface="Meiryo UI" panose="020B0604030504040204" pitchFamily="34" charset="-128"/>
              </a:rPr>
              <a:t>01</a:t>
            </a:r>
            <a:r>
              <a:rPr kumimoji="1" lang="ja-JP" altLang="en-US" sz="800" dirty="0">
                <a:latin typeface="Meiryo UI" panose="020B0604030504040204" pitchFamily="34" charset="-128"/>
                <a:ea typeface="Meiryo UI" panose="020B0604030504040204" pitchFamily="34" charset="-128"/>
              </a:rPr>
              <a:t>（サンプル事業</a:t>
            </a:r>
            <a:r>
              <a:rPr kumimoji="1" lang="en-US" altLang="ja-JP" sz="800" dirty="0">
                <a:latin typeface="Meiryo UI" panose="020B0604030504040204" pitchFamily="34" charset="-128"/>
                <a:ea typeface="Meiryo UI" panose="020B0604030504040204" pitchFamily="34" charset="-128"/>
              </a:rPr>
              <a:t>01</a:t>
            </a:r>
            <a:r>
              <a:rPr kumimoji="1" lang="ja-JP" altLang="en-US" sz="800" dirty="0">
                <a:latin typeface="Meiryo UI" panose="020B0604030504040204" pitchFamily="34" charset="-128"/>
                <a:ea typeface="Meiryo UI" panose="020B0604030504040204" pitchFamily="34" charset="-128"/>
              </a:rPr>
              <a:t>）について、</a:t>
            </a:r>
          </a:p>
          <a:p>
            <a:r>
              <a:rPr kumimoji="1" lang="en-US"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交付申請</a:t>
            </a:r>
            <a:r>
              <a:rPr kumimoji="1" lang="en-US"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を承認しました。</a:t>
            </a:r>
          </a:p>
          <a:p>
            <a:endParaRPr kumimoji="1" lang="ja-JP" altLang="en-US" sz="800" dirty="0">
              <a:latin typeface="Meiryo UI" panose="020B0604030504040204" pitchFamily="34" charset="-128"/>
              <a:ea typeface="Meiryo UI" panose="020B0604030504040204" pitchFamily="34" charset="-128"/>
            </a:endParaRPr>
          </a:p>
          <a:p>
            <a:r>
              <a:rPr kumimoji="1" lang="ja-JP" altLang="en-US" sz="800" dirty="0">
                <a:latin typeface="Meiryo UI" panose="020B0604030504040204" pitchFamily="34" charset="-128"/>
                <a:ea typeface="Meiryo UI" panose="020B0604030504040204" pitchFamily="34" charset="-128"/>
              </a:rPr>
              <a:t>以下の</a:t>
            </a:r>
            <a:r>
              <a:rPr kumimoji="1" lang="en" altLang="ja-JP" sz="800" dirty="0">
                <a:latin typeface="Meiryo UI" panose="020B0604030504040204" pitchFamily="34" charset="-128"/>
                <a:ea typeface="Meiryo UI" panose="020B0604030504040204" pitchFamily="34" charset="-128"/>
              </a:rPr>
              <a:t>URL</a:t>
            </a:r>
            <a:r>
              <a:rPr kumimoji="1" lang="ja-JP" altLang="en-US" sz="800" dirty="0">
                <a:latin typeface="Meiryo UI" panose="020B0604030504040204" pitchFamily="34" charset="-128"/>
                <a:ea typeface="Meiryo UI" panose="020B0604030504040204" pitchFamily="34" charset="-128"/>
              </a:rPr>
              <a:t>よりご確認ください。</a:t>
            </a:r>
          </a:p>
          <a:p>
            <a:r>
              <a:rPr kumimoji="1" lang="en" altLang="ja-JP" sz="800" dirty="0">
                <a:latin typeface="Meiryo UI" panose="020B0604030504040204" pitchFamily="34" charset="-128"/>
                <a:ea typeface="Meiryo UI" panose="020B0604030504040204" pitchFamily="34" charset="-128"/>
              </a:rPr>
              <a:t>URL</a:t>
            </a:r>
            <a:r>
              <a:rPr kumimoji="1" lang="ja-JP" altLang="en" sz="800" dirty="0">
                <a:latin typeface="Meiryo UI" panose="020B0604030504040204" pitchFamily="34" charset="-128"/>
                <a:ea typeface="Meiryo UI" panose="020B0604030504040204" pitchFamily="34" charset="-128"/>
              </a:rPr>
              <a:t>：</a:t>
            </a:r>
            <a:r>
              <a:rPr kumimoji="1" lang="en" altLang="ja-JP" sz="800" dirty="0">
                <a:latin typeface="Meiryo UI" panose="020B0604030504040204" pitchFamily="34" charset="-128"/>
                <a:ea typeface="Meiryo UI" panose="020B0604030504040204" pitchFamily="34" charset="-128"/>
              </a:rPr>
              <a:t>https://jgrants.annai.co.jp/subsidy_application/XXX</a:t>
            </a:r>
          </a:p>
          <a:p>
            <a:endParaRPr kumimoji="1" lang="en" altLang="ja-JP" sz="800" dirty="0">
              <a:latin typeface="Meiryo UI" panose="020B0604030504040204" pitchFamily="34" charset="-128"/>
              <a:ea typeface="Meiryo UI" panose="020B0604030504040204" pitchFamily="34" charset="-128"/>
            </a:endParaRPr>
          </a:p>
          <a:p>
            <a:r>
              <a:rPr kumimoji="1" lang="en"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本メールは自動送信されています。このメールに返信いただいても回答できませんので、</a:t>
            </a:r>
          </a:p>
          <a:p>
            <a:r>
              <a:rPr kumimoji="1" lang="ja-JP" altLang="en-US" sz="800" dirty="0">
                <a:latin typeface="Meiryo UI" panose="020B0604030504040204" pitchFamily="34" charset="-128"/>
                <a:ea typeface="Meiryo UI" panose="020B0604030504040204" pitchFamily="34" charset="-128"/>
              </a:rPr>
              <a:t>あらかじめご了承ください。</a:t>
            </a:r>
          </a:p>
          <a:p>
            <a:endParaRPr kumimoji="1" lang="ja-JP" altLang="en-US" sz="800" dirty="0">
              <a:latin typeface="Meiryo UI" panose="020B0604030504040204" pitchFamily="34" charset="-128"/>
              <a:ea typeface="Meiryo UI" panose="020B0604030504040204" pitchFamily="34" charset="-128"/>
            </a:endParaRPr>
          </a:p>
          <a:p>
            <a:r>
              <a:rPr kumimoji="1" lang="en-US" altLang="ja-JP" sz="800" dirty="0">
                <a:latin typeface="Meiryo UI" panose="020B0604030504040204" pitchFamily="34" charset="-128"/>
                <a:ea typeface="Meiryo UI" panose="020B0604030504040204" pitchFamily="34" charset="-128"/>
              </a:rPr>
              <a:t>(</a:t>
            </a:r>
            <a:r>
              <a:rPr kumimoji="1" lang="en" altLang="ja-JP" sz="800" dirty="0">
                <a:latin typeface="Meiryo UI" panose="020B0604030504040204" pitchFamily="34" charset="-128"/>
                <a:ea typeface="Meiryo UI" panose="020B0604030504040204" pitchFamily="34" charset="-128"/>
              </a:rPr>
              <a:t>c)2019 </a:t>
            </a:r>
            <a:r>
              <a:rPr kumimoji="1" lang="en" altLang="ja-JP" sz="800" dirty="0" err="1">
                <a:latin typeface="Meiryo UI" panose="020B0604030504040204" pitchFamily="34" charset="-128"/>
                <a:ea typeface="Meiryo UI" panose="020B0604030504040204" pitchFamily="34" charset="-128"/>
              </a:rPr>
              <a:t>jGrants</a:t>
            </a:r>
            <a:endParaRPr kumimoji="1" lang="ja-JP" altLang="en-US" sz="800" dirty="0">
              <a:latin typeface="Meiryo UI" panose="020B0604030504040204" pitchFamily="34" charset="-128"/>
              <a:ea typeface="Meiryo UI" panose="020B0604030504040204" pitchFamily="34" charset="-128"/>
            </a:endParaRPr>
          </a:p>
        </p:txBody>
      </p:sp>
      <p:pic>
        <p:nvPicPr>
          <p:cNvPr id="11" name="グラフィックス 10" descr="警告">
            <a:extLst>
              <a:ext uri="{FF2B5EF4-FFF2-40B4-BE49-F238E27FC236}">
                <a16:creationId xmlns:a16="http://schemas.microsoft.com/office/drawing/2014/main" id="{40827C2B-0D57-3F49-8D1E-890202378B04}"/>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447839" y="4544593"/>
            <a:ext cx="307746" cy="307746"/>
          </a:xfrm>
          <a:prstGeom prst="rect">
            <a:avLst/>
          </a:prstGeom>
        </p:spPr>
      </p:pic>
      <p:sp>
        <p:nvSpPr>
          <p:cNvPr id="12" name="テキスト ボックス 11">
            <a:extLst>
              <a:ext uri="{FF2B5EF4-FFF2-40B4-BE49-F238E27FC236}">
                <a16:creationId xmlns:a16="http://schemas.microsoft.com/office/drawing/2014/main" id="{1AE880B6-D963-F947-AB0B-EB0B8EE84EAD}"/>
              </a:ext>
            </a:extLst>
          </p:cNvPr>
          <p:cNvSpPr txBox="1"/>
          <p:nvPr/>
        </p:nvSpPr>
        <p:spPr>
          <a:xfrm>
            <a:off x="755585" y="4314379"/>
            <a:ext cx="5754833" cy="646331"/>
          </a:xfrm>
          <a:prstGeom prst="rect">
            <a:avLst/>
          </a:prstGeom>
          <a:noFill/>
        </p:spPr>
        <p:txBody>
          <a:bodyPr wrap="square" rtlCol="0">
            <a:spAutoFit/>
          </a:bodyPr>
          <a:lstStyle/>
          <a:p>
            <a:endParaRPr kumimoji="1" lang="en-US" altLang="ja-JP" sz="1200" dirty="0">
              <a:solidFill>
                <a:srgbClr val="FF0000"/>
              </a:solidFill>
              <a:latin typeface="Meiryo UI" panose="020B0604030504040204" pitchFamily="34" charset="-128"/>
              <a:ea typeface="Meiryo UI" panose="020B0604030504040204" pitchFamily="34" charset="-128"/>
            </a:endParaRPr>
          </a:p>
          <a:p>
            <a:r>
              <a:rPr kumimoji="1" lang="ja-JP" altLang="en-US" sz="1200" dirty="0">
                <a:solidFill>
                  <a:srgbClr val="FF0000"/>
                </a:solidFill>
                <a:latin typeface="Meiryo UI" panose="020B0604030504040204" pitchFamily="34" charset="-128"/>
                <a:ea typeface="Meiryo UI" panose="020B0604030504040204" pitchFamily="34" charset="-128"/>
              </a:rPr>
              <a:t>審査結果の通知は</a:t>
            </a:r>
            <a:r>
              <a:rPr kumimoji="1" lang="en-US" altLang="ja-JP" sz="1200" dirty="0" err="1">
                <a:solidFill>
                  <a:srgbClr val="FF0000"/>
                </a:solidFill>
                <a:latin typeface="Meiryo UI" panose="020B0604030504040204" pitchFamily="34" charset="-128"/>
                <a:ea typeface="Meiryo UI" panose="020B0604030504040204" pitchFamily="34" charset="-128"/>
              </a:rPr>
              <a:t>jGrants</a:t>
            </a:r>
            <a:r>
              <a:rPr kumimoji="1" lang="ja-JP" altLang="en-US" sz="1200" dirty="0">
                <a:solidFill>
                  <a:srgbClr val="FF0000"/>
                </a:solidFill>
                <a:latin typeface="Meiryo UI" panose="020B0604030504040204" pitchFamily="34" charset="-128"/>
                <a:ea typeface="Meiryo UI" panose="020B0604030504040204" pitchFamily="34" charset="-128"/>
              </a:rPr>
              <a:t>から自動送信されます。審査結果に関する問合せ等をこのメールアドレスへ返信しても事務局へは送付されず、対応できません。</a:t>
            </a:r>
          </a:p>
        </p:txBody>
      </p:sp>
      <p:sp>
        <p:nvSpPr>
          <p:cNvPr id="13" name="楕円 8">
            <a:extLst>
              <a:ext uri="{FF2B5EF4-FFF2-40B4-BE49-F238E27FC236}">
                <a16:creationId xmlns:a16="http://schemas.microsoft.com/office/drawing/2014/main" id="{C5638AAE-8F40-6E43-953E-FA76C58F7CE9}"/>
              </a:ext>
            </a:extLst>
          </p:cNvPr>
          <p:cNvSpPr/>
          <p:nvPr/>
        </p:nvSpPr>
        <p:spPr>
          <a:xfrm>
            <a:off x="1050778" y="3347416"/>
            <a:ext cx="3213692" cy="18428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四角形: 角を丸くする 10">
            <a:extLst>
              <a:ext uri="{FF2B5EF4-FFF2-40B4-BE49-F238E27FC236}">
                <a16:creationId xmlns:a16="http://schemas.microsoft.com/office/drawing/2014/main" id="{48C16655-C34E-6940-A4AD-0A154553C5A6}"/>
              </a:ext>
            </a:extLst>
          </p:cNvPr>
          <p:cNvSpPr/>
          <p:nvPr/>
        </p:nvSpPr>
        <p:spPr>
          <a:xfrm>
            <a:off x="228600" y="925608"/>
            <a:ext cx="914400" cy="543988"/>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93534173-48A4-0140-84CD-996901460DEC}"/>
              </a:ext>
            </a:extLst>
          </p:cNvPr>
          <p:cNvSpPr txBox="1"/>
          <p:nvPr/>
        </p:nvSpPr>
        <p:spPr>
          <a:xfrm rot="20731781">
            <a:off x="2241623" y="2828844"/>
            <a:ext cx="2374753" cy="707886"/>
          </a:xfrm>
          <a:prstGeom prst="rect">
            <a:avLst/>
          </a:prstGeom>
          <a:noFill/>
        </p:spPr>
        <p:txBody>
          <a:bodyPr wrap="none" rtlCol="0">
            <a:spAutoFit/>
          </a:bodyPr>
          <a:lstStyle/>
          <a:p>
            <a:r>
              <a:rPr kumimoji="1" lang="en-US" altLang="ja-JP" sz="4000" b="1" dirty="0">
                <a:solidFill>
                  <a:schemeClr val="bg2">
                    <a:lumMod val="75000"/>
                  </a:schemeClr>
                </a:solidFill>
                <a:latin typeface="Meiryo UI" panose="020B0604030504040204" pitchFamily="34" charset="-128"/>
                <a:ea typeface="Meiryo UI" panose="020B0604030504040204" pitchFamily="34" charset="-128"/>
              </a:rPr>
              <a:t>SAMPLE</a:t>
            </a:r>
            <a:endParaRPr kumimoji="1" lang="ja-JP" altLang="en-US" sz="4000" b="1">
              <a:solidFill>
                <a:schemeClr val="bg2">
                  <a:lumMod val="75000"/>
                </a:schemeClr>
              </a:solidFill>
              <a:latin typeface="Meiryo UI" panose="020B0604030504040204" pitchFamily="34" charset="-128"/>
              <a:ea typeface="Meiryo UI" panose="020B0604030504040204" pitchFamily="34" charset="-128"/>
            </a:endParaRPr>
          </a:p>
        </p:txBody>
      </p:sp>
      <p:sp>
        <p:nvSpPr>
          <p:cNvPr id="29" name="四角形: 角を丸くする 10">
            <a:extLst>
              <a:ext uri="{FF2B5EF4-FFF2-40B4-BE49-F238E27FC236}">
                <a16:creationId xmlns:a16="http://schemas.microsoft.com/office/drawing/2014/main" id="{2159B14A-D857-164B-9DB1-9D928A6842A4}"/>
              </a:ext>
            </a:extLst>
          </p:cNvPr>
          <p:cNvSpPr/>
          <p:nvPr/>
        </p:nvSpPr>
        <p:spPr>
          <a:xfrm>
            <a:off x="228600" y="5104320"/>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手順</a:t>
            </a:r>
            <a:r>
              <a:rPr kumimoji="1" lang="en-US" altLang="ja-JP" sz="1000" b="1">
                <a:latin typeface="Meiryo UI" panose="020B0604030504040204" pitchFamily="50" charset="-128"/>
                <a:ea typeface="Meiryo UI" panose="020B0604030504040204" pitchFamily="50" charset="-128"/>
              </a:rPr>
              <a:t>2</a:t>
            </a:r>
            <a:endParaRPr kumimoji="1" lang="ja-JP" altLang="en-US" sz="1000" b="1">
              <a:latin typeface="Meiryo UI" panose="020B0604030504040204" pitchFamily="50" charset="-128"/>
              <a:ea typeface="Meiryo UI" panose="020B0604030504040204" pitchFamily="50" charset="-128"/>
            </a:endParaRPr>
          </a:p>
        </p:txBody>
      </p:sp>
      <p:sp>
        <p:nvSpPr>
          <p:cNvPr id="30" name="コンテンツ プレースホルダー 4">
            <a:extLst>
              <a:ext uri="{FF2B5EF4-FFF2-40B4-BE49-F238E27FC236}">
                <a16:creationId xmlns:a16="http://schemas.microsoft.com/office/drawing/2014/main" id="{5D17DF0D-FE31-FD42-9922-DA3E2CEF96AC}"/>
              </a:ext>
            </a:extLst>
          </p:cNvPr>
          <p:cNvSpPr txBox="1">
            <a:spLocks/>
          </p:cNvSpPr>
          <p:nvPr/>
        </p:nvSpPr>
        <p:spPr>
          <a:xfrm>
            <a:off x="1144578" y="5104320"/>
            <a:ext cx="5484821" cy="234670"/>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en-US" altLang="ja-JP" sz="1000" dirty="0" err="1">
                <a:latin typeface="メイリオ" panose="020B0604030504040204" pitchFamily="50" charset="-128"/>
                <a:ea typeface="メイリオ" panose="020B0604030504040204" pitchFamily="50" charset="-128"/>
              </a:rPr>
              <a:t>jGrants</a:t>
            </a:r>
            <a:r>
              <a:rPr lang="ja-JP" altLang="en-US" sz="1000">
                <a:latin typeface="メイリオ" panose="020B0604030504040204" pitchFamily="50" charset="-128"/>
                <a:ea typeface="メイリオ" panose="020B0604030504040204" pitchFamily="50" charset="-128"/>
              </a:rPr>
              <a:t>にログインした状態で、通知済みとなっていることを確認し、「表示」を押下します。</a:t>
            </a:r>
            <a:endParaRPr lang="en-US" altLang="ja-JP" sz="1000" dirty="0">
              <a:latin typeface="メイリオ" panose="020B0604030504040204" pitchFamily="50" charset="-128"/>
              <a:ea typeface="メイリオ" panose="020B0604030504040204" pitchFamily="50" charset="-128"/>
            </a:endParaRPr>
          </a:p>
        </p:txBody>
      </p:sp>
      <p:sp>
        <p:nvSpPr>
          <p:cNvPr id="32" name="楕円 14">
            <a:extLst>
              <a:ext uri="{FF2B5EF4-FFF2-40B4-BE49-F238E27FC236}">
                <a16:creationId xmlns:a16="http://schemas.microsoft.com/office/drawing/2014/main" id="{2FAD4FEB-0E20-2E48-B530-1E9D6E4D6D42}"/>
              </a:ext>
            </a:extLst>
          </p:cNvPr>
          <p:cNvSpPr/>
          <p:nvPr/>
        </p:nvSpPr>
        <p:spPr>
          <a:xfrm>
            <a:off x="3735982" y="6295655"/>
            <a:ext cx="406577" cy="25902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楕円 17">
            <a:extLst>
              <a:ext uri="{FF2B5EF4-FFF2-40B4-BE49-F238E27FC236}">
                <a16:creationId xmlns:a16="http://schemas.microsoft.com/office/drawing/2014/main" id="{FB138461-EE15-9D40-8080-DE873AAD439F}"/>
              </a:ext>
            </a:extLst>
          </p:cNvPr>
          <p:cNvSpPr/>
          <p:nvPr/>
        </p:nvSpPr>
        <p:spPr>
          <a:xfrm>
            <a:off x="4266718" y="6335632"/>
            <a:ext cx="336014" cy="19460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角を丸くする 10">
            <a:extLst>
              <a:ext uri="{FF2B5EF4-FFF2-40B4-BE49-F238E27FC236}">
                <a16:creationId xmlns:a16="http://schemas.microsoft.com/office/drawing/2014/main" id="{BE907697-21D1-F84A-BAB2-C1CF1987FDBD}"/>
              </a:ext>
            </a:extLst>
          </p:cNvPr>
          <p:cNvSpPr/>
          <p:nvPr/>
        </p:nvSpPr>
        <p:spPr>
          <a:xfrm>
            <a:off x="228600" y="7150821"/>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手順</a:t>
            </a:r>
            <a:r>
              <a:rPr kumimoji="1" lang="en-US" altLang="ja-JP" sz="1000" b="1">
                <a:latin typeface="Meiryo UI" panose="020B0604030504040204" pitchFamily="50" charset="-128"/>
                <a:ea typeface="Meiryo UI" panose="020B0604030504040204" pitchFamily="50" charset="-128"/>
              </a:rPr>
              <a:t>3</a:t>
            </a:r>
            <a:endParaRPr kumimoji="1" lang="ja-JP" altLang="en-US" sz="1000" b="1">
              <a:latin typeface="Meiryo UI" panose="020B0604030504040204" pitchFamily="50" charset="-128"/>
              <a:ea typeface="Meiryo UI" panose="020B0604030504040204" pitchFamily="50" charset="-128"/>
            </a:endParaRPr>
          </a:p>
        </p:txBody>
      </p:sp>
      <p:sp>
        <p:nvSpPr>
          <p:cNvPr id="35" name="コンテンツ プレースホルダー 4">
            <a:extLst>
              <a:ext uri="{FF2B5EF4-FFF2-40B4-BE49-F238E27FC236}">
                <a16:creationId xmlns:a16="http://schemas.microsoft.com/office/drawing/2014/main" id="{0B6CD540-7FE4-AD4A-95FC-200DEF18A738}"/>
              </a:ext>
            </a:extLst>
          </p:cNvPr>
          <p:cNvSpPr txBox="1">
            <a:spLocks/>
          </p:cNvSpPr>
          <p:nvPr/>
        </p:nvSpPr>
        <p:spPr>
          <a:xfrm>
            <a:off x="1157286" y="7150821"/>
            <a:ext cx="5484821" cy="234670"/>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メイリオ" panose="020B0604030504040204" pitchFamily="50" charset="-128"/>
                <a:ea typeface="メイリオ" panose="020B0604030504040204" pitchFamily="50" charset="-128"/>
              </a:rPr>
              <a:t>交付申請画面が表示されます。</a:t>
            </a:r>
          </a:p>
        </p:txBody>
      </p:sp>
      <p:pic>
        <p:nvPicPr>
          <p:cNvPr id="36" name="図 35">
            <a:extLst>
              <a:ext uri="{FF2B5EF4-FFF2-40B4-BE49-F238E27FC236}">
                <a16:creationId xmlns:a16="http://schemas.microsoft.com/office/drawing/2014/main" id="{AFBDB6F8-E5A1-854E-965D-6161BA108990}"/>
              </a:ext>
            </a:extLst>
          </p:cNvPr>
          <p:cNvPicPr>
            <a:picLocks noChangeAspect="1"/>
          </p:cNvPicPr>
          <p:nvPr/>
        </p:nvPicPr>
        <p:blipFill rotWithShape="1">
          <a:blip r:embed="rId6">
            <a:extLst>
              <a:ext uri="{28A0092B-C50C-407E-A947-70E740481C1C}">
                <a14:useLocalDpi xmlns:a14="http://schemas.microsoft.com/office/drawing/2010/main"/>
              </a:ext>
            </a:extLst>
          </a:blip>
          <a:srcRect t="-515"/>
          <a:stretch/>
        </p:blipFill>
        <p:spPr>
          <a:xfrm>
            <a:off x="1469533" y="7616462"/>
            <a:ext cx="3372467" cy="1729986"/>
          </a:xfrm>
          <a:prstGeom prst="rect">
            <a:avLst/>
          </a:prstGeom>
          <a:ln>
            <a:solidFill>
              <a:schemeClr val="tx1"/>
            </a:solidFill>
          </a:ln>
        </p:spPr>
      </p:pic>
    </p:spTree>
    <p:extLst>
      <p:ext uri="{BB962C8B-B14F-4D97-AF65-F5344CB8AC3E}">
        <p14:creationId xmlns:p14="http://schemas.microsoft.com/office/powerpoint/2010/main" val="23273087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8A19D64-4BD8-4D41-91C7-0DB65C51BC50}"/>
              </a:ext>
            </a:extLst>
          </p:cNvPr>
          <p:cNvPicPr>
            <a:picLocks noChangeAspect="1"/>
          </p:cNvPicPr>
          <p:nvPr/>
        </p:nvPicPr>
        <p:blipFill>
          <a:blip r:embed="rId3"/>
          <a:stretch>
            <a:fillRect/>
          </a:stretch>
        </p:blipFill>
        <p:spPr>
          <a:xfrm>
            <a:off x="936348" y="1367341"/>
            <a:ext cx="4684105" cy="1530863"/>
          </a:xfrm>
          <a:prstGeom prst="rect">
            <a:avLst/>
          </a:prstGeom>
          <a:ln>
            <a:solidFill>
              <a:schemeClr val="tx1"/>
            </a:solidFill>
          </a:ln>
        </p:spPr>
      </p:pic>
      <p:sp>
        <p:nvSpPr>
          <p:cNvPr id="2" name="タイトル 1">
            <a:extLst>
              <a:ext uri="{FF2B5EF4-FFF2-40B4-BE49-F238E27FC236}">
                <a16:creationId xmlns:a16="http://schemas.microsoft.com/office/drawing/2014/main" id="{CA7A0EB5-B784-4006-A1B7-55EE3489477F}"/>
              </a:ext>
            </a:extLst>
          </p:cNvPr>
          <p:cNvSpPr>
            <a:spLocks noGrp="1"/>
          </p:cNvSpPr>
          <p:nvPr>
            <p:ph type="title"/>
          </p:nvPr>
        </p:nvSpPr>
        <p:spPr/>
        <p:txBody>
          <a:bodyPr>
            <a:noAutofit/>
          </a:bodyPr>
          <a:lstStyle/>
          <a:p>
            <a:r>
              <a:rPr lang="en-US" altLang="ja-JP" dirty="0">
                <a:latin typeface="メイリオ" panose="020B0604030504040204" pitchFamily="50" charset="-128"/>
                <a:ea typeface="メイリオ" panose="020B0604030504040204" pitchFamily="50" charset="-128"/>
              </a:rPr>
              <a:t>6.</a:t>
            </a:r>
            <a:r>
              <a:rPr lang="ja-JP" altLang="en-US">
                <a:latin typeface="メイリオ" panose="020B0604030504040204" pitchFamily="50" charset="-128"/>
                <a:ea typeface="メイリオ" panose="020B0604030504040204" pitchFamily="50" charset="-128"/>
              </a:rPr>
              <a:t>交付申請 審査結果の確認</a:t>
            </a:r>
            <a:endParaRPr kumimoji="1" lang="ja-JP" altLang="en-US" dirty="0">
              <a:latin typeface="メイリオ" panose="020B0604030504040204" pitchFamily="50" charset="-128"/>
              <a:ea typeface="メイリオ" panose="020B0604030504040204" pitchFamily="50" charset="-128"/>
            </a:endParaRPr>
          </a:p>
        </p:txBody>
      </p:sp>
      <p:sp>
        <p:nvSpPr>
          <p:cNvPr id="16" name="四角形: 角を丸くする 10">
            <a:extLst>
              <a:ext uri="{FF2B5EF4-FFF2-40B4-BE49-F238E27FC236}">
                <a16:creationId xmlns:a16="http://schemas.microsoft.com/office/drawing/2014/main" id="{1F0C7817-7273-8F43-826D-101347CF4146}"/>
              </a:ext>
            </a:extLst>
          </p:cNvPr>
          <p:cNvSpPr/>
          <p:nvPr/>
        </p:nvSpPr>
        <p:spPr>
          <a:xfrm>
            <a:off x="289967" y="904163"/>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手順</a:t>
            </a:r>
            <a:r>
              <a:rPr kumimoji="1" lang="en-US" altLang="ja-JP" sz="1000" b="1">
                <a:latin typeface="Meiryo UI" panose="020B0604030504040204" pitchFamily="50" charset="-128"/>
                <a:ea typeface="Meiryo UI" panose="020B0604030504040204" pitchFamily="50" charset="-128"/>
              </a:rPr>
              <a:t>4</a:t>
            </a:r>
            <a:endParaRPr kumimoji="1" lang="ja-JP" altLang="en-US" sz="1000" b="1">
              <a:latin typeface="Meiryo UI" panose="020B0604030504040204" pitchFamily="50" charset="-128"/>
              <a:ea typeface="Meiryo UI" panose="020B0604030504040204" pitchFamily="50" charset="-128"/>
            </a:endParaRPr>
          </a:p>
        </p:txBody>
      </p:sp>
      <p:sp>
        <p:nvSpPr>
          <p:cNvPr id="17" name="四角形: 角を丸くする 10">
            <a:extLst>
              <a:ext uri="{FF2B5EF4-FFF2-40B4-BE49-F238E27FC236}">
                <a16:creationId xmlns:a16="http://schemas.microsoft.com/office/drawing/2014/main" id="{61F69D2B-8E2D-FD4E-AA91-F29DEF45BD6B}"/>
              </a:ext>
            </a:extLst>
          </p:cNvPr>
          <p:cNvSpPr/>
          <p:nvPr/>
        </p:nvSpPr>
        <p:spPr>
          <a:xfrm>
            <a:off x="289967" y="6148514"/>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手順</a:t>
            </a:r>
            <a:r>
              <a:rPr kumimoji="1" lang="en-US" altLang="ja-JP" sz="1000" b="1">
                <a:latin typeface="Meiryo UI" panose="020B0604030504040204" pitchFamily="50" charset="-128"/>
                <a:ea typeface="Meiryo UI" panose="020B0604030504040204" pitchFamily="50" charset="-128"/>
              </a:rPr>
              <a:t>5</a:t>
            </a:r>
            <a:endParaRPr kumimoji="1" lang="ja-JP" altLang="en-US" sz="1000" b="1">
              <a:latin typeface="Meiryo UI" panose="020B0604030504040204" pitchFamily="50" charset="-128"/>
              <a:ea typeface="Meiryo UI" panose="020B0604030504040204" pitchFamily="50" charset="-128"/>
            </a:endParaRPr>
          </a:p>
        </p:txBody>
      </p:sp>
      <p:sp>
        <p:nvSpPr>
          <p:cNvPr id="19" name="楕円 15">
            <a:extLst>
              <a:ext uri="{FF2B5EF4-FFF2-40B4-BE49-F238E27FC236}">
                <a16:creationId xmlns:a16="http://schemas.microsoft.com/office/drawing/2014/main" id="{EF55938A-7065-7D4C-A384-AEC7662959A0}"/>
              </a:ext>
            </a:extLst>
          </p:cNvPr>
          <p:cNvSpPr/>
          <p:nvPr/>
        </p:nvSpPr>
        <p:spPr>
          <a:xfrm>
            <a:off x="2232893" y="1468300"/>
            <a:ext cx="871537" cy="3134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矢印コネクタ 19">
            <a:extLst>
              <a:ext uri="{FF2B5EF4-FFF2-40B4-BE49-F238E27FC236}">
                <a16:creationId xmlns:a16="http://schemas.microsoft.com/office/drawing/2014/main" id="{CAD9C630-E47E-6C4D-A82D-0577D3F5A024}"/>
              </a:ext>
            </a:extLst>
          </p:cNvPr>
          <p:cNvCxnSpPr>
            <a:cxnSpLocks/>
            <a:stCxn id="19" idx="4"/>
          </p:cNvCxnSpPr>
          <p:nvPr/>
        </p:nvCxnSpPr>
        <p:spPr>
          <a:xfrm>
            <a:off x="2668662" y="1781716"/>
            <a:ext cx="0" cy="14218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コンテンツ プレースホルダー 4">
            <a:extLst>
              <a:ext uri="{FF2B5EF4-FFF2-40B4-BE49-F238E27FC236}">
                <a16:creationId xmlns:a16="http://schemas.microsoft.com/office/drawing/2014/main" id="{C405318E-3D78-4240-885D-EFF1C2F63487}"/>
              </a:ext>
            </a:extLst>
          </p:cNvPr>
          <p:cNvSpPr txBox="1">
            <a:spLocks/>
          </p:cNvSpPr>
          <p:nvPr/>
        </p:nvSpPr>
        <p:spPr>
          <a:xfrm>
            <a:off x="1204367" y="898062"/>
            <a:ext cx="5232132" cy="373169"/>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sz="1000">
                <a:latin typeface="メイリオ" panose="020B0604030504040204" pitchFamily="50" charset="-128"/>
                <a:ea typeface="メイリオ" panose="020B0604030504040204" pitchFamily="50" charset="-128"/>
              </a:rPr>
              <a:t>「通知文書」を押下し通知文書を確認します。</a:t>
            </a:r>
            <a:r>
              <a:rPr lang="en-US" altLang="ja-JP" sz="1000">
                <a:latin typeface="メイリオ" panose="020B0604030504040204" pitchFamily="50" charset="-128"/>
                <a:ea typeface="メイリオ" panose="020B0604030504040204" pitchFamily="50" charset="-128"/>
              </a:rPr>
              <a:t/>
            </a:r>
            <a:br>
              <a:rPr lang="en-US" altLang="ja-JP" sz="1000">
                <a:latin typeface="メイリオ" panose="020B0604030504040204" pitchFamily="50" charset="-128"/>
                <a:ea typeface="メイリオ" panose="020B0604030504040204" pitchFamily="50" charset="-128"/>
              </a:rPr>
            </a:br>
            <a:r>
              <a:rPr lang="ja-JP" altLang="en-US" sz="1000">
                <a:latin typeface="メイリオ" panose="020B0604030504040204" pitchFamily="50" charset="-128"/>
                <a:ea typeface="メイリオ" panose="020B0604030504040204" pitchFamily="50" charset="-128"/>
              </a:rPr>
              <a:t>（本文は、補助金ごとに異なります。）</a:t>
            </a:r>
          </a:p>
        </p:txBody>
      </p:sp>
      <p:grpSp>
        <p:nvGrpSpPr>
          <p:cNvPr id="26" name="グループ化 25">
            <a:extLst>
              <a:ext uri="{FF2B5EF4-FFF2-40B4-BE49-F238E27FC236}">
                <a16:creationId xmlns:a16="http://schemas.microsoft.com/office/drawing/2014/main" id="{B27393A4-7D15-F945-B612-FF3C01D8E334}"/>
              </a:ext>
            </a:extLst>
          </p:cNvPr>
          <p:cNvGrpSpPr/>
          <p:nvPr/>
        </p:nvGrpSpPr>
        <p:grpSpPr>
          <a:xfrm>
            <a:off x="936348" y="3203563"/>
            <a:ext cx="4684105" cy="2142898"/>
            <a:chOff x="936348" y="3203563"/>
            <a:chExt cx="4684105" cy="2142898"/>
          </a:xfrm>
        </p:grpSpPr>
        <p:pic>
          <p:nvPicPr>
            <p:cNvPr id="22" name="図 21">
              <a:extLst>
                <a:ext uri="{FF2B5EF4-FFF2-40B4-BE49-F238E27FC236}">
                  <a16:creationId xmlns:a16="http://schemas.microsoft.com/office/drawing/2014/main" id="{988A3D05-AEE1-6540-BEDB-4073D9214A1C}"/>
                </a:ext>
              </a:extLst>
            </p:cNvPr>
            <p:cNvPicPr>
              <a:picLocks noChangeAspect="1"/>
            </p:cNvPicPr>
            <p:nvPr/>
          </p:nvPicPr>
          <p:blipFill>
            <a:blip r:embed="rId4"/>
            <a:stretch>
              <a:fillRect/>
            </a:stretch>
          </p:blipFill>
          <p:spPr>
            <a:xfrm>
              <a:off x="936348" y="3203563"/>
              <a:ext cx="4684105" cy="2142898"/>
            </a:xfrm>
            <a:prstGeom prst="rect">
              <a:avLst/>
            </a:prstGeom>
            <a:ln>
              <a:solidFill>
                <a:schemeClr val="tx1"/>
              </a:solidFill>
            </a:ln>
          </p:spPr>
        </p:pic>
        <p:pic>
          <p:nvPicPr>
            <p:cNvPr id="24" name="図 23">
              <a:extLst>
                <a:ext uri="{FF2B5EF4-FFF2-40B4-BE49-F238E27FC236}">
                  <a16:creationId xmlns:a16="http://schemas.microsoft.com/office/drawing/2014/main" id="{A2D7DD5F-71E2-0A4E-B075-BDE8FA5EF298}"/>
                </a:ext>
              </a:extLst>
            </p:cNvPr>
            <p:cNvPicPr>
              <a:picLocks noChangeAspect="1"/>
            </p:cNvPicPr>
            <p:nvPr/>
          </p:nvPicPr>
          <p:blipFill>
            <a:blip r:embed="rId5"/>
            <a:stretch>
              <a:fillRect/>
            </a:stretch>
          </p:blipFill>
          <p:spPr>
            <a:xfrm>
              <a:off x="2243720" y="4328206"/>
              <a:ext cx="607199" cy="112765"/>
            </a:xfrm>
            <a:prstGeom prst="rect">
              <a:avLst/>
            </a:prstGeom>
          </p:spPr>
        </p:pic>
        <p:pic>
          <p:nvPicPr>
            <p:cNvPr id="25" name="図 24">
              <a:extLst>
                <a:ext uri="{FF2B5EF4-FFF2-40B4-BE49-F238E27FC236}">
                  <a16:creationId xmlns:a16="http://schemas.microsoft.com/office/drawing/2014/main" id="{09B86DC8-CFFD-A846-BDDA-C5520D400BE8}"/>
                </a:ext>
              </a:extLst>
            </p:cNvPr>
            <p:cNvPicPr>
              <a:picLocks noChangeAspect="1"/>
            </p:cNvPicPr>
            <p:nvPr/>
          </p:nvPicPr>
          <p:blipFill>
            <a:blip r:embed="rId6"/>
            <a:stretch>
              <a:fillRect/>
            </a:stretch>
          </p:blipFill>
          <p:spPr>
            <a:xfrm>
              <a:off x="2418155" y="4445241"/>
              <a:ext cx="94628" cy="86743"/>
            </a:xfrm>
            <a:prstGeom prst="rect">
              <a:avLst/>
            </a:prstGeom>
          </p:spPr>
        </p:pic>
      </p:grpSp>
      <p:sp>
        <p:nvSpPr>
          <p:cNvPr id="14" name="コンテンツ プレースホルダー 4">
            <a:extLst>
              <a:ext uri="{FF2B5EF4-FFF2-40B4-BE49-F238E27FC236}">
                <a16:creationId xmlns:a16="http://schemas.microsoft.com/office/drawing/2014/main" id="{4E8B5557-66AC-DF46-B25C-F9D30253B846}"/>
              </a:ext>
            </a:extLst>
          </p:cNvPr>
          <p:cNvSpPr txBox="1">
            <a:spLocks/>
          </p:cNvSpPr>
          <p:nvPr/>
        </p:nvSpPr>
        <p:spPr>
          <a:xfrm>
            <a:off x="1204367" y="6130042"/>
            <a:ext cx="5232132" cy="553988"/>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17463" indent="-17463">
              <a:lnSpc>
                <a:spcPct val="100000"/>
              </a:lnSpc>
            </a:pPr>
            <a:r>
              <a:rPr lang="ja-JP" altLang="en-US" sz="1000">
                <a:latin typeface="メイリオ" panose="020B0604030504040204" pitchFamily="50" charset="-128"/>
                <a:ea typeface="メイリオ" panose="020B0604030504040204" pitchFamily="50" charset="-128"/>
              </a:rPr>
              <a:t>採択された場合は、状態が「通知済み」となるので、事業を開始します。</a:t>
            </a:r>
            <a:r>
              <a:rPr lang="en-US" altLang="ja-JP" sz="1000">
                <a:latin typeface="メイリオ" panose="020B0604030504040204" pitchFamily="50" charset="-128"/>
                <a:ea typeface="メイリオ" panose="020B0604030504040204" pitchFamily="50" charset="-128"/>
              </a:rPr>
              <a:t/>
            </a:r>
            <a:br>
              <a:rPr lang="en-US" altLang="ja-JP" sz="1000">
                <a:latin typeface="メイリオ" panose="020B0604030504040204" pitchFamily="50" charset="-128"/>
                <a:ea typeface="メイリオ" panose="020B0604030504040204" pitchFamily="50" charset="-128"/>
              </a:rPr>
            </a:br>
            <a:r>
              <a:rPr lang="ja-JP" altLang="en-US" sz="1000">
                <a:latin typeface="メイリオ" panose="020B0604030504040204" pitchFamily="50" charset="-128"/>
                <a:ea typeface="メイリオ" panose="020B0604030504040204" pitchFamily="50" charset="-128"/>
              </a:rPr>
              <a:t>差し戻しの場合は、状態が「下書き」に変わるので、申請内容の修正・申請を実施してください。不採択の場合は、状態が「不採択」となります。</a:t>
            </a:r>
          </a:p>
        </p:txBody>
      </p:sp>
    </p:spTree>
    <p:extLst>
      <p:ext uri="{BB962C8B-B14F-4D97-AF65-F5344CB8AC3E}">
        <p14:creationId xmlns:p14="http://schemas.microsoft.com/office/powerpoint/2010/main" val="21975878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C28632D-EA40-4125-91F1-1D66AF6DB632}"/>
              </a:ext>
            </a:extLst>
          </p:cNvPr>
          <p:cNvSpPr txBox="1"/>
          <p:nvPr/>
        </p:nvSpPr>
        <p:spPr>
          <a:xfrm>
            <a:off x="539015" y="1963554"/>
            <a:ext cx="5967663" cy="646331"/>
          </a:xfrm>
          <a:prstGeom prst="rect">
            <a:avLst/>
          </a:prstGeom>
          <a:noFill/>
        </p:spPr>
        <p:txBody>
          <a:bodyPr wrap="square" rtlCol="0">
            <a:spAutoFit/>
          </a:bodyPr>
          <a:lstStyle/>
          <a:p>
            <a:r>
              <a:rPr kumimoji="1" lang="ja-JP" altLang="en-US" sz="3600" dirty="0">
                <a:latin typeface="Meiryo UI" panose="020B0604030504040204" pitchFamily="50" charset="-128"/>
                <a:ea typeface="Meiryo UI" panose="020B0604030504040204" pitchFamily="50" charset="-128"/>
              </a:rPr>
              <a:t>事業実施中の各種諸手続き</a:t>
            </a:r>
            <a:endParaRPr kumimoji="1" lang="en-US" altLang="ja-JP" sz="3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386564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10CAB02-AA00-4CF6-B6C4-BF9B8D80ABE9}"/>
              </a:ext>
            </a:extLst>
          </p:cNvPr>
          <p:cNvSpPr>
            <a:spLocks noGrp="1"/>
          </p:cNvSpPr>
          <p:nvPr>
            <p:ph type="sldNum" sz="quarter" idx="12"/>
          </p:nvPr>
        </p:nvSpPr>
        <p:spPr/>
        <p:txBody>
          <a:bodyPr/>
          <a:lstStyle/>
          <a:p>
            <a:fld id="{7FEE624F-6142-4786-8952-295BDFCD5EAE}" type="slidenum">
              <a:rPr kumimoji="1" lang="ja-JP" altLang="en-US" smtClean="0"/>
              <a:t>57</a:t>
            </a:fld>
            <a:endParaRPr kumimoji="1" lang="ja-JP" altLang="en-US"/>
          </a:p>
        </p:txBody>
      </p:sp>
      <p:sp>
        <p:nvSpPr>
          <p:cNvPr id="4" name="正方形/長方形 3">
            <a:extLst>
              <a:ext uri="{FF2B5EF4-FFF2-40B4-BE49-F238E27FC236}">
                <a16:creationId xmlns:a16="http://schemas.microsoft.com/office/drawing/2014/main" id="{448E817A-A778-4B28-815A-2B618176B87D}"/>
              </a:ext>
            </a:extLst>
          </p:cNvPr>
          <p:cNvSpPr/>
          <p:nvPr/>
        </p:nvSpPr>
        <p:spPr>
          <a:xfrm>
            <a:off x="2875002" y="528272"/>
            <a:ext cx="1107996" cy="369332"/>
          </a:xfrm>
          <a:prstGeom prst="rect">
            <a:avLst/>
          </a:prstGeom>
        </p:spPr>
        <p:txBody>
          <a:bodyPr wrap="none">
            <a:spAutoFit/>
          </a:bodyPr>
          <a:lstStyle/>
          <a:p>
            <a:r>
              <a:rPr lang="ja-JP" altLang="en-US" dirty="0">
                <a:latin typeface="Meiryo UI" panose="020B0604030504040204" pitchFamily="50" charset="-128"/>
                <a:ea typeface="Meiryo UI" panose="020B0604030504040204" pitchFamily="50" charset="-128"/>
              </a:rPr>
              <a:t>改訂履歴</a:t>
            </a:r>
          </a:p>
        </p:txBody>
      </p:sp>
      <p:graphicFrame>
        <p:nvGraphicFramePr>
          <p:cNvPr id="5" name="表 4">
            <a:extLst>
              <a:ext uri="{FF2B5EF4-FFF2-40B4-BE49-F238E27FC236}">
                <a16:creationId xmlns:a16="http://schemas.microsoft.com/office/drawing/2014/main" id="{40B15814-6BAB-475D-82A1-55DA25312193}"/>
              </a:ext>
            </a:extLst>
          </p:cNvPr>
          <p:cNvGraphicFramePr>
            <a:graphicFrameLocks noGrp="1"/>
          </p:cNvGraphicFramePr>
          <p:nvPr>
            <p:extLst>
              <p:ext uri="{D42A27DB-BD31-4B8C-83A1-F6EECF244321}">
                <p14:modId xmlns:p14="http://schemas.microsoft.com/office/powerpoint/2010/main" val="841419917"/>
              </p:ext>
            </p:extLst>
          </p:nvPr>
        </p:nvGraphicFramePr>
        <p:xfrm>
          <a:off x="825500" y="1073018"/>
          <a:ext cx="5207000" cy="1692815"/>
        </p:xfrm>
        <a:graphic>
          <a:graphicData uri="http://schemas.openxmlformats.org/drawingml/2006/table">
            <a:tbl>
              <a:tblPr>
                <a:tableStyleId>{5940675A-B579-460E-94D1-54222C63F5DA}</a:tableStyleId>
              </a:tblPr>
              <a:tblGrid>
                <a:gridCol w="550333">
                  <a:extLst>
                    <a:ext uri="{9D8B030D-6E8A-4147-A177-3AD203B41FA5}">
                      <a16:colId xmlns:a16="http://schemas.microsoft.com/office/drawing/2014/main" val="2856792866"/>
                    </a:ext>
                  </a:extLst>
                </a:gridCol>
                <a:gridCol w="465667">
                  <a:extLst>
                    <a:ext uri="{9D8B030D-6E8A-4147-A177-3AD203B41FA5}">
                      <a16:colId xmlns:a16="http://schemas.microsoft.com/office/drawing/2014/main" val="72687517"/>
                    </a:ext>
                  </a:extLst>
                </a:gridCol>
                <a:gridCol w="2159000">
                  <a:extLst>
                    <a:ext uri="{9D8B030D-6E8A-4147-A177-3AD203B41FA5}">
                      <a16:colId xmlns:a16="http://schemas.microsoft.com/office/drawing/2014/main" val="2398924782"/>
                    </a:ext>
                  </a:extLst>
                </a:gridCol>
                <a:gridCol w="1016000">
                  <a:extLst>
                    <a:ext uri="{9D8B030D-6E8A-4147-A177-3AD203B41FA5}">
                      <a16:colId xmlns:a16="http://schemas.microsoft.com/office/drawing/2014/main" val="736019307"/>
                    </a:ext>
                  </a:extLst>
                </a:gridCol>
                <a:gridCol w="1016000">
                  <a:extLst>
                    <a:ext uri="{9D8B030D-6E8A-4147-A177-3AD203B41FA5}">
                      <a16:colId xmlns:a16="http://schemas.microsoft.com/office/drawing/2014/main" val="649413571"/>
                    </a:ext>
                  </a:extLst>
                </a:gridCol>
              </a:tblGrid>
              <a:tr h="200330">
                <a:tc>
                  <a:txBody>
                    <a:bodyPr/>
                    <a:lstStyle/>
                    <a:p>
                      <a:pPr algn="ctr"/>
                      <a:r>
                        <a:rPr kumimoji="1" lang="en-US" altLang="ja-JP" sz="1100" dirty="0"/>
                        <a:t>No.</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100" dirty="0"/>
                        <a:t>版</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100" dirty="0"/>
                        <a:t>改訂内容</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100" dirty="0"/>
                        <a:t>日付</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100" dirty="0"/>
                        <a:t>改訂者</a:t>
                      </a:r>
                      <a:endParaRPr kumimoji="1" lang="ja-JP" altLang="en-US"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463398317"/>
                  </a:ext>
                </a:extLst>
              </a:tr>
              <a:tr h="286747">
                <a:tc>
                  <a:txBody>
                    <a:bodyPr/>
                    <a:lstStyle/>
                    <a:p>
                      <a:pPr algn="ctr"/>
                      <a:r>
                        <a:rPr kumimoji="1" lang="en-US" altLang="ja-JP" sz="1100" dirty="0" smtClean="0">
                          <a:latin typeface="Meiryo UI" panose="020B0604030504040204" pitchFamily="50" charset="-128"/>
                          <a:ea typeface="Meiryo UI" panose="020B0604030504040204" pitchFamily="50" charset="-128"/>
                        </a:rPr>
                        <a:t>1</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1100" dirty="0" smtClean="0">
                          <a:latin typeface="Meiryo UI" panose="020B0604030504040204" pitchFamily="50" charset="-128"/>
                          <a:ea typeface="Meiryo UI" panose="020B0604030504040204" pitchFamily="50" charset="-128"/>
                        </a:rPr>
                        <a:t>1</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ja-JP" altLang="en-US" sz="1100" dirty="0" smtClean="0">
                          <a:latin typeface="Meiryo UI" panose="020B0604030504040204" pitchFamily="50" charset="-128"/>
                          <a:ea typeface="Meiryo UI" panose="020B0604030504040204" pitchFamily="50" charset="-128"/>
                        </a:rPr>
                        <a:t>計画変更の作成</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en-US" altLang="ja-JP" sz="1100" dirty="0" smtClean="0">
                          <a:latin typeface="Meiryo UI" panose="020B0604030504040204" pitchFamily="50" charset="-128"/>
                          <a:ea typeface="Meiryo UI" panose="020B0604030504040204" pitchFamily="50" charset="-128"/>
                        </a:rPr>
                        <a:t>2020.6.19</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ja-JP" altLang="en-US" sz="800" dirty="0" smtClean="0">
                          <a:latin typeface="Meiryo UI" panose="020B0604030504040204" pitchFamily="50" charset="-128"/>
                          <a:ea typeface="Meiryo UI" panose="020B0604030504040204" pitchFamily="50" charset="-128"/>
                        </a:rPr>
                        <a:t>技術・人材協力課</a:t>
                      </a:r>
                      <a:endParaRPr kumimoji="1" lang="ja-JP" altLang="en-US"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154356041"/>
                  </a:ext>
                </a:extLst>
              </a:tr>
              <a:tr h="286747">
                <a:tc>
                  <a:txBody>
                    <a:bodyPr/>
                    <a:lstStyle/>
                    <a:p>
                      <a:r>
                        <a:rPr kumimoji="1" lang="ja-JP" altLang="en-US" sz="1100" baseline="0" dirty="0" smtClean="0">
                          <a:latin typeface="Meiryo UI" panose="020B0604030504040204" pitchFamily="50" charset="-128"/>
                          <a:ea typeface="Meiryo UI" panose="020B0604030504040204" pitchFamily="50" charset="-128"/>
                        </a:rPr>
                        <a:t>　２</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ja-JP" altLang="en-US" sz="1100" dirty="0" smtClean="0">
                          <a:latin typeface="Meiryo UI" panose="020B0604030504040204" pitchFamily="50" charset="-128"/>
                          <a:ea typeface="Meiryo UI" panose="020B0604030504040204" pitchFamily="50" charset="-128"/>
                        </a:rPr>
                        <a:t>　１</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ja-JP" altLang="en-US" sz="1100" dirty="0" smtClean="0">
                          <a:latin typeface="Meiryo UI" panose="020B0604030504040204" pitchFamily="50" charset="-128"/>
                          <a:ea typeface="Meiryo UI" panose="020B0604030504040204" pitchFamily="50" charset="-128"/>
                        </a:rPr>
                        <a:t>概算払請求の追加</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en-US" altLang="ja-JP" sz="1100" dirty="0" smtClean="0">
                          <a:latin typeface="Meiryo UI" panose="020B0604030504040204" pitchFamily="50" charset="-128"/>
                          <a:ea typeface="Meiryo UI" panose="020B0604030504040204" pitchFamily="50" charset="-128"/>
                        </a:rPr>
                        <a:t>2020.11.24</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ja-JP" altLang="en-US" sz="800" dirty="0" smtClean="0">
                          <a:latin typeface="Meiryo UI" panose="020B0604030504040204" pitchFamily="50" charset="-128"/>
                          <a:ea typeface="Meiryo UI" panose="020B0604030504040204" pitchFamily="50" charset="-128"/>
                        </a:rPr>
                        <a:t>技術・人材協力課</a:t>
                      </a:r>
                      <a:endParaRPr kumimoji="1" lang="ja-JP" altLang="en-US" sz="8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862774552"/>
                  </a:ext>
                </a:extLst>
              </a:tr>
              <a:tr h="286747">
                <a:tc>
                  <a:txBody>
                    <a:bodyPr/>
                    <a:lstStyle/>
                    <a:p>
                      <a:r>
                        <a:rPr kumimoji="1" lang="en-US" altLang="ja-JP" sz="1100" dirty="0" smtClean="0">
                          <a:latin typeface="Meiryo UI" panose="020B0604030504040204" pitchFamily="50" charset="-128"/>
                          <a:ea typeface="Meiryo UI" panose="020B0604030504040204" pitchFamily="50" charset="-128"/>
                        </a:rPr>
                        <a:t>  </a:t>
                      </a:r>
                      <a:r>
                        <a:rPr kumimoji="1" lang="ja-JP" altLang="en-US" sz="1100" dirty="0" smtClean="0">
                          <a:latin typeface="Meiryo UI" panose="020B0604030504040204" pitchFamily="50" charset="-128"/>
                          <a:ea typeface="Meiryo UI" panose="020B0604030504040204" pitchFamily="50" charset="-128"/>
                        </a:rPr>
                        <a:t>３</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en-US" altLang="ja-JP" sz="1100" dirty="0" smtClean="0">
                          <a:latin typeface="Meiryo UI" panose="020B0604030504040204" pitchFamily="50" charset="-128"/>
                          <a:ea typeface="Meiryo UI" panose="020B0604030504040204" pitchFamily="50" charset="-128"/>
                        </a:rPr>
                        <a:t>  </a:t>
                      </a:r>
                      <a:r>
                        <a:rPr kumimoji="1" lang="ja-JP" altLang="en-US" sz="1100" dirty="0" smtClean="0">
                          <a:latin typeface="Meiryo UI" panose="020B0604030504040204" pitchFamily="50" charset="-128"/>
                          <a:ea typeface="Meiryo UI" panose="020B0604030504040204" pitchFamily="50" charset="-128"/>
                        </a:rPr>
                        <a:t>１</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ja-JP" altLang="en-US" sz="1100" dirty="0" smtClean="0">
                          <a:latin typeface="Meiryo UI" panose="020B0604030504040204" pitchFamily="50" charset="-128"/>
                          <a:ea typeface="Meiryo UI" panose="020B0604030504040204" pitchFamily="50" charset="-128"/>
                        </a:rPr>
                        <a:t>事故報告</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en-US" altLang="ja-JP" sz="1100" dirty="0" smtClean="0">
                          <a:latin typeface="Meiryo UI" panose="020B0604030504040204" pitchFamily="50" charset="-128"/>
                          <a:ea typeface="Meiryo UI" panose="020B0604030504040204" pitchFamily="50" charset="-128"/>
                        </a:rPr>
                        <a:t>2021.2.2</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r>
                        <a:rPr kumimoji="1" lang="ja-JP" altLang="en-US" sz="800" dirty="0" smtClean="0">
                          <a:latin typeface="Meiryo UI" panose="020B0604030504040204" pitchFamily="50" charset="-128"/>
                          <a:ea typeface="Meiryo UI" panose="020B0604030504040204" pitchFamily="50" charset="-128"/>
                        </a:rPr>
                        <a:t>技術・人材協力課</a:t>
                      </a:r>
                      <a:endParaRPr kumimoji="1" lang="ja-JP" altLang="en-US" sz="8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4130578758"/>
                  </a:ext>
                </a:extLst>
              </a:tr>
              <a:tr h="286747">
                <a:tc>
                  <a:txBody>
                    <a:bodyPr/>
                    <a:lstStyle/>
                    <a:p>
                      <a:endParaRPr kumimoji="1" lang="ja-JP" altLang="en-US" sz="1100">
                        <a:latin typeface="Meiryo UI" panose="020B0604030504040204" pitchFamily="50" charset="-128"/>
                        <a:ea typeface="Meiryo UI" panose="020B0604030504040204" pitchFamily="50" charset="-128"/>
                      </a:endParaRPr>
                    </a:p>
                  </a:txBody>
                  <a:tcPr anchor="ctr"/>
                </a:tc>
                <a:tc>
                  <a:txBody>
                    <a:bodyPr/>
                    <a:lstStyle/>
                    <a:p>
                      <a:endParaRPr kumimoji="1" lang="ja-JP" altLang="en-US" sz="1100">
                        <a:latin typeface="Meiryo UI" panose="020B0604030504040204" pitchFamily="50" charset="-128"/>
                        <a:ea typeface="Meiryo UI" panose="020B0604030504040204" pitchFamily="50" charset="-128"/>
                      </a:endParaRPr>
                    </a:p>
                  </a:txBody>
                  <a:tcPr anchor="ctr"/>
                </a:tc>
                <a:tc>
                  <a:txBody>
                    <a:bodyPr/>
                    <a:lstStyle/>
                    <a:p>
                      <a:endParaRPr kumimoji="1" lang="ja-JP" altLang="en-US" sz="1100">
                        <a:latin typeface="Meiryo UI" panose="020B0604030504040204" pitchFamily="50" charset="-128"/>
                        <a:ea typeface="Meiryo UI" panose="020B0604030504040204" pitchFamily="50" charset="-128"/>
                      </a:endParaRPr>
                    </a:p>
                  </a:txBody>
                  <a:tcPr anchor="ctr"/>
                </a:tc>
                <a:tc>
                  <a:txBody>
                    <a:bodyPr/>
                    <a:lstStyle/>
                    <a:p>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endParaRPr kumimoji="1" lang="ja-JP" altLang="en-US"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222114564"/>
                  </a:ext>
                </a:extLst>
              </a:tr>
              <a:tr h="286747">
                <a:tc>
                  <a:txBody>
                    <a:bodyPr/>
                    <a:lstStyle/>
                    <a:p>
                      <a:endParaRPr kumimoji="1" lang="ja-JP" altLang="en-US" sz="1100">
                        <a:latin typeface="Meiryo UI" panose="020B0604030504040204" pitchFamily="50" charset="-128"/>
                        <a:ea typeface="Meiryo UI" panose="020B0604030504040204" pitchFamily="50" charset="-128"/>
                      </a:endParaRPr>
                    </a:p>
                  </a:txBody>
                  <a:tcPr anchor="ctr"/>
                </a:tc>
                <a:tc>
                  <a:txBody>
                    <a:bodyPr/>
                    <a:lstStyle/>
                    <a:p>
                      <a:endParaRPr kumimoji="1" lang="ja-JP" altLang="en-US" sz="1100">
                        <a:latin typeface="Meiryo UI" panose="020B0604030504040204" pitchFamily="50" charset="-128"/>
                        <a:ea typeface="Meiryo UI" panose="020B0604030504040204" pitchFamily="50" charset="-128"/>
                      </a:endParaRPr>
                    </a:p>
                  </a:txBody>
                  <a:tcPr anchor="ctr"/>
                </a:tc>
                <a:tc>
                  <a:txBody>
                    <a:bodyPr/>
                    <a:lstStyle/>
                    <a:p>
                      <a:endParaRPr kumimoji="1" lang="ja-JP" altLang="en-US" sz="1100">
                        <a:latin typeface="Meiryo UI" panose="020B0604030504040204" pitchFamily="50" charset="-128"/>
                        <a:ea typeface="Meiryo UI" panose="020B0604030504040204" pitchFamily="50" charset="-128"/>
                      </a:endParaRPr>
                    </a:p>
                  </a:txBody>
                  <a:tcPr anchor="ctr"/>
                </a:tc>
                <a:tc>
                  <a:txBody>
                    <a:bodyPr/>
                    <a:lstStyle/>
                    <a:p>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endParaRPr kumimoji="1" lang="ja-JP" altLang="en-US"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142867450"/>
                  </a:ext>
                </a:extLst>
              </a:tr>
            </a:tbl>
          </a:graphicData>
        </a:graphic>
      </p:graphicFrame>
    </p:spTree>
    <p:extLst>
      <p:ext uri="{BB962C8B-B14F-4D97-AF65-F5344CB8AC3E}">
        <p14:creationId xmlns:p14="http://schemas.microsoft.com/office/powerpoint/2010/main" val="20032367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4E2F314D-71A9-4BF3-8475-1E4C7C265734}"/>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6" name="タイトル 1">
            <a:extLst>
              <a:ext uri="{FF2B5EF4-FFF2-40B4-BE49-F238E27FC236}">
                <a16:creationId xmlns:a16="http://schemas.microsoft.com/office/drawing/2014/main" id="{9751454D-1836-40DE-B751-5CDCCA4D4A35}"/>
              </a:ext>
            </a:extLst>
          </p:cNvPr>
          <p:cNvSpPr txBox="1">
            <a:spLocks/>
          </p:cNvSpPr>
          <p:nvPr/>
        </p:nvSpPr>
        <p:spPr>
          <a:xfrm>
            <a:off x="735054" y="854073"/>
            <a:ext cx="5387891" cy="361951"/>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800" dirty="0">
                <a:latin typeface="メイリオ" panose="020B0604030504040204" pitchFamily="50" charset="-128"/>
                <a:ea typeface="メイリオ" panose="020B0604030504040204" pitchFamily="50" charset="-128"/>
              </a:rPr>
              <a:t>目次</a:t>
            </a:r>
            <a:endParaRPr lang="en-US" altLang="ja-JP" sz="1800" dirty="0">
              <a:latin typeface="メイリオ" panose="020B0604030504040204" pitchFamily="50" charset="-128"/>
              <a:ea typeface="メイリオ" panose="020B0604030504040204" pitchFamily="50" charset="-128"/>
            </a:endParaRPr>
          </a:p>
        </p:txBody>
      </p:sp>
      <p:sp>
        <p:nvSpPr>
          <p:cNvPr id="11" name="タイトル 1">
            <a:extLst>
              <a:ext uri="{FF2B5EF4-FFF2-40B4-BE49-F238E27FC236}">
                <a16:creationId xmlns:a16="http://schemas.microsoft.com/office/drawing/2014/main" id="{5772186E-51CC-684B-A9C0-EFAA4EA40C10}"/>
              </a:ext>
            </a:extLst>
          </p:cNvPr>
          <p:cNvSpPr txBox="1">
            <a:spLocks/>
          </p:cNvSpPr>
          <p:nvPr/>
        </p:nvSpPr>
        <p:spPr>
          <a:xfrm>
            <a:off x="1090818" y="1425785"/>
            <a:ext cx="5539963" cy="7953166"/>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nSpc>
                <a:spcPct val="200000"/>
              </a:lnSpc>
              <a:buFont typeface="+mj-lt"/>
              <a:buAutoNum type="arabicPeriod"/>
            </a:pPr>
            <a:r>
              <a:rPr lang="ja-JP" altLang="en-US" sz="1800" dirty="0">
                <a:latin typeface="Meiryo UI" panose="020B0604030504040204" pitchFamily="34" charset="-128"/>
                <a:ea typeface="Meiryo UI" panose="020B0604030504040204" pitchFamily="34" charset="-128"/>
              </a:rPr>
              <a:t>事業実施中の手続き</a:t>
            </a:r>
            <a:endParaRPr lang="en-US" altLang="ja-JP" sz="1800" dirty="0">
              <a:latin typeface="Meiryo UI" panose="020B0604030504040204" pitchFamily="34" charset="-128"/>
              <a:ea typeface="Meiryo UI" panose="020B0604030504040204" pitchFamily="34" charset="-128"/>
            </a:endParaRPr>
          </a:p>
          <a:p>
            <a:pPr marL="711200" indent="-355600">
              <a:lnSpc>
                <a:spcPct val="200000"/>
              </a:lnSpc>
              <a:buFont typeface="Wingdings" panose="05000000000000000000" pitchFamily="2" charset="2"/>
              <a:buChar char="ü"/>
            </a:pPr>
            <a:r>
              <a:rPr lang="ja-JP" altLang="en-US" sz="1600" dirty="0">
                <a:latin typeface="Meiryo UI" panose="020B0604030504040204" pitchFamily="50" charset="-128"/>
                <a:ea typeface="Meiryo UI" panose="020B0604030504040204" pitchFamily="50" charset="-128"/>
              </a:rPr>
              <a:t>申請取下げ</a:t>
            </a:r>
            <a:endParaRPr lang="en-US" altLang="ja-JP" sz="1600" dirty="0">
              <a:latin typeface="Meiryo UI" panose="020B0604030504040204" pitchFamily="50" charset="-128"/>
              <a:ea typeface="Meiryo UI" panose="020B0604030504040204" pitchFamily="50" charset="-128"/>
            </a:endParaRPr>
          </a:p>
          <a:p>
            <a:pPr marL="711200" indent="-355600">
              <a:lnSpc>
                <a:spcPct val="200000"/>
              </a:lnSpc>
              <a:buFont typeface="Wingdings" panose="05000000000000000000" pitchFamily="2" charset="2"/>
              <a:buChar char="ü"/>
            </a:pPr>
            <a:r>
              <a:rPr lang="ja-JP" altLang="en-US" sz="1600" dirty="0">
                <a:latin typeface="Meiryo UI" panose="020B0604030504040204" pitchFamily="50" charset="-128"/>
                <a:ea typeface="Meiryo UI" panose="020B0604030504040204" pitchFamily="50" charset="-128"/>
              </a:rPr>
              <a:t>計画変更</a:t>
            </a:r>
          </a:p>
          <a:p>
            <a:pPr marL="711200" indent="-355600">
              <a:lnSpc>
                <a:spcPct val="200000"/>
              </a:lnSpc>
              <a:buFont typeface="Wingdings" panose="05000000000000000000" pitchFamily="2" charset="2"/>
              <a:buChar char="ü"/>
            </a:pPr>
            <a:r>
              <a:rPr lang="ja-JP" altLang="en-US" sz="1600" dirty="0">
                <a:solidFill>
                  <a:prstClr val="black"/>
                </a:solidFill>
                <a:latin typeface="Meiryo UI" panose="020B0604030504040204" pitchFamily="50" charset="-128"/>
                <a:ea typeface="Meiryo UI" panose="020B0604030504040204" pitchFamily="50" charset="-128"/>
              </a:rPr>
              <a:t>概算払請求</a:t>
            </a:r>
            <a:endParaRPr lang="en-US" altLang="ja-JP" sz="1600" dirty="0">
              <a:solidFill>
                <a:prstClr val="black"/>
              </a:solidFill>
              <a:latin typeface="Meiryo UI" panose="020B0604030504040204" pitchFamily="50" charset="-128"/>
              <a:ea typeface="Meiryo UI" panose="020B0604030504040204" pitchFamily="50" charset="-128"/>
            </a:endParaRPr>
          </a:p>
          <a:p>
            <a:pPr marL="711200" indent="-355600">
              <a:lnSpc>
                <a:spcPct val="200000"/>
              </a:lnSpc>
              <a:buFont typeface="Wingdings" panose="05000000000000000000" pitchFamily="2" charset="2"/>
              <a:buChar char="ü"/>
            </a:pPr>
            <a:r>
              <a:rPr lang="ja-JP" altLang="en-US" sz="1600" dirty="0">
                <a:solidFill>
                  <a:prstClr val="black"/>
                </a:solidFill>
                <a:latin typeface="Meiryo UI" panose="020B0604030504040204" pitchFamily="50" charset="-128"/>
                <a:ea typeface="Meiryo UI" panose="020B0604030504040204" pitchFamily="50" charset="-128"/>
              </a:rPr>
              <a:t>状況報告</a:t>
            </a:r>
            <a:endParaRPr lang="en-US" altLang="ja-JP" sz="1600" dirty="0">
              <a:solidFill>
                <a:prstClr val="black"/>
              </a:solidFill>
              <a:latin typeface="Meiryo UI" panose="020B0604030504040204" pitchFamily="50" charset="-128"/>
              <a:ea typeface="Meiryo UI" panose="020B0604030504040204" pitchFamily="50" charset="-128"/>
            </a:endParaRPr>
          </a:p>
          <a:p>
            <a:pPr marL="711200" indent="-355600">
              <a:lnSpc>
                <a:spcPct val="200000"/>
              </a:lnSpc>
              <a:buFont typeface="Wingdings" panose="05000000000000000000" pitchFamily="2" charset="2"/>
              <a:buChar char="ü"/>
            </a:pPr>
            <a:r>
              <a:rPr lang="ja-JP" altLang="en-US" sz="1600" dirty="0">
                <a:solidFill>
                  <a:prstClr val="black"/>
                </a:solidFill>
                <a:latin typeface="Meiryo UI" panose="020B0604030504040204" pitchFamily="50" charset="-128"/>
                <a:ea typeface="Meiryo UI" panose="020B0604030504040204" pitchFamily="50" charset="-128"/>
              </a:rPr>
              <a:t>中止・廃止</a:t>
            </a:r>
          </a:p>
          <a:p>
            <a:pPr marL="711200" indent="-355600">
              <a:lnSpc>
                <a:spcPct val="200000"/>
              </a:lnSpc>
              <a:buFont typeface="Wingdings" panose="05000000000000000000" pitchFamily="2" charset="2"/>
              <a:buChar char="ü"/>
            </a:pPr>
            <a:r>
              <a:rPr lang="ja-JP" altLang="en-US" sz="1600" dirty="0">
                <a:solidFill>
                  <a:prstClr val="black"/>
                </a:solidFill>
                <a:latin typeface="Meiryo UI" panose="020B0604030504040204" pitchFamily="50" charset="-128"/>
                <a:ea typeface="Meiryo UI" panose="020B0604030504040204" pitchFamily="50" charset="-128"/>
              </a:rPr>
              <a:t>事故報告</a:t>
            </a:r>
            <a:endParaRPr lang="en-US" altLang="ja-JP" sz="1600" dirty="0">
              <a:solidFill>
                <a:prstClr val="black"/>
              </a:solidFill>
              <a:latin typeface="Meiryo UI" panose="020B0604030504040204" pitchFamily="50" charset="-128"/>
              <a:ea typeface="Meiryo UI" panose="020B0604030504040204" pitchFamily="50" charset="-128"/>
            </a:endParaRPr>
          </a:p>
          <a:p>
            <a:pPr marL="711200" indent="-355600">
              <a:lnSpc>
                <a:spcPct val="200000"/>
              </a:lnSpc>
              <a:buFont typeface="Wingdings" panose="05000000000000000000" pitchFamily="2" charset="2"/>
              <a:buChar char="ü"/>
            </a:pPr>
            <a:r>
              <a:rPr lang="ja-JP" altLang="en-US" sz="1600" dirty="0">
                <a:solidFill>
                  <a:prstClr val="black"/>
                </a:solidFill>
                <a:latin typeface="Meiryo UI" panose="020B0604030504040204" pitchFamily="50" charset="-128"/>
                <a:ea typeface="Meiryo UI" panose="020B0604030504040204" pitchFamily="50" charset="-128"/>
              </a:rPr>
              <a:t>事業者変更申請</a:t>
            </a:r>
            <a:endParaRPr lang="en-US" altLang="ja-JP" sz="1600" dirty="0">
              <a:solidFill>
                <a:prstClr val="black"/>
              </a:solidFill>
              <a:latin typeface="Meiryo UI" panose="020B0604030504040204" pitchFamily="50" charset="-128"/>
              <a:ea typeface="Meiryo UI" panose="020B0604030504040204" pitchFamily="50" charset="-128"/>
            </a:endParaRPr>
          </a:p>
          <a:p>
            <a:pPr marL="711200" indent="-355600">
              <a:lnSpc>
                <a:spcPct val="200000"/>
              </a:lnSpc>
              <a:buFont typeface="Wingdings" panose="05000000000000000000" pitchFamily="2" charset="2"/>
              <a:buChar char="ü"/>
            </a:pPr>
            <a:r>
              <a:rPr lang="ja-JP" altLang="en-US" sz="1600" dirty="0">
                <a:solidFill>
                  <a:prstClr val="black"/>
                </a:solidFill>
                <a:latin typeface="Meiryo UI" panose="020B0604030504040204" pitchFamily="50" charset="-128"/>
                <a:ea typeface="Meiryo UI" panose="020B0604030504040204" pitchFamily="50" charset="-128"/>
              </a:rPr>
              <a:t>年度末実績報告</a:t>
            </a:r>
            <a:endParaRPr lang="en-US" altLang="ja-JP" sz="1600" dirty="0">
              <a:solidFill>
                <a:prstClr val="black"/>
              </a:solidFill>
              <a:latin typeface="Meiryo UI" panose="020B0604030504040204" pitchFamily="50" charset="-128"/>
              <a:ea typeface="Meiryo UI" panose="020B0604030504040204" pitchFamily="50" charset="-128"/>
            </a:endParaRPr>
          </a:p>
          <a:p>
            <a:pPr marL="342900" indent="-342900">
              <a:lnSpc>
                <a:spcPct val="200000"/>
              </a:lnSpc>
              <a:buFont typeface="+mj-lt"/>
              <a:buAutoNum type="arabicPeriod" startAt="2"/>
            </a:pPr>
            <a:endParaRPr lang="en-US" altLang="ja-JP" sz="1800" dirty="0">
              <a:latin typeface="Meiryo UI" panose="020B0604030504040204" pitchFamily="34" charset="-128"/>
              <a:ea typeface="Meiryo UI" panose="020B0604030504040204" pitchFamily="34" charset="-128"/>
            </a:endParaRPr>
          </a:p>
          <a:p>
            <a:pPr marL="342900" indent="-342900">
              <a:lnSpc>
                <a:spcPct val="200000"/>
              </a:lnSpc>
              <a:buFont typeface="+mj-lt"/>
              <a:buAutoNum type="arabicPeriod" startAt="2"/>
            </a:pPr>
            <a:r>
              <a:rPr lang="ja-JP" altLang="en-US" sz="1800" dirty="0">
                <a:latin typeface="Meiryo UI" panose="020B0604030504040204" pitchFamily="34" charset="-128"/>
                <a:ea typeface="Meiryo UI" panose="020B0604030504040204" pitchFamily="34" charset="-128"/>
              </a:rPr>
              <a:t>事務局からの通知確認</a:t>
            </a:r>
            <a:endParaRPr lang="en-US" altLang="ja-JP" sz="1800" dirty="0">
              <a:latin typeface="Meiryo UI" panose="020B0604030504040204" pitchFamily="34" charset="-128"/>
              <a:ea typeface="Meiryo UI" panose="020B0604030504040204" pitchFamily="34" charset="-128"/>
            </a:endParaRPr>
          </a:p>
          <a:p>
            <a:pPr marL="342900" indent="-342900">
              <a:lnSpc>
                <a:spcPct val="200000"/>
              </a:lnSpc>
              <a:buFont typeface="+mj-lt"/>
              <a:buAutoNum type="arabicPeriod" startAt="2"/>
            </a:pPr>
            <a:endParaRPr lang="en-US" altLang="ja-JP" sz="1800" dirty="0">
              <a:latin typeface="Meiryo UI" panose="020B0604030504040204" pitchFamily="34" charset="-128"/>
              <a:ea typeface="Meiryo UI" panose="020B0604030504040204" pitchFamily="34" charset="-128"/>
            </a:endParaRPr>
          </a:p>
        </p:txBody>
      </p:sp>
      <p:sp>
        <p:nvSpPr>
          <p:cNvPr id="7" name="タイトル 1">
            <a:extLst>
              <a:ext uri="{FF2B5EF4-FFF2-40B4-BE49-F238E27FC236}">
                <a16:creationId xmlns:a16="http://schemas.microsoft.com/office/drawing/2014/main" id="{094C9D0C-1A54-43E2-B48C-3AD7F68412EE}"/>
              </a:ext>
            </a:extLst>
          </p:cNvPr>
          <p:cNvSpPr txBox="1">
            <a:spLocks/>
          </p:cNvSpPr>
          <p:nvPr/>
        </p:nvSpPr>
        <p:spPr>
          <a:xfrm>
            <a:off x="4370389" y="1425785"/>
            <a:ext cx="1539463" cy="7953166"/>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nSpc>
                <a:spcPct val="200000"/>
              </a:lnSpc>
            </a:pPr>
            <a:endParaRPr lang="en-US" altLang="ja-JP" sz="1800" b="1" dirty="0">
              <a:latin typeface="Meiryo UI" panose="020B0604030504040204" pitchFamily="34" charset="-128"/>
              <a:ea typeface="Meiryo UI" panose="020B0604030504040204" pitchFamily="34" charset="-128"/>
            </a:endParaRPr>
          </a:p>
          <a:p>
            <a:pPr>
              <a:lnSpc>
                <a:spcPct val="200000"/>
              </a:lnSpc>
            </a:pPr>
            <a:r>
              <a:rPr lang="ja-JP" altLang="en-US" sz="1600" dirty="0" smtClean="0">
                <a:latin typeface="Meiryo UI" panose="020B0604030504040204" pitchFamily="34" charset="-128"/>
                <a:ea typeface="Meiryo UI" panose="020B0604030504040204" pitchFamily="34" charset="-128"/>
              </a:rPr>
              <a:t>－</a:t>
            </a:r>
            <a:endParaRPr lang="en-US" altLang="ja-JP" sz="1600" dirty="0">
              <a:latin typeface="Meiryo UI" panose="020B0604030504040204" pitchFamily="34" charset="-128"/>
              <a:ea typeface="Meiryo UI" panose="020B0604030504040204" pitchFamily="34" charset="-128"/>
            </a:endParaRPr>
          </a:p>
          <a:p>
            <a:pPr>
              <a:lnSpc>
                <a:spcPct val="200000"/>
              </a:lnSpc>
            </a:pPr>
            <a:r>
              <a:rPr lang="en-US" altLang="ja-JP" sz="1600" dirty="0" smtClean="0">
                <a:latin typeface="Meiryo UI" panose="020B0604030504040204" pitchFamily="34" charset="-128"/>
                <a:ea typeface="Meiryo UI" panose="020B0604030504040204" pitchFamily="34" charset="-128"/>
              </a:rPr>
              <a:t>P.59</a:t>
            </a:r>
            <a:r>
              <a:rPr lang="ja-JP" altLang="en-US" sz="1600" dirty="0" smtClean="0">
                <a:latin typeface="Meiryo UI" panose="020B0604030504040204" pitchFamily="34" charset="-128"/>
                <a:ea typeface="Meiryo UI" panose="020B0604030504040204" pitchFamily="34" charset="-128"/>
              </a:rPr>
              <a:t>～</a:t>
            </a:r>
            <a:r>
              <a:rPr lang="en-US" altLang="ja-JP" sz="1600" dirty="0" smtClean="0">
                <a:latin typeface="Meiryo UI" panose="020B0604030504040204" pitchFamily="34" charset="-128"/>
                <a:ea typeface="Meiryo UI" panose="020B0604030504040204" pitchFamily="34" charset="-128"/>
              </a:rPr>
              <a:t>67</a:t>
            </a:r>
            <a:endParaRPr lang="en-US" altLang="ja-JP" sz="1600" dirty="0">
              <a:latin typeface="Meiryo UI" panose="020B0604030504040204" pitchFamily="34" charset="-128"/>
              <a:ea typeface="Meiryo UI" panose="020B0604030504040204" pitchFamily="34" charset="-128"/>
            </a:endParaRPr>
          </a:p>
          <a:p>
            <a:pPr>
              <a:lnSpc>
                <a:spcPct val="200000"/>
              </a:lnSpc>
            </a:pPr>
            <a:r>
              <a:rPr lang="en-US" altLang="ja-JP" sz="1600" dirty="0" smtClean="0">
                <a:latin typeface="Meiryo UI" panose="020B0604030504040204" pitchFamily="34" charset="-128"/>
                <a:ea typeface="Meiryo UI" panose="020B0604030504040204" pitchFamily="34" charset="-128"/>
              </a:rPr>
              <a:t>P.68</a:t>
            </a:r>
            <a:r>
              <a:rPr lang="ja-JP" altLang="en-US" sz="1600" dirty="0" smtClean="0">
                <a:latin typeface="Meiryo UI" panose="020B0604030504040204" pitchFamily="34" charset="-128"/>
                <a:ea typeface="Meiryo UI" panose="020B0604030504040204" pitchFamily="34" charset="-128"/>
              </a:rPr>
              <a:t>～</a:t>
            </a:r>
            <a:r>
              <a:rPr lang="en-US" altLang="ja-JP" sz="1600" dirty="0" smtClean="0">
                <a:latin typeface="Meiryo UI" panose="020B0604030504040204" pitchFamily="34" charset="-128"/>
                <a:ea typeface="Meiryo UI" panose="020B0604030504040204" pitchFamily="34" charset="-128"/>
              </a:rPr>
              <a:t>72</a:t>
            </a:r>
            <a:endParaRPr lang="en-US" altLang="ja-JP" sz="1600" dirty="0">
              <a:latin typeface="Meiryo UI" panose="020B0604030504040204" pitchFamily="34" charset="-128"/>
              <a:ea typeface="Meiryo UI" panose="020B0604030504040204" pitchFamily="34" charset="-128"/>
            </a:endParaRPr>
          </a:p>
          <a:p>
            <a:pPr>
              <a:lnSpc>
                <a:spcPct val="200000"/>
              </a:lnSpc>
            </a:pPr>
            <a:endParaRPr lang="en-US" altLang="ja-JP" sz="1600" dirty="0">
              <a:latin typeface="Meiryo UI" panose="020B0604030504040204" pitchFamily="34" charset="-128"/>
              <a:ea typeface="Meiryo UI" panose="020B0604030504040204" pitchFamily="34" charset="-128"/>
            </a:endParaRPr>
          </a:p>
          <a:p>
            <a:pPr>
              <a:lnSpc>
                <a:spcPct val="200000"/>
              </a:lnSpc>
            </a:pPr>
            <a:r>
              <a:rPr lang="ja-JP" altLang="en-US" sz="1600" dirty="0" smtClean="0">
                <a:latin typeface="Meiryo UI" panose="020B0604030504040204" pitchFamily="34" charset="-128"/>
                <a:ea typeface="Meiryo UI" panose="020B0604030504040204" pitchFamily="34" charset="-128"/>
              </a:rPr>
              <a:t>－</a:t>
            </a:r>
            <a:endParaRPr lang="en-US" altLang="ja-JP" sz="1600" dirty="0" smtClean="0">
              <a:latin typeface="Meiryo UI" panose="020B0604030504040204" pitchFamily="34" charset="-128"/>
              <a:ea typeface="Meiryo UI" panose="020B0604030504040204" pitchFamily="34" charset="-128"/>
            </a:endParaRPr>
          </a:p>
          <a:p>
            <a:pPr>
              <a:lnSpc>
                <a:spcPct val="200000"/>
              </a:lnSpc>
            </a:pPr>
            <a:r>
              <a:rPr lang="en-US" altLang="ja-JP" sz="1600" dirty="0" smtClean="0">
                <a:latin typeface="Meiryo UI" panose="020B0604030504040204" pitchFamily="34" charset="-128"/>
                <a:ea typeface="Meiryo UI" panose="020B0604030504040204" pitchFamily="34" charset="-128"/>
              </a:rPr>
              <a:t>P.73</a:t>
            </a:r>
            <a:r>
              <a:rPr lang="ja-JP" altLang="en-US" sz="1600" dirty="0" smtClean="0">
                <a:latin typeface="Meiryo UI" panose="020B0604030504040204" pitchFamily="34" charset="-128"/>
                <a:ea typeface="Meiryo UI" panose="020B0604030504040204" pitchFamily="34" charset="-128"/>
              </a:rPr>
              <a:t>～</a:t>
            </a:r>
            <a:r>
              <a:rPr lang="en-US" altLang="ja-JP" sz="1600" dirty="0" smtClean="0">
                <a:latin typeface="Meiryo UI" panose="020B0604030504040204" pitchFamily="34" charset="-128"/>
                <a:ea typeface="Meiryo UI" panose="020B0604030504040204" pitchFamily="34" charset="-128"/>
              </a:rPr>
              <a:t>75</a:t>
            </a:r>
            <a:endParaRPr lang="en-US" altLang="ja-JP" sz="1600" dirty="0">
              <a:latin typeface="Meiryo UI" panose="020B0604030504040204" pitchFamily="34" charset="-128"/>
              <a:ea typeface="Meiryo UI" panose="020B0604030504040204" pitchFamily="34" charset="-128"/>
            </a:endParaRPr>
          </a:p>
          <a:p>
            <a:pPr>
              <a:lnSpc>
                <a:spcPct val="200000"/>
              </a:lnSpc>
            </a:pPr>
            <a:r>
              <a:rPr lang="ja-JP" altLang="en-US" sz="1600" dirty="0" smtClean="0">
                <a:latin typeface="Meiryo UI" panose="020B0604030504040204" pitchFamily="34" charset="-128"/>
                <a:ea typeface="Meiryo UI" panose="020B0604030504040204" pitchFamily="34" charset="-128"/>
              </a:rPr>
              <a:t>－</a:t>
            </a:r>
            <a:endParaRPr lang="en-US" altLang="ja-JP" sz="1600" dirty="0" smtClean="0">
              <a:latin typeface="Meiryo UI" panose="020B0604030504040204" pitchFamily="34" charset="-128"/>
              <a:ea typeface="Meiryo UI" panose="020B0604030504040204" pitchFamily="34" charset="-128"/>
            </a:endParaRPr>
          </a:p>
          <a:p>
            <a:pPr>
              <a:lnSpc>
                <a:spcPct val="200000"/>
              </a:lnSpc>
            </a:pPr>
            <a:r>
              <a:rPr lang="ja-JP" altLang="en-US" sz="1600" dirty="0" smtClean="0">
                <a:latin typeface="Meiryo UI" panose="020B0604030504040204" pitchFamily="34" charset="-128"/>
                <a:ea typeface="Meiryo UI" panose="020B0604030504040204" pitchFamily="34" charset="-128"/>
              </a:rPr>
              <a:t>－</a:t>
            </a:r>
            <a:endParaRPr lang="en-US" altLang="ja-JP" sz="1600" dirty="0">
              <a:latin typeface="Meiryo UI" panose="020B0604030504040204" pitchFamily="34" charset="-128"/>
              <a:ea typeface="Meiryo UI" panose="020B0604030504040204" pitchFamily="34" charset="-128"/>
            </a:endParaRPr>
          </a:p>
          <a:p>
            <a:pPr>
              <a:lnSpc>
                <a:spcPct val="200000"/>
              </a:lnSpc>
            </a:pPr>
            <a:r>
              <a:rPr lang="ja-JP" altLang="en-US" sz="1600" dirty="0" smtClean="0">
                <a:latin typeface="Meiryo UI" panose="020B0604030504040204" pitchFamily="34" charset="-128"/>
                <a:ea typeface="Meiryo UI" panose="020B0604030504040204" pitchFamily="34" charset="-128"/>
              </a:rPr>
              <a:t>－</a:t>
            </a:r>
            <a:endParaRPr lang="en-US" altLang="ja-JP" sz="1600" dirty="0">
              <a:latin typeface="Meiryo UI" panose="020B0604030504040204" pitchFamily="34" charset="-128"/>
              <a:ea typeface="Meiryo UI" panose="020B0604030504040204" pitchFamily="34" charset="-128"/>
            </a:endParaRPr>
          </a:p>
          <a:p>
            <a:pPr>
              <a:lnSpc>
                <a:spcPct val="200000"/>
              </a:lnSpc>
            </a:pPr>
            <a:r>
              <a:rPr lang="ja-JP" altLang="en-US" sz="1600" dirty="0" smtClean="0">
                <a:latin typeface="Meiryo UI" panose="020B0604030504040204" pitchFamily="34" charset="-128"/>
                <a:ea typeface="Meiryo UI" panose="020B0604030504040204" pitchFamily="34" charset="-128"/>
              </a:rPr>
              <a:t>－</a:t>
            </a:r>
            <a:endParaRPr lang="en-US" altLang="ja-JP" sz="1600" dirty="0" smtClean="0">
              <a:latin typeface="Meiryo UI" panose="020B0604030504040204" pitchFamily="34" charset="-128"/>
              <a:ea typeface="Meiryo UI" panose="020B0604030504040204" pitchFamily="34" charset="-128"/>
            </a:endParaRPr>
          </a:p>
          <a:p>
            <a:pPr>
              <a:lnSpc>
                <a:spcPct val="200000"/>
              </a:lnSpc>
            </a:pPr>
            <a:endParaRPr lang="en-US" altLang="ja-JP" sz="1800" b="1" dirty="0" smtClean="0">
              <a:latin typeface="Meiryo UI" panose="020B0604030504040204" pitchFamily="34" charset="-128"/>
              <a:ea typeface="Meiryo UI" panose="020B0604030504040204" pitchFamily="34" charset="-128"/>
            </a:endParaRPr>
          </a:p>
          <a:p>
            <a:pPr>
              <a:lnSpc>
                <a:spcPct val="200000"/>
              </a:lnSpc>
            </a:pPr>
            <a:r>
              <a:rPr lang="ja-JP" altLang="en-US" sz="1800" b="1" dirty="0" smtClean="0">
                <a:latin typeface="Meiryo UI" panose="020B0604030504040204" pitchFamily="34" charset="-128"/>
                <a:ea typeface="Meiryo UI" panose="020B0604030504040204" pitchFamily="34" charset="-128"/>
              </a:rPr>
              <a:t>－</a:t>
            </a:r>
            <a:endParaRPr lang="en-US" altLang="ja-JP" sz="1800" b="1" dirty="0">
              <a:latin typeface="Meiryo UI" panose="020B0604030504040204" pitchFamily="34" charset="-128"/>
              <a:ea typeface="Meiryo UI" panose="020B0604030504040204" pitchFamily="34" charset="-128"/>
            </a:endParaRPr>
          </a:p>
          <a:p>
            <a:pPr>
              <a:lnSpc>
                <a:spcPct val="200000"/>
              </a:lnSpc>
            </a:pPr>
            <a:endParaRPr lang="en-US" altLang="ja-JP" sz="1800" b="1"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6865731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D2AAB725-CADD-445B-9F2E-E1E296373354}"/>
              </a:ext>
            </a:extLst>
          </p:cNvPr>
          <p:cNvSpPr/>
          <p:nvPr/>
        </p:nvSpPr>
        <p:spPr>
          <a:xfrm>
            <a:off x="601503" y="4166817"/>
            <a:ext cx="5654993" cy="1155032"/>
          </a:xfrm>
          <a:prstGeom prst="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bg1"/>
                </a:solidFill>
                <a:latin typeface="Meiryo UI" panose="020B0604030504040204" pitchFamily="50" charset="-128"/>
                <a:ea typeface="Meiryo UI" panose="020B0604030504040204" pitchFamily="50" charset="-128"/>
              </a:rPr>
              <a:t>事業実施中の手続き</a:t>
            </a:r>
            <a:endParaRPr kumimoji="1" lang="en-US" altLang="ja-JP" b="1"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525894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事業実施中の手続き</a:t>
            </a:r>
          </a:p>
        </p:txBody>
      </p:sp>
      <p:sp>
        <p:nvSpPr>
          <p:cNvPr id="2" name="コンテンツ プレースホルダー 1">
            <a:extLst>
              <a:ext uri="{FF2B5EF4-FFF2-40B4-BE49-F238E27FC236}">
                <a16:creationId xmlns:a16="http://schemas.microsoft.com/office/drawing/2014/main" id="{F1506F9E-2942-8A45-8947-5CB0C9118E9D}"/>
              </a:ext>
            </a:extLst>
          </p:cNvPr>
          <p:cNvSpPr>
            <a:spLocks noGrp="1"/>
          </p:cNvSpPr>
          <p:nvPr>
            <p:ph idx="1"/>
          </p:nvPr>
        </p:nvSpPr>
        <p:spPr>
          <a:xfrm>
            <a:off x="228600" y="905874"/>
            <a:ext cx="6438901" cy="424722"/>
          </a:xfrm>
        </p:spPr>
        <p:txBody>
          <a:bodyPr/>
          <a:lstStyle/>
          <a:p>
            <a:r>
              <a:rPr kumimoji="1" lang="ja-JP" altLang="en-US" dirty="0"/>
              <a:t>事業実施中には下記の手続きが実施可能です。</a:t>
            </a:r>
            <a:r>
              <a:rPr kumimoji="1" lang="en-US" altLang="ja-JP" dirty="0"/>
              <a:t/>
            </a:r>
            <a:br>
              <a:rPr kumimoji="1" lang="en-US" altLang="ja-JP" dirty="0"/>
            </a:br>
            <a:r>
              <a:rPr kumimoji="1" lang="ja-JP" altLang="en-US" dirty="0"/>
              <a:t>手続きの申請手順は</a:t>
            </a:r>
            <a:r>
              <a:rPr lang="ja-JP" altLang="en-US" dirty="0"/>
              <a:t>概ね全て</a:t>
            </a:r>
            <a:r>
              <a:rPr kumimoji="1" lang="ja-JP" altLang="en-US" dirty="0"/>
              <a:t>同様ですが、手続きごとに、必要書類および申請入力項目が異なります</a:t>
            </a:r>
            <a:r>
              <a:rPr lang="ja-JP" altLang="en-US" dirty="0"/>
              <a:t>。</a:t>
            </a:r>
            <a:endParaRPr kumimoji="1" lang="ja-JP" altLang="en-US" dirty="0"/>
          </a:p>
        </p:txBody>
      </p:sp>
      <p:graphicFrame>
        <p:nvGraphicFramePr>
          <p:cNvPr id="4" name="表 3">
            <a:extLst>
              <a:ext uri="{FF2B5EF4-FFF2-40B4-BE49-F238E27FC236}">
                <a16:creationId xmlns:a16="http://schemas.microsoft.com/office/drawing/2014/main" id="{D8CD1C9D-82A4-344A-814B-320E34AF695E}"/>
              </a:ext>
            </a:extLst>
          </p:cNvPr>
          <p:cNvGraphicFramePr>
            <a:graphicFrameLocks noGrp="1"/>
          </p:cNvGraphicFramePr>
          <p:nvPr>
            <p:extLst/>
          </p:nvPr>
        </p:nvGraphicFramePr>
        <p:xfrm>
          <a:off x="471488" y="1994643"/>
          <a:ext cx="5915024" cy="4697356"/>
        </p:xfrm>
        <a:graphic>
          <a:graphicData uri="http://schemas.openxmlformats.org/drawingml/2006/table">
            <a:tbl>
              <a:tblPr firstRow="1" bandRow="1">
                <a:tableStyleId>{3B4B98B0-60AC-42C2-AFA5-B58CD77FA1E5}</a:tableStyleId>
              </a:tblPr>
              <a:tblGrid>
                <a:gridCol w="1489197">
                  <a:extLst>
                    <a:ext uri="{9D8B030D-6E8A-4147-A177-3AD203B41FA5}">
                      <a16:colId xmlns:a16="http://schemas.microsoft.com/office/drawing/2014/main" val="2850426022"/>
                    </a:ext>
                  </a:extLst>
                </a:gridCol>
                <a:gridCol w="4425827">
                  <a:extLst>
                    <a:ext uri="{9D8B030D-6E8A-4147-A177-3AD203B41FA5}">
                      <a16:colId xmlns:a16="http://schemas.microsoft.com/office/drawing/2014/main" val="854837260"/>
                    </a:ext>
                  </a:extLst>
                </a:gridCol>
              </a:tblGrid>
              <a:tr h="418310">
                <a:tc>
                  <a:txBody>
                    <a:bodyPr/>
                    <a:lstStyle/>
                    <a:p>
                      <a:pPr algn="ctr">
                        <a:lnSpc>
                          <a:spcPct val="150000"/>
                        </a:lnSpc>
                      </a:pP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手続き</a:t>
                      </a:r>
                      <a:endParaRPr kumimoji="1" lang="ja-JP" altLang="en-US" sz="1200" b="1" dirty="0">
                        <a:latin typeface="メイリオ" panose="020B0604030504040204" pitchFamily="50" charset="-128"/>
                        <a:ea typeface="メイリオ" panose="020B0604030504040204" pitchFamily="50" charset="-128"/>
                      </a:endParaRPr>
                    </a:p>
                  </a:txBody>
                  <a:tcPr/>
                </a:tc>
                <a:tc>
                  <a:txBody>
                    <a:bodyPr/>
                    <a:lstStyle/>
                    <a:p>
                      <a:pPr algn="ctr">
                        <a:lnSpc>
                          <a:spcPct val="150000"/>
                        </a:lnSpc>
                      </a:pPr>
                      <a:r>
                        <a:rPr kumimoji="1" lang="ja-JP" altLang="en-US" sz="1200" dirty="0">
                          <a:latin typeface="メイリオ" panose="020B0604030504040204" pitchFamily="50" charset="-128"/>
                          <a:ea typeface="メイリオ" panose="020B0604030504040204" pitchFamily="50" charset="-128"/>
                        </a:rPr>
                        <a:t>内容</a:t>
                      </a:r>
                    </a:p>
                  </a:txBody>
                  <a:tcPr/>
                </a:tc>
                <a:extLst>
                  <a:ext uri="{0D108BD9-81ED-4DB2-BD59-A6C34878D82A}">
                    <a16:rowId xmlns:a16="http://schemas.microsoft.com/office/drawing/2014/main" val="1899780817"/>
                  </a:ext>
                </a:extLst>
              </a:tr>
              <a:tr h="418310">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申請取下げ</a:t>
                      </a:r>
                      <a:endParaRPr lang="en-US" altLang="ja-JP" sz="1000" dirty="0">
                        <a:effectLst/>
                        <a:latin typeface="メイリオ" panose="020B0604030504040204" pitchFamily="50" charset="-128"/>
                        <a:ea typeface="メイリオ" panose="020B0604030504040204" pitchFamily="50" charset="-128"/>
                      </a:endParaRPr>
                    </a:p>
                  </a:txBody>
                  <a:tcPr anchor="ctr"/>
                </a:tc>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やむを得ない事情等により採択された申請の取り消しを行う場合の手続き</a:t>
                      </a:r>
                    </a:p>
                  </a:txBody>
                  <a:tcPr anchor="ctr"/>
                </a:tc>
                <a:extLst>
                  <a:ext uri="{0D108BD9-81ED-4DB2-BD59-A6C34878D82A}">
                    <a16:rowId xmlns:a16="http://schemas.microsoft.com/office/drawing/2014/main" val="2460224087"/>
                  </a:ext>
                </a:extLst>
              </a:tr>
              <a:tr h="618869">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計画変更</a:t>
                      </a:r>
                    </a:p>
                  </a:txBody>
                  <a:tcPr anchor="ctr"/>
                </a:tc>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補助対象経費区分の配分額や事業内容を変更する場合に行う</a:t>
                      </a:r>
                      <a:endParaRPr lang="en-US" altLang="ja-JP" sz="1000" dirty="0">
                        <a:effectLst/>
                        <a:latin typeface="メイリオ" panose="020B0604030504040204" pitchFamily="50" charset="-128"/>
                        <a:ea typeface="メイリオ" panose="020B0604030504040204" pitchFamily="50" charset="-128"/>
                      </a:endParaRPr>
                    </a:p>
                    <a:p>
                      <a:pPr fontAlgn="ctr">
                        <a:lnSpc>
                          <a:spcPct val="150000"/>
                        </a:lnSpc>
                      </a:pPr>
                      <a:r>
                        <a:rPr lang="ja-JP" altLang="en-US" sz="1000" dirty="0">
                          <a:effectLst/>
                          <a:latin typeface="メイリオ" panose="020B0604030504040204" pitchFamily="50" charset="-128"/>
                          <a:ea typeface="メイリオ" panose="020B0604030504040204" pitchFamily="50" charset="-128"/>
                        </a:rPr>
                        <a:t>手続き。</a:t>
                      </a:r>
                    </a:p>
                  </a:txBody>
                  <a:tcPr anchor="ctr"/>
                </a:tc>
                <a:extLst>
                  <a:ext uri="{0D108BD9-81ED-4DB2-BD59-A6C34878D82A}">
                    <a16:rowId xmlns:a16="http://schemas.microsoft.com/office/drawing/2014/main" val="1936133827"/>
                  </a:ext>
                </a:extLst>
              </a:tr>
              <a:tr h="618869">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概算払請求</a:t>
                      </a:r>
                    </a:p>
                  </a:txBody>
                  <a:tcPr anchor="ctr"/>
                </a:tc>
                <a:tc>
                  <a:txBody>
                    <a:bodyPr/>
                    <a:lstStyle/>
                    <a:p>
                      <a:pPr fontAlgn="ctr">
                        <a:lnSpc>
                          <a:spcPct val="150000"/>
                        </a:lnSpc>
                      </a:pPr>
                      <a:r>
                        <a:rPr kumimoji="1" lang="ja-JP" altLang="en-US" sz="1000" b="0" i="0" kern="1200" dirty="0">
                          <a:solidFill>
                            <a:schemeClr val="tx1"/>
                          </a:solidFill>
                          <a:effectLst/>
                          <a:latin typeface="メイリオ" panose="020B0604030504040204" pitchFamily="50" charset="-128"/>
                          <a:ea typeface="メイリオ" panose="020B0604030504040204" pitchFamily="50" charset="-128"/>
                          <a:cs typeface="+mn-cs"/>
                        </a:rPr>
                        <a:t>事業終了前に、事業実施に必要な額の支払を受けようとする</a:t>
                      </a:r>
                      <a:endParaRPr kumimoji="1" lang="en-US" altLang="ja-JP" sz="1000" b="0" i="0" kern="1200" dirty="0">
                        <a:solidFill>
                          <a:schemeClr val="tx1"/>
                        </a:solidFill>
                        <a:effectLst/>
                        <a:latin typeface="メイリオ" panose="020B0604030504040204" pitchFamily="50" charset="-128"/>
                        <a:ea typeface="メイリオ" panose="020B0604030504040204" pitchFamily="50" charset="-128"/>
                        <a:cs typeface="+mn-cs"/>
                      </a:endParaRPr>
                    </a:p>
                    <a:p>
                      <a:pPr fontAlgn="ctr">
                        <a:lnSpc>
                          <a:spcPct val="150000"/>
                        </a:lnSpc>
                      </a:pPr>
                      <a:r>
                        <a:rPr kumimoji="1" lang="ja-JP" altLang="en-US" sz="1000" b="0" i="0" kern="1200" dirty="0">
                          <a:solidFill>
                            <a:schemeClr val="tx1"/>
                          </a:solidFill>
                          <a:effectLst/>
                          <a:latin typeface="メイリオ" panose="020B0604030504040204" pitchFamily="50" charset="-128"/>
                          <a:ea typeface="メイリオ" panose="020B0604030504040204" pitchFamily="50" charset="-128"/>
                          <a:cs typeface="+mn-cs"/>
                        </a:rPr>
                        <a:t>手続き。</a:t>
                      </a:r>
                      <a:endParaRPr lang="ja-JP" altLang="en-US" sz="1000" dirty="0">
                        <a:effectLst/>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257606899"/>
                  </a:ext>
                </a:extLst>
              </a:tr>
              <a:tr h="418310">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状況報告</a:t>
                      </a:r>
                    </a:p>
                  </a:txBody>
                  <a:tcPr anchor="ctr"/>
                </a:tc>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事務局から状況報告要求が届いたら行う手続き。</a:t>
                      </a:r>
                    </a:p>
                  </a:txBody>
                  <a:tcPr anchor="ctr"/>
                </a:tc>
                <a:extLst>
                  <a:ext uri="{0D108BD9-81ED-4DB2-BD59-A6C34878D82A}">
                    <a16:rowId xmlns:a16="http://schemas.microsoft.com/office/drawing/2014/main" val="4014051447"/>
                  </a:ext>
                </a:extLst>
              </a:tr>
              <a:tr h="418310">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中止・廃止</a:t>
                      </a:r>
                    </a:p>
                  </a:txBody>
                  <a:tcPr anchor="ctr"/>
                </a:tc>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やむを得ない事情等により事業の中止または廃止を行う場合の手続き。</a:t>
                      </a:r>
                    </a:p>
                  </a:txBody>
                  <a:tcPr anchor="ctr"/>
                </a:tc>
                <a:extLst>
                  <a:ext uri="{0D108BD9-81ED-4DB2-BD59-A6C34878D82A}">
                    <a16:rowId xmlns:a16="http://schemas.microsoft.com/office/drawing/2014/main" val="3105465092"/>
                  </a:ext>
                </a:extLst>
              </a:tr>
              <a:tr h="618869">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事故報告</a:t>
                      </a:r>
                    </a:p>
                  </a:txBody>
                  <a:tcPr anchor="ctr"/>
                </a:tc>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補助事業が予定の期間内に完了することができないと見込まれる場合や補助事業の遂行が困難となった場合に行う手続き。</a:t>
                      </a:r>
                    </a:p>
                  </a:txBody>
                  <a:tcPr anchor="ctr"/>
                </a:tc>
                <a:extLst>
                  <a:ext uri="{0D108BD9-81ED-4DB2-BD59-A6C34878D82A}">
                    <a16:rowId xmlns:a16="http://schemas.microsoft.com/office/drawing/2014/main" val="1244787547"/>
                  </a:ext>
                </a:extLst>
              </a:tr>
              <a:tr h="618869">
                <a:tc>
                  <a:txBody>
                    <a:bodyPr/>
                    <a:lstStyle/>
                    <a:p>
                      <a:pPr marL="0" marR="0" lvl="0" indent="0" algn="l" defTabSz="685800" rtl="0" eaLnBrk="1" fontAlgn="ctr" latinLnBrk="0" hangingPunct="1">
                        <a:lnSpc>
                          <a:spcPct val="150000"/>
                        </a:lnSpc>
                        <a:spcBef>
                          <a:spcPts val="0"/>
                        </a:spcBef>
                        <a:spcAft>
                          <a:spcPts val="0"/>
                        </a:spcAft>
                        <a:buClrTx/>
                        <a:buSzTx/>
                        <a:buFontTx/>
                        <a:buNone/>
                        <a:tabLst/>
                        <a:defRPr/>
                      </a:pPr>
                      <a:r>
                        <a:rPr lang="ja-JP" altLang="en-US" sz="1000" dirty="0">
                          <a:effectLst/>
                          <a:latin typeface="メイリオ" panose="020B0604030504040204" pitchFamily="50" charset="-128"/>
                          <a:ea typeface="メイリオ" panose="020B0604030504040204" pitchFamily="50" charset="-128"/>
                        </a:rPr>
                        <a:t>事業者変更申請</a:t>
                      </a:r>
                      <a:endParaRPr lang="en-US" altLang="ja-JP" sz="1000" dirty="0">
                        <a:effectLst/>
                        <a:latin typeface="メイリオ" panose="020B0604030504040204" pitchFamily="50" charset="-128"/>
                        <a:ea typeface="メイリオ" panose="020B0604030504040204" pitchFamily="50" charset="-128"/>
                      </a:endParaRPr>
                    </a:p>
                  </a:txBody>
                  <a:tcPr anchor="ctr"/>
                </a:tc>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補助事業の実施を他の企業等に承継する場合に行う手続き。</a:t>
                      </a:r>
                    </a:p>
                  </a:txBody>
                  <a:tcPr anchor="ctr"/>
                </a:tc>
                <a:extLst>
                  <a:ext uri="{0D108BD9-81ED-4DB2-BD59-A6C34878D82A}">
                    <a16:rowId xmlns:a16="http://schemas.microsoft.com/office/drawing/2014/main" val="3377804699"/>
                  </a:ext>
                </a:extLst>
              </a:tr>
              <a:tr h="418310">
                <a:tc>
                  <a:txBody>
                    <a:bodyPr/>
                    <a:lstStyle/>
                    <a:p>
                      <a:pPr marL="0" marR="0" lvl="0" indent="0" algn="l" defTabSz="685800" rtl="0" eaLnBrk="1" fontAlgn="ctr" latinLnBrk="0" hangingPunct="1">
                        <a:lnSpc>
                          <a:spcPct val="150000"/>
                        </a:lnSpc>
                        <a:spcBef>
                          <a:spcPts val="0"/>
                        </a:spcBef>
                        <a:spcAft>
                          <a:spcPts val="0"/>
                        </a:spcAft>
                        <a:buClrTx/>
                        <a:buSzTx/>
                        <a:buFontTx/>
                        <a:buNone/>
                        <a:tabLst/>
                        <a:defRPr/>
                      </a:pPr>
                      <a:r>
                        <a:rPr lang="zh-TW" altLang="en-US" sz="1000" dirty="0">
                          <a:effectLst/>
                          <a:latin typeface="メイリオ" panose="020B0604030504040204" pitchFamily="50" charset="-128"/>
                          <a:ea typeface="メイリオ" panose="020B0604030504040204" pitchFamily="50" charset="-128"/>
                        </a:rPr>
                        <a:t>年度末実績報告</a:t>
                      </a:r>
                    </a:p>
                  </a:txBody>
                  <a:tcPr anchor="ctr"/>
                </a:tc>
                <a:tc>
                  <a:txBody>
                    <a:bodyPr/>
                    <a:lstStyle/>
                    <a:p>
                      <a:pPr fontAlgn="ctr">
                        <a:lnSpc>
                          <a:spcPct val="150000"/>
                        </a:lnSpc>
                      </a:pPr>
                      <a:r>
                        <a:rPr lang="ja-JP" altLang="en-US" sz="1000" dirty="0">
                          <a:effectLst/>
                          <a:latin typeface="メイリオ" panose="020B0604030504040204" pitchFamily="50" charset="-128"/>
                          <a:ea typeface="メイリオ" panose="020B0604030504040204" pitchFamily="50" charset="-128"/>
                        </a:rPr>
                        <a:t>補助事業の実施期間内に国の会計年度が終了したときに行う</a:t>
                      </a:r>
                      <a:endParaRPr lang="en-US" altLang="ja-JP" sz="1000" dirty="0">
                        <a:effectLst/>
                        <a:latin typeface="メイリオ" panose="020B0604030504040204" pitchFamily="50" charset="-128"/>
                        <a:ea typeface="メイリオ" panose="020B0604030504040204" pitchFamily="50" charset="-128"/>
                      </a:endParaRPr>
                    </a:p>
                    <a:p>
                      <a:pPr fontAlgn="ctr">
                        <a:lnSpc>
                          <a:spcPct val="150000"/>
                        </a:lnSpc>
                      </a:pPr>
                      <a:r>
                        <a:rPr lang="ja-JP" altLang="en-US" sz="1000" dirty="0">
                          <a:effectLst/>
                          <a:latin typeface="メイリオ" panose="020B0604030504040204" pitchFamily="50" charset="-128"/>
                          <a:ea typeface="メイリオ" panose="020B0604030504040204" pitchFamily="50" charset="-128"/>
                        </a:rPr>
                        <a:t>手続き。</a:t>
                      </a:r>
                    </a:p>
                  </a:txBody>
                  <a:tcPr anchor="ctr"/>
                </a:tc>
                <a:extLst>
                  <a:ext uri="{0D108BD9-81ED-4DB2-BD59-A6C34878D82A}">
                    <a16:rowId xmlns:a16="http://schemas.microsoft.com/office/drawing/2014/main" val="251225013"/>
                  </a:ext>
                </a:extLst>
              </a:tr>
            </a:tbl>
          </a:graphicData>
        </a:graphic>
      </p:graphicFrame>
      <p:sp>
        <p:nvSpPr>
          <p:cNvPr id="3" name="テキスト ボックス 2"/>
          <p:cNvSpPr txBox="1"/>
          <p:nvPr/>
        </p:nvSpPr>
        <p:spPr>
          <a:xfrm>
            <a:off x="1182231" y="1493342"/>
            <a:ext cx="4698722" cy="338554"/>
          </a:xfrm>
          <a:prstGeom prst="rect">
            <a:avLst/>
          </a:prstGeom>
          <a:noFill/>
        </p:spPr>
        <p:txBody>
          <a:bodyPr wrap="none" rtlCol="0">
            <a:spAutoFit/>
          </a:bodyPr>
          <a:lstStyle/>
          <a:p>
            <a:r>
              <a:rPr kumimoji="1" lang="en-US" altLang="ja-JP" sz="1600" dirty="0" smtClean="0">
                <a:solidFill>
                  <a:srgbClr val="FF0000"/>
                </a:solidFill>
              </a:rPr>
              <a:t>※</a:t>
            </a:r>
            <a:r>
              <a:rPr kumimoji="1" lang="ja-JP" altLang="en-US" sz="1600" dirty="0" smtClean="0">
                <a:solidFill>
                  <a:srgbClr val="FF0000"/>
                </a:solidFill>
              </a:rPr>
              <a:t>本版では、計画変更について作成しています。</a:t>
            </a:r>
            <a:endParaRPr kumimoji="1" lang="ja-JP" altLang="en-US" sz="1600" dirty="0">
              <a:solidFill>
                <a:srgbClr val="FF0000"/>
              </a:solidFill>
            </a:endParaRPr>
          </a:p>
        </p:txBody>
      </p:sp>
      <p:sp>
        <p:nvSpPr>
          <p:cNvPr id="6" name="正方形/長方形 5"/>
          <p:cNvSpPr/>
          <p:nvPr/>
        </p:nvSpPr>
        <p:spPr>
          <a:xfrm>
            <a:off x="304800" y="2911642"/>
            <a:ext cx="6311900" cy="479258"/>
          </a:xfrm>
          <a:prstGeom prst="rect">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7" name="正方形/長方形 6"/>
          <p:cNvSpPr/>
          <p:nvPr/>
        </p:nvSpPr>
        <p:spPr>
          <a:xfrm>
            <a:off x="292100" y="3553647"/>
            <a:ext cx="6311900" cy="479258"/>
          </a:xfrm>
          <a:prstGeom prst="rect">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3138702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計画変更</a:t>
            </a:r>
          </a:p>
        </p:txBody>
      </p:sp>
      <p:sp>
        <p:nvSpPr>
          <p:cNvPr id="7" name="コンテンツ プレースホルダー 5">
            <a:extLst>
              <a:ext uri="{FF2B5EF4-FFF2-40B4-BE49-F238E27FC236}">
                <a16:creationId xmlns:a16="http://schemas.microsoft.com/office/drawing/2014/main" id="{DFF7E264-D4F1-4C4A-AF7E-072C5F54294C}"/>
              </a:ext>
            </a:extLst>
          </p:cNvPr>
          <p:cNvSpPr>
            <a:spLocks noGrp="1"/>
          </p:cNvSpPr>
          <p:nvPr>
            <p:ph idx="1"/>
          </p:nvPr>
        </p:nvSpPr>
        <p:spPr>
          <a:xfrm>
            <a:off x="1143000" y="925608"/>
            <a:ext cx="5524501" cy="258522"/>
          </a:xfrm>
        </p:spPr>
        <p:txBody>
          <a:bodyPr/>
          <a:lstStyle/>
          <a:p>
            <a:r>
              <a:rPr lang="ja-JP" altLang="en-US" dirty="0"/>
              <a:t>計画変更に必要な書類を用意します。</a:t>
            </a:r>
            <a:endParaRPr lang="en-US" altLang="ja-JP" dirty="0"/>
          </a:p>
        </p:txBody>
      </p:sp>
      <p:sp>
        <p:nvSpPr>
          <p:cNvPr id="8" name="四角形: 角を丸くする 10">
            <a:extLst>
              <a:ext uri="{FF2B5EF4-FFF2-40B4-BE49-F238E27FC236}">
                <a16:creationId xmlns:a16="http://schemas.microsoft.com/office/drawing/2014/main" id="{DC63B85A-41DF-6B4F-B8E4-49BB4DA3198B}"/>
              </a:ext>
            </a:extLst>
          </p:cNvPr>
          <p:cNvSpPr/>
          <p:nvPr/>
        </p:nvSpPr>
        <p:spPr>
          <a:xfrm>
            <a:off x="228600" y="925608"/>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4FF0EA7C-B6E8-BD4C-BDD2-2F912E4FE69E}"/>
              </a:ext>
            </a:extLst>
          </p:cNvPr>
          <p:cNvGraphicFramePr>
            <a:graphicFrameLocks noGrp="1"/>
          </p:cNvGraphicFramePr>
          <p:nvPr>
            <p:extLst/>
          </p:nvPr>
        </p:nvGraphicFramePr>
        <p:xfrm>
          <a:off x="228600" y="1502689"/>
          <a:ext cx="6101426" cy="1112520"/>
        </p:xfrm>
        <a:graphic>
          <a:graphicData uri="http://schemas.openxmlformats.org/drawingml/2006/table">
            <a:tbl>
              <a:tblPr firstRow="1" bandRow="1">
                <a:tableStyleId>{5C22544A-7EE6-4342-B048-85BDC9FD1C3A}</a:tableStyleId>
              </a:tblPr>
              <a:tblGrid>
                <a:gridCol w="562042">
                  <a:extLst>
                    <a:ext uri="{9D8B030D-6E8A-4147-A177-3AD203B41FA5}">
                      <a16:colId xmlns:a16="http://schemas.microsoft.com/office/drawing/2014/main" val="1258240827"/>
                    </a:ext>
                  </a:extLst>
                </a:gridCol>
                <a:gridCol w="2338040">
                  <a:extLst>
                    <a:ext uri="{9D8B030D-6E8A-4147-A177-3AD203B41FA5}">
                      <a16:colId xmlns:a16="http://schemas.microsoft.com/office/drawing/2014/main" val="168353710"/>
                    </a:ext>
                  </a:extLst>
                </a:gridCol>
                <a:gridCol w="1371600">
                  <a:extLst>
                    <a:ext uri="{9D8B030D-6E8A-4147-A177-3AD203B41FA5}">
                      <a16:colId xmlns:a16="http://schemas.microsoft.com/office/drawing/2014/main" val="4008573981"/>
                    </a:ext>
                  </a:extLst>
                </a:gridCol>
                <a:gridCol w="1829744">
                  <a:extLst>
                    <a:ext uri="{9D8B030D-6E8A-4147-A177-3AD203B41FA5}">
                      <a16:colId xmlns:a16="http://schemas.microsoft.com/office/drawing/2014/main" val="926776498"/>
                    </a:ext>
                  </a:extLst>
                </a:gridCol>
              </a:tblGrid>
              <a:tr h="370840">
                <a:tc>
                  <a:txBody>
                    <a:bodyPr/>
                    <a:lstStyle/>
                    <a:p>
                      <a:r>
                        <a:rPr kumimoji="1" lang="en-US" altLang="ja-JP" sz="1000" dirty="0">
                          <a:latin typeface="Meiryo UI" panose="020B0604030504040204" pitchFamily="34" charset="-128"/>
                          <a:ea typeface="Meiryo UI" panose="020B0604030504040204" pitchFamily="34" charset="-128"/>
                        </a:rPr>
                        <a:t>No.</a:t>
                      </a:r>
                      <a:endParaRPr kumimoji="1" lang="ja-JP" altLang="en-US" sz="100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書類名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様式ファイル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必須</a:t>
                      </a:r>
                      <a:r>
                        <a:rPr kumimoji="1" lang="en-US" altLang="ja-JP" sz="1000" dirty="0">
                          <a:latin typeface="Meiryo UI" panose="020B0604030504040204" pitchFamily="34" charset="-128"/>
                          <a:ea typeface="Meiryo UI" panose="020B0604030504040204" pitchFamily="34" charset="-128"/>
                        </a:rPr>
                        <a:t>/</a:t>
                      </a:r>
                      <a:r>
                        <a:rPr kumimoji="1" lang="ja-JP" altLang="en-US" sz="1000">
                          <a:latin typeface="Meiryo UI" panose="020B0604030504040204" pitchFamily="34" charset="-128"/>
                          <a:ea typeface="Meiryo UI" panose="020B0604030504040204" pitchFamily="34" charset="-128"/>
                        </a:rPr>
                        <a:t>任意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8257352"/>
                  </a:ext>
                </a:extLst>
              </a:tr>
              <a:tr h="370840">
                <a:tc>
                  <a:txBody>
                    <a:bodyPr/>
                    <a:lstStyle/>
                    <a:p>
                      <a:r>
                        <a:rPr kumimoji="1" lang="en-US" altLang="ja-JP" sz="1000" dirty="0">
                          <a:latin typeface="Meiryo UI" panose="020B0604030504040204" pitchFamily="34" charset="-128"/>
                          <a:ea typeface="Meiryo UI" panose="020B0604030504040204" pitchFamily="34" charset="-128"/>
                        </a:rPr>
                        <a:t>1</a:t>
                      </a:r>
                      <a:endParaRPr kumimoji="1" lang="ja-JP" altLang="en-US" sz="100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dirty="0">
                          <a:latin typeface="Meiryo UI" panose="020B0604030504040204" pitchFamily="34" charset="-128"/>
                          <a:ea typeface="Meiryo UI" panose="020B0604030504040204" pitchFamily="34" charset="-128"/>
                        </a:rPr>
                        <a:t>計画</a:t>
                      </a:r>
                      <a:r>
                        <a:rPr kumimoji="1" lang="ja-JP" altLang="en-US" sz="1000" dirty="0" smtClean="0">
                          <a:latin typeface="Meiryo UI" panose="020B0604030504040204" pitchFamily="34" charset="-128"/>
                          <a:ea typeface="Meiryo UI" panose="020B0604030504040204" pitchFamily="34" charset="-128"/>
                        </a:rPr>
                        <a:t>変更承認申請書</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dirty="0">
                          <a:latin typeface="Meiryo UI" panose="020B0604030504040204" pitchFamily="34" charset="-128"/>
                          <a:ea typeface="Meiryo UI" panose="020B0604030504040204" pitchFamily="34" charset="-128"/>
                        </a:rPr>
                        <a:t>様式第</a:t>
                      </a:r>
                      <a:r>
                        <a:rPr kumimoji="1" lang="en-US" altLang="ja-JP" sz="1000" dirty="0" smtClean="0">
                          <a:latin typeface="Meiryo UI" panose="020B0604030504040204" pitchFamily="34" charset="-128"/>
                          <a:ea typeface="Meiryo UI" panose="020B0604030504040204" pitchFamily="34" charset="-128"/>
                        </a:rPr>
                        <a:t>3</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a:latin typeface="Meiryo UI" panose="020B0604030504040204" pitchFamily="34" charset="-128"/>
                          <a:ea typeface="Meiryo UI" panose="020B0604030504040204" pitchFamily="34" charset="-128"/>
                        </a:rPr>
                        <a:t>必須</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5483555"/>
                  </a:ext>
                </a:extLst>
              </a:tr>
              <a:tr h="370840">
                <a:tc>
                  <a:txBody>
                    <a:bodyPr/>
                    <a:lstStyle/>
                    <a:p>
                      <a:endParaRPr kumimoji="1" lang="ja-JP" altLang="en-US"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0743391"/>
                  </a:ext>
                </a:extLst>
              </a:tr>
            </a:tbl>
          </a:graphicData>
        </a:graphic>
      </p:graphicFrame>
    </p:spTree>
    <p:extLst>
      <p:ext uri="{BB962C8B-B14F-4D97-AF65-F5344CB8AC3E}">
        <p14:creationId xmlns:p14="http://schemas.microsoft.com/office/powerpoint/2010/main" val="6343768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lang="ja-JP" altLang="en-US" dirty="0"/>
              <a:t>計画変更</a:t>
            </a:r>
            <a:endParaRPr kumimoji="1" lang="ja-JP" altLang="en-US" dirty="0"/>
          </a:p>
        </p:txBody>
      </p:sp>
      <p:sp>
        <p:nvSpPr>
          <p:cNvPr id="7" name="コンテンツ プレースホルダー 5">
            <a:extLst>
              <a:ext uri="{FF2B5EF4-FFF2-40B4-BE49-F238E27FC236}">
                <a16:creationId xmlns:a16="http://schemas.microsoft.com/office/drawing/2014/main" id="{DFF7E264-D4F1-4C4A-AF7E-072C5F54294C}"/>
              </a:ext>
            </a:extLst>
          </p:cNvPr>
          <p:cNvSpPr>
            <a:spLocks noGrp="1"/>
          </p:cNvSpPr>
          <p:nvPr>
            <p:ph idx="1"/>
          </p:nvPr>
        </p:nvSpPr>
        <p:spPr>
          <a:xfrm>
            <a:off x="1143000" y="925608"/>
            <a:ext cx="5524501" cy="424722"/>
          </a:xfrm>
        </p:spPr>
        <p:txBody>
          <a:bodyPr/>
          <a:lstStyle/>
          <a:p>
            <a:r>
              <a:rPr lang="ja-JP" altLang="en-US"/>
              <a:t>「マイページ」を押下し、事業一覧から該当事業の事業名を押下し、事業詳細画面を表示します。</a:t>
            </a:r>
            <a:endParaRPr lang="en-US" altLang="ja-JP" dirty="0"/>
          </a:p>
        </p:txBody>
      </p:sp>
      <p:sp>
        <p:nvSpPr>
          <p:cNvPr id="8" name="四角形: 角を丸くする 10">
            <a:extLst>
              <a:ext uri="{FF2B5EF4-FFF2-40B4-BE49-F238E27FC236}">
                <a16:creationId xmlns:a16="http://schemas.microsoft.com/office/drawing/2014/main" id="{DC63B85A-41DF-6B4F-B8E4-49BB4DA3198B}"/>
              </a:ext>
            </a:extLst>
          </p:cNvPr>
          <p:cNvSpPr/>
          <p:nvPr/>
        </p:nvSpPr>
        <p:spPr>
          <a:xfrm>
            <a:off x="189398" y="925608"/>
            <a:ext cx="914400" cy="28800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2</a:t>
            </a:r>
            <a:endParaRPr kumimoji="1" lang="ja-JP" altLang="en-US" sz="1400" b="1" dirty="0">
              <a:latin typeface="Meiryo UI" panose="020B0604030504040204" pitchFamily="50" charset="-128"/>
              <a:ea typeface="Meiryo UI" panose="020B0604030504040204" pitchFamily="50" charset="-128"/>
            </a:endParaRPr>
          </a:p>
        </p:txBody>
      </p:sp>
      <p:pic>
        <p:nvPicPr>
          <p:cNvPr id="12" name="図 11">
            <a:extLst>
              <a:ext uri="{FF2B5EF4-FFF2-40B4-BE49-F238E27FC236}">
                <a16:creationId xmlns:a16="http://schemas.microsoft.com/office/drawing/2014/main" id="{98F2C11D-435B-B245-B917-359E497467D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76052" y="4376800"/>
            <a:ext cx="4258278" cy="4776814"/>
          </a:xfrm>
          <a:prstGeom prst="rect">
            <a:avLst/>
          </a:prstGeom>
          <a:ln>
            <a:solidFill>
              <a:schemeClr val="tx1"/>
            </a:solidFill>
          </a:ln>
        </p:spPr>
      </p:pic>
      <p:sp>
        <p:nvSpPr>
          <p:cNvPr id="13" name="楕円 8">
            <a:extLst>
              <a:ext uri="{FF2B5EF4-FFF2-40B4-BE49-F238E27FC236}">
                <a16:creationId xmlns:a16="http://schemas.microsoft.com/office/drawing/2014/main" id="{CB7A8A4E-271A-6C47-BCF7-02BDB13BFFB7}"/>
              </a:ext>
            </a:extLst>
          </p:cNvPr>
          <p:cNvSpPr/>
          <p:nvPr/>
        </p:nvSpPr>
        <p:spPr>
          <a:xfrm>
            <a:off x="1544435" y="8595513"/>
            <a:ext cx="669869" cy="18643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25">
            <a:extLst>
              <a:ext uri="{FF2B5EF4-FFF2-40B4-BE49-F238E27FC236}">
                <a16:creationId xmlns:a16="http://schemas.microsoft.com/office/drawing/2014/main" id="{E3130B2D-CBC4-894F-88D5-A27800E2405E}"/>
              </a:ext>
            </a:extLst>
          </p:cNvPr>
          <p:cNvSpPr/>
          <p:nvPr/>
        </p:nvSpPr>
        <p:spPr>
          <a:xfrm>
            <a:off x="3792246" y="7139774"/>
            <a:ext cx="2534821" cy="46964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を押下</a:t>
            </a:r>
            <a:r>
              <a:rPr kumimoji="1" lang="ja-JP" altLang="en-US" sz="1050" dirty="0">
                <a:solidFill>
                  <a:prstClr val="black"/>
                </a:solidFill>
                <a:latin typeface="Meiryo UI" panose="020B0604030504040204" pitchFamily="50" charset="-128"/>
                <a:ea typeface="Meiryo UI" panose="020B0604030504040204" pitchFamily="50" charset="-128"/>
              </a:rPr>
              <a:t>すると手続きのリストが表示されるので、</a:t>
            </a:r>
            <a:r>
              <a:rPr kumimoji="1" lang="ja-JP" altLang="en-US" sz="1050" b="1" dirty="0">
                <a:solidFill>
                  <a:prstClr val="black"/>
                </a:solidFill>
                <a:latin typeface="Meiryo UI" panose="020B0604030504040204" pitchFamily="50" charset="-128"/>
                <a:ea typeface="Meiryo UI" panose="020B0604030504040204" pitchFamily="50" charset="-128"/>
              </a:rPr>
              <a:t>「計画変更」</a:t>
            </a:r>
            <a:r>
              <a:rPr kumimoji="1" lang="ja-JP" altLang="en-US" sz="1050" dirty="0">
                <a:solidFill>
                  <a:prstClr val="black"/>
                </a:solidFill>
                <a:latin typeface="Meiryo UI" panose="020B0604030504040204" pitchFamily="50" charset="-128"/>
                <a:ea typeface="Meiryo UI" panose="020B0604030504040204" pitchFamily="50" charset="-128"/>
              </a:rPr>
              <a:t>を選択する。</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6" name="直線コネクタ 15">
            <a:extLst>
              <a:ext uri="{FF2B5EF4-FFF2-40B4-BE49-F238E27FC236}">
                <a16:creationId xmlns:a16="http://schemas.microsoft.com/office/drawing/2014/main" id="{B6B06529-485E-1949-A1F5-9BA911E70EBC}"/>
              </a:ext>
            </a:extLst>
          </p:cNvPr>
          <p:cNvCxnSpPr>
            <a:cxnSpLocks/>
            <a:stCxn id="15" idx="1"/>
          </p:cNvCxnSpPr>
          <p:nvPr/>
        </p:nvCxnSpPr>
        <p:spPr>
          <a:xfrm flipH="1">
            <a:off x="2144737" y="7374596"/>
            <a:ext cx="1647509" cy="122091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コンテンツ プレースホルダー 5">
            <a:extLst>
              <a:ext uri="{FF2B5EF4-FFF2-40B4-BE49-F238E27FC236}">
                <a16:creationId xmlns:a16="http://schemas.microsoft.com/office/drawing/2014/main" id="{23DF5E0C-7850-FC4F-994E-126B0A471402}"/>
              </a:ext>
            </a:extLst>
          </p:cNvPr>
          <p:cNvSpPr txBox="1">
            <a:spLocks/>
          </p:cNvSpPr>
          <p:nvPr/>
        </p:nvSpPr>
        <p:spPr>
          <a:xfrm>
            <a:off x="1143000" y="3672157"/>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a:t>事業詳細画面の手続き種別に「計画変更」を設定し、「作成」ボタンを押下し、申請画面を表示します。</a:t>
            </a:r>
            <a:endParaRPr lang="en-US" altLang="ja-JP" dirty="0"/>
          </a:p>
        </p:txBody>
      </p:sp>
      <p:sp>
        <p:nvSpPr>
          <p:cNvPr id="20" name="四角形: 角を丸くする 10">
            <a:extLst>
              <a:ext uri="{FF2B5EF4-FFF2-40B4-BE49-F238E27FC236}">
                <a16:creationId xmlns:a16="http://schemas.microsoft.com/office/drawing/2014/main" id="{7FFD771A-884E-0448-8940-BC3E87192330}"/>
              </a:ext>
            </a:extLst>
          </p:cNvPr>
          <p:cNvSpPr/>
          <p:nvPr/>
        </p:nvSpPr>
        <p:spPr>
          <a:xfrm>
            <a:off x="189398" y="3672156"/>
            <a:ext cx="914400" cy="28800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grpSp>
        <p:nvGrpSpPr>
          <p:cNvPr id="22" name="グループ化 21">
            <a:extLst>
              <a:ext uri="{FF2B5EF4-FFF2-40B4-BE49-F238E27FC236}">
                <a16:creationId xmlns:a16="http://schemas.microsoft.com/office/drawing/2014/main" id="{70E5D7A7-F777-6840-8092-3132B779BB10}"/>
              </a:ext>
            </a:extLst>
          </p:cNvPr>
          <p:cNvGrpSpPr/>
          <p:nvPr/>
        </p:nvGrpSpPr>
        <p:grpSpPr>
          <a:xfrm>
            <a:off x="659299" y="1411756"/>
            <a:ext cx="5667768" cy="1625230"/>
            <a:chOff x="695875" y="1897043"/>
            <a:chExt cx="5667768" cy="1625230"/>
          </a:xfrm>
        </p:grpSpPr>
        <p:pic>
          <p:nvPicPr>
            <p:cNvPr id="23" name="図 22">
              <a:extLst>
                <a:ext uri="{FF2B5EF4-FFF2-40B4-BE49-F238E27FC236}">
                  <a16:creationId xmlns:a16="http://schemas.microsoft.com/office/drawing/2014/main" id="{2E83283E-2FD3-4446-A245-7CBB5C5F1967}"/>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95875" y="1897043"/>
              <a:ext cx="5667768" cy="1625230"/>
            </a:xfrm>
            <a:prstGeom prst="rect">
              <a:avLst/>
            </a:prstGeom>
            <a:ln>
              <a:solidFill>
                <a:schemeClr val="tx1"/>
              </a:solidFill>
            </a:ln>
          </p:spPr>
        </p:pic>
        <p:sp>
          <p:nvSpPr>
            <p:cNvPr id="24" name="楕円 10">
              <a:extLst>
                <a:ext uri="{FF2B5EF4-FFF2-40B4-BE49-F238E27FC236}">
                  <a16:creationId xmlns:a16="http://schemas.microsoft.com/office/drawing/2014/main" id="{51342D32-01F6-1846-9637-1415142CEB43}"/>
                </a:ext>
              </a:extLst>
            </p:cNvPr>
            <p:cNvSpPr/>
            <p:nvPr/>
          </p:nvSpPr>
          <p:spPr>
            <a:xfrm>
              <a:off x="1376218" y="3155783"/>
              <a:ext cx="833864" cy="23213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8">
              <a:extLst>
                <a:ext uri="{FF2B5EF4-FFF2-40B4-BE49-F238E27FC236}">
                  <a16:creationId xmlns:a16="http://schemas.microsoft.com/office/drawing/2014/main" id="{7DC9758F-39EE-F64A-ADF2-4E4E4F4E9EBD}"/>
                </a:ext>
              </a:extLst>
            </p:cNvPr>
            <p:cNvSpPr/>
            <p:nvPr/>
          </p:nvSpPr>
          <p:spPr>
            <a:xfrm>
              <a:off x="2666516" y="2168347"/>
              <a:ext cx="455376" cy="16845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 name="楕円 8">
            <a:extLst>
              <a:ext uri="{FF2B5EF4-FFF2-40B4-BE49-F238E27FC236}">
                <a16:creationId xmlns:a16="http://schemas.microsoft.com/office/drawing/2014/main" id="{E433F263-1DB2-7949-AB5B-3650A684DC18}"/>
              </a:ext>
            </a:extLst>
          </p:cNvPr>
          <p:cNvSpPr/>
          <p:nvPr/>
        </p:nvSpPr>
        <p:spPr>
          <a:xfrm>
            <a:off x="1638963" y="8781347"/>
            <a:ext cx="669869" cy="18643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112153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3F595B6-2A42-9C42-AF9C-34EA95545EEA}"/>
              </a:ext>
            </a:extLst>
          </p:cNvPr>
          <p:cNvPicPr>
            <a:picLocks noChangeAspect="1"/>
          </p:cNvPicPr>
          <p:nvPr/>
        </p:nvPicPr>
        <p:blipFill>
          <a:blip r:embed="rId3"/>
          <a:stretch>
            <a:fillRect/>
          </a:stretch>
        </p:blipFill>
        <p:spPr>
          <a:xfrm>
            <a:off x="1143000" y="1559841"/>
            <a:ext cx="3708400" cy="7823200"/>
          </a:xfrm>
          <a:prstGeom prst="rect">
            <a:avLst/>
          </a:prstGeom>
          <a:ln>
            <a:solidFill>
              <a:schemeClr val="tx1"/>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計画変更</a:t>
            </a:r>
          </a:p>
        </p:txBody>
      </p:sp>
      <p:sp>
        <p:nvSpPr>
          <p:cNvPr id="7" name="コンテンツ プレースホルダー 5">
            <a:extLst>
              <a:ext uri="{FF2B5EF4-FFF2-40B4-BE49-F238E27FC236}">
                <a16:creationId xmlns:a16="http://schemas.microsoft.com/office/drawing/2014/main" id="{DFF7E264-D4F1-4C4A-AF7E-072C5F54294C}"/>
              </a:ext>
            </a:extLst>
          </p:cNvPr>
          <p:cNvSpPr>
            <a:spLocks noGrp="1"/>
          </p:cNvSpPr>
          <p:nvPr>
            <p:ph idx="1"/>
          </p:nvPr>
        </p:nvSpPr>
        <p:spPr>
          <a:xfrm>
            <a:off x="1143000" y="925608"/>
            <a:ext cx="5524501" cy="258522"/>
          </a:xfrm>
        </p:spPr>
        <p:txBody>
          <a:bodyPr/>
          <a:lstStyle/>
          <a:p>
            <a:r>
              <a:rPr lang="ja-JP" altLang="en-US"/>
              <a:t>各手続きの必要事項を入力します。</a:t>
            </a:r>
            <a:endParaRPr lang="en-US" altLang="ja-JP" dirty="0"/>
          </a:p>
        </p:txBody>
      </p:sp>
      <p:sp>
        <p:nvSpPr>
          <p:cNvPr id="8" name="四角形: 角を丸くする 10">
            <a:extLst>
              <a:ext uri="{FF2B5EF4-FFF2-40B4-BE49-F238E27FC236}">
                <a16:creationId xmlns:a16="http://schemas.microsoft.com/office/drawing/2014/main" id="{DC63B85A-41DF-6B4F-B8E4-49BB4DA3198B}"/>
              </a:ext>
            </a:extLst>
          </p:cNvPr>
          <p:cNvSpPr/>
          <p:nvPr/>
        </p:nvSpPr>
        <p:spPr>
          <a:xfrm>
            <a:off x="228600" y="925607"/>
            <a:ext cx="914400" cy="28800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4</a:t>
            </a:r>
            <a:endParaRPr kumimoji="1" lang="ja-JP" altLang="en-US" sz="1400" b="1" dirty="0">
              <a:latin typeface="Meiryo UI" panose="020B0604030504040204" pitchFamily="50" charset="-128"/>
              <a:ea typeface="Meiryo UI" panose="020B0604030504040204" pitchFamily="50" charset="-128"/>
            </a:endParaRPr>
          </a:p>
        </p:txBody>
      </p:sp>
      <p:sp>
        <p:nvSpPr>
          <p:cNvPr id="25" name="正方形/長方形 24">
            <a:extLst>
              <a:ext uri="{FF2B5EF4-FFF2-40B4-BE49-F238E27FC236}">
                <a16:creationId xmlns:a16="http://schemas.microsoft.com/office/drawing/2014/main" id="{D4AC9127-0F18-8F44-837F-57F06D7ADC0B}"/>
              </a:ext>
            </a:extLst>
          </p:cNvPr>
          <p:cNvSpPr/>
          <p:nvPr/>
        </p:nvSpPr>
        <p:spPr>
          <a:xfrm>
            <a:off x="1347977" y="4430539"/>
            <a:ext cx="3259882" cy="483000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35" name="直線コネクタ 34">
            <a:extLst>
              <a:ext uri="{FF2B5EF4-FFF2-40B4-BE49-F238E27FC236}">
                <a16:creationId xmlns:a16="http://schemas.microsoft.com/office/drawing/2014/main" id="{EDFF92C4-4B16-2645-8E89-B6FCD54C5D84}"/>
              </a:ext>
            </a:extLst>
          </p:cNvPr>
          <p:cNvCxnSpPr>
            <a:cxnSpLocks/>
          </p:cNvCxnSpPr>
          <p:nvPr/>
        </p:nvCxnSpPr>
        <p:spPr>
          <a:xfrm flipH="1" flipV="1">
            <a:off x="4624793" y="5409105"/>
            <a:ext cx="397405" cy="623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B3F40FF1-3017-4349-B15F-59245569B370}"/>
              </a:ext>
            </a:extLst>
          </p:cNvPr>
          <p:cNvSpPr txBox="1"/>
          <p:nvPr/>
        </p:nvSpPr>
        <p:spPr>
          <a:xfrm>
            <a:off x="1430867" y="4662422"/>
            <a:ext cx="3058682" cy="215444"/>
          </a:xfrm>
          <a:prstGeom prst="rect">
            <a:avLst/>
          </a:prstGeom>
          <a:solidFill>
            <a:schemeClr val="bg1"/>
          </a:solidFill>
        </p:spPr>
        <p:txBody>
          <a:bodyPr wrap="square" rtlCol="0">
            <a:spAutoFit/>
          </a:bodyPr>
          <a:lstStyle/>
          <a:p>
            <a:r>
              <a:rPr kumimoji="1" lang="ja-JP" altLang="en-US" sz="800" dirty="0" smtClean="0">
                <a:solidFill>
                  <a:srgbClr val="0070C0"/>
                </a:solidFill>
                <a:latin typeface="メイリオ" panose="020B0604030504040204" pitchFamily="50" charset="-128"/>
                <a:ea typeface="メイリオ" panose="020B0604030504040204" pitchFamily="50" charset="-128"/>
              </a:rPr>
              <a:t>（様式第３）計画変更承認申請書に記載のとおり</a:t>
            </a:r>
            <a:endParaRPr kumimoji="1" lang="en-US" altLang="ja-JP" sz="800" dirty="0">
              <a:solidFill>
                <a:srgbClr val="0070C0"/>
              </a:solidFill>
              <a:latin typeface="メイリオ" panose="020B0604030504040204" pitchFamily="50" charset="-128"/>
              <a:ea typeface="メイリオ" panose="020B0604030504040204" pitchFamily="50" charset="-128"/>
            </a:endParaRPr>
          </a:p>
        </p:txBody>
      </p:sp>
      <p:sp>
        <p:nvSpPr>
          <p:cNvPr id="14" name="四角形: 角を丸くする 25">
            <a:extLst>
              <a:ext uri="{FF2B5EF4-FFF2-40B4-BE49-F238E27FC236}">
                <a16:creationId xmlns:a16="http://schemas.microsoft.com/office/drawing/2014/main" id="{A533A919-72B9-4347-B850-0FD33A972DF8}"/>
              </a:ext>
            </a:extLst>
          </p:cNvPr>
          <p:cNvSpPr/>
          <p:nvPr/>
        </p:nvSpPr>
        <p:spPr>
          <a:xfrm>
            <a:off x="5022198" y="5113808"/>
            <a:ext cx="1645302" cy="715266"/>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dirty="0">
                <a:solidFill>
                  <a:srgbClr val="FF0000"/>
                </a:solidFill>
                <a:latin typeface="Meiryo UI" panose="020B0604030504040204" pitchFamily="50" charset="-128"/>
                <a:ea typeface="Meiryo UI" panose="020B0604030504040204" pitchFamily="50" charset="-128"/>
              </a:rPr>
              <a:t>「</a:t>
            </a:r>
            <a:r>
              <a:rPr kumimoji="1" lang="ja-JP" altLang="en-US" sz="1050" b="1" dirty="0" smtClean="0">
                <a:solidFill>
                  <a:srgbClr val="FF0000"/>
                </a:solidFill>
                <a:latin typeface="Meiryo UI" panose="020B0604030504040204" pitchFamily="50" charset="-128"/>
                <a:ea typeface="Meiryo UI" panose="020B0604030504040204" pitchFamily="50" charset="-128"/>
              </a:rPr>
              <a:t>（様式第</a:t>
            </a:r>
            <a:r>
              <a:rPr kumimoji="1" lang="ja-JP" altLang="en-US" sz="1050" b="1" dirty="0">
                <a:solidFill>
                  <a:srgbClr val="FF0000"/>
                </a:solidFill>
                <a:latin typeface="Meiryo UI" panose="020B0604030504040204" pitchFamily="50" charset="-128"/>
                <a:ea typeface="Meiryo UI" panose="020B0604030504040204" pitchFamily="50" charset="-128"/>
              </a:rPr>
              <a:t>３</a:t>
            </a:r>
            <a:r>
              <a:rPr kumimoji="1" lang="ja-JP" altLang="en-US" sz="1050" b="1" dirty="0" smtClean="0">
                <a:solidFill>
                  <a:srgbClr val="FF0000"/>
                </a:solidFill>
                <a:latin typeface="Meiryo UI" panose="020B0604030504040204" pitchFamily="50" charset="-128"/>
                <a:ea typeface="Meiryo UI" panose="020B0604030504040204" pitchFamily="50" charset="-128"/>
              </a:rPr>
              <a:t>）計画変更承認申請書に記載のとおり」</a:t>
            </a:r>
            <a:r>
              <a:rPr kumimoji="1" lang="ja-JP" altLang="en-US" sz="1050" dirty="0" smtClean="0">
                <a:solidFill>
                  <a:srgbClr val="FF0000"/>
                </a:solidFill>
                <a:latin typeface="Meiryo UI" panose="020B0604030504040204" pitchFamily="50" charset="-128"/>
                <a:ea typeface="Meiryo UI" panose="020B0604030504040204" pitchFamily="50" charset="-128"/>
              </a:rPr>
              <a:t>と入力してください。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B3F40FF1-3017-4349-B15F-59245569B370}"/>
              </a:ext>
            </a:extLst>
          </p:cNvPr>
          <p:cNvSpPr txBox="1"/>
          <p:nvPr/>
        </p:nvSpPr>
        <p:spPr>
          <a:xfrm>
            <a:off x="1430867" y="6388642"/>
            <a:ext cx="3058682" cy="215444"/>
          </a:xfrm>
          <a:prstGeom prst="rect">
            <a:avLst/>
          </a:prstGeom>
          <a:solidFill>
            <a:schemeClr val="bg1"/>
          </a:solidFill>
        </p:spPr>
        <p:txBody>
          <a:bodyPr wrap="square" rtlCol="0">
            <a:spAutoFit/>
          </a:bodyPr>
          <a:lstStyle/>
          <a:p>
            <a:r>
              <a:rPr kumimoji="1" lang="ja-JP" altLang="en-US" sz="800" dirty="0" smtClean="0">
                <a:solidFill>
                  <a:srgbClr val="0070C0"/>
                </a:solidFill>
                <a:latin typeface="メイリオ" panose="020B0604030504040204" pitchFamily="50" charset="-128"/>
                <a:ea typeface="メイリオ" panose="020B0604030504040204" pitchFamily="50" charset="-128"/>
              </a:rPr>
              <a:t>（様式第３）計画変更承認申請書に記載のとおり</a:t>
            </a:r>
            <a:endParaRPr kumimoji="1" lang="en-US" altLang="ja-JP" sz="800" dirty="0">
              <a:solidFill>
                <a:srgbClr val="0070C0"/>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B3F40FF1-3017-4349-B15F-59245569B370}"/>
              </a:ext>
            </a:extLst>
          </p:cNvPr>
          <p:cNvSpPr txBox="1"/>
          <p:nvPr/>
        </p:nvSpPr>
        <p:spPr>
          <a:xfrm>
            <a:off x="1430867" y="8114863"/>
            <a:ext cx="3058682" cy="215444"/>
          </a:xfrm>
          <a:prstGeom prst="rect">
            <a:avLst/>
          </a:prstGeom>
          <a:solidFill>
            <a:schemeClr val="bg1"/>
          </a:solidFill>
        </p:spPr>
        <p:txBody>
          <a:bodyPr wrap="square" rtlCol="0">
            <a:spAutoFit/>
          </a:bodyPr>
          <a:lstStyle/>
          <a:p>
            <a:r>
              <a:rPr kumimoji="1" lang="ja-JP" altLang="en-US" sz="800" dirty="0" smtClean="0">
                <a:solidFill>
                  <a:srgbClr val="0070C0"/>
                </a:solidFill>
                <a:latin typeface="メイリオ" panose="020B0604030504040204" pitchFamily="50" charset="-128"/>
                <a:ea typeface="メイリオ" panose="020B0604030504040204" pitchFamily="50" charset="-128"/>
              </a:rPr>
              <a:t>（様式第３）計画変更承認申請書に記載のとおり</a:t>
            </a:r>
            <a:endParaRPr kumimoji="1" lang="en-US" altLang="ja-JP" sz="800" dirty="0">
              <a:solidFill>
                <a:srgbClr val="0070C0"/>
              </a:solidFill>
              <a:latin typeface="メイリオ" panose="020B0604030504040204" pitchFamily="50" charset="-128"/>
              <a:ea typeface="メイリオ" panose="020B0604030504040204" pitchFamily="50" charset="-128"/>
            </a:endParaRPr>
          </a:p>
        </p:txBody>
      </p:sp>
      <p:sp>
        <p:nvSpPr>
          <p:cNvPr id="18" name="四角形: 角を丸くする 25">
            <a:extLst>
              <a:ext uri="{FF2B5EF4-FFF2-40B4-BE49-F238E27FC236}">
                <a16:creationId xmlns:a16="http://schemas.microsoft.com/office/drawing/2014/main" id="{86B2A4A0-D75D-7049-90B7-DFEF6D02B1D2}"/>
              </a:ext>
            </a:extLst>
          </p:cNvPr>
          <p:cNvSpPr/>
          <p:nvPr/>
        </p:nvSpPr>
        <p:spPr>
          <a:xfrm>
            <a:off x="5018696" y="2919904"/>
            <a:ext cx="1543050" cy="72665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公募申請時の情報が設定</a:t>
            </a: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され</a:t>
            </a:r>
            <a:r>
              <a:rPr kumimoji="1" lang="ja-JP" altLang="en-US" sz="1050" dirty="0" smtClean="0">
                <a:solidFill>
                  <a:prstClr val="black"/>
                </a:solidFill>
                <a:latin typeface="Meiryo UI" panose="020B0604030504040204" pitchFamily="50" charset="-128"/>
                <a:ea typeface="Meiryo UI" panose="020B0604030504040204" pitchFamily="50" charset="-128"/>
              </a:rPr>
              <a:t>ないものは必要事項を入力してください。</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9" name="正方形/長方形 18">
            <a:extLst>
              <a:ext uri="{FF2B5EF4-FFF2-40B4-BE49-F238E27FC236}">
                <a16:creationId xmlns:a16="http://schemas.microsoft.com/office/drawing/2014/main" id="{D4AC9127-0F18-8F44-837F-57F06D7ADC0B}"/>
              </a:ext>
            </a:extLst>
          </p:cNvPr>
          <p:cNvSpPr/>
          <p:nvPr/>
        </p:nvSpPr>
        <p:spPr>
          <a:xfrm>
            <a:off x="1347977" y="2010895"/>
            <a:ext cx="3259882" cy="215006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20" name="直線コネクタ 19">
            <a:extLst>
              <a:ext uri="{FF2B5EF4-FFF2-40B4-BE49-F238E27FC236}">
                <a16:creationId xmlns:a16="http://schemas.microsoft.com/office/drawing/2014/main" id="{EDFF92C4-4B16-2645-8E89-B6FCD54C5D84}"/>
              </a:ext>
            </a:extLst>
          </p:cNvPr>
          <p:cNvCxnSpPr>
            <a:cxnSpLocks/>
          </p:cNvCxnSpPr>
          <p:nvPr/>
        </p:nvCxnSpPr>
        <p:spPr>
          <a:xfrm flipH="1" flipV="1">
            <a:off x="4624793" y="3176397"/>
            <a:ext cx="397405" cy="623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3213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085" y="1480932"/>
            <a:ext cx="3764753" cy="5452753"/>
          </a:xfrm>
          <a:prstGeom prst="rect">
            <a:avLst/>
          </a:prstGeom>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計画変更</a:t>
            </a:r>
          </a:p>
        </p:txBody>
      </p:sp>
      <p:sp>
        <p:nvSpPr>
          <p:cNvPr id="17" name="正方形/長方形 16">
            <a:extLst>
              <a:ext uri="{FF2B5EF4-FFF2-40B4-BE49-F238E27FC236}">
                <a16:creationId xmlns:a16="http://schemas.microsoft.com/office/drawing/2014/main" id="{2C5F1E7A-C837-9049-A182-9E6CF5B8E716}"/>
              </a:ext>
            </a:extLst>
          </p:cNvPr>
          <p:cNvSpPr/>
          <p:nvPr/>
        </p:nvSpPr>
        <p:spPr>
          <a:xfrm>
            <a:off x="1143000" y="5409007"/>
            <a:ext cx="3575050" cy="143629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27" name="コンテンツ プレースホルダー 5">
            <a:extLst>
              <a:ext uri="{FF2B5EF4-FFF2-40B4-BE49-F238E27FC236}">
                <a16:creationId xmlns:a16="http://schemas.microsoft.com/office/drawing/2014/main" id="{2B4143C8-0DAC-6249-A8CC-2DDAF6BC899A}"/>
              </a:ext>
            </a:extLst>
          </p:cNvPr>
          <p:cNvSpPr>
            <a:spLocks noGrp="1"/>
          </p:cNvSpPr>
          <p:nvPr>
            <p:ph idx="1"/>
          </p:nvPr>
        </p:nvSpPr>
        <p:spPr>
          <a:xfrm>
            <a:off x="1143000" y="925608"/>
            <a:ext cx="5524501" cy="258522"/>
          </a:xfrm>
        </p:spPr>
        <p:txBody>
          <a:bodyPr/>
          <a:lstStyle/>
          <a:p>
            <a:r>
              <a:rPr lang="ja-JP" altLang="en-US"/>
              <a:t>各手続きの必要事項を入力します。</a:t>
            </a:r>
            <a:endParaRPr lang="en-US" altLang="ja-JP" dirty="0"/>
          </a:p>
        </p:txBody>
      </p:sp>
      <p:sp>
        <p:nvSpPr>
          <p:cNvPr id="28" name="四角形: 角を丸くする 10">
            <a:extLst>
              <a:ext uri="{FF2B5EF4-FFF2-40B4-BE49-F238E27FC236}">
                <a16:creationId xmlns:a16="http://schemas.microsoft.com/office/drawing/2014/main" id="{CC041085-6193-694A-AD77-E451E5280232}"/>
              </a:ext>
            </a:extLst>
          </p:cNvPr>
          <p:cNvSpPr/>
          <p:nvPr/>
        </p:nvSpPr>
        <p:spPr>
          <a:xfrm>
            <a:off x="228600" y="925607"/>
            <a:ext cx="914400" cy="28800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4</a:t>
            </a:r>
            <a:endParaRPr kumimoji="1" lang="ja-JP" altLang="en-US" sz="1400" b="1" dirty="0">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F057FCFE-F5F1-4141-AA5F-2E9EA51FA932}"/>
              </a:ext>
            </a:extLst>
          </p:cNvPr>
          <p:cNvSpPr txBox="1"/>
          <p:nvPr/>
        </p:nvSpPr>
        <p:spPr>
          <a:xfrm>
            <a:off x="5539713" y="113656"/>
            <a:ext cx="1043967" cy="461665"/>
          </a:xfrm>
          <a:prstGeom prst="rect">
            <a:avLst/>
          </a:prstGeom>
          <a:solidFill>
            <a:schemeClr val="accent6">
              <a:lumMod val="75000"/>
            </a:schemeClr>
          </a:solidFill>
          <a:ln>
            <a:noFill/>
          </a:ln>
        </p:spPr>
        <p:txBody>
          <a:bodyPr wrap="square" rtlCol="0">
            <a:spAutoFit/>
          </a:bodyPr>
          <a:lstStyle/>
          <a:p>
            <a:pPr algn="ctr"/>
            <a:r>
              <a:rPr kumimoji="1" lang="ja-JP" altLang="en-US" sz="1200">
                <a:solidFill>
                  <a:schemeClr val="bg1"/>
                </a:solidFill>
                <a:latin typeface="Meiryo UI" panose="020B0604030504040204" pitchFamily="34" charset="-128"/>
                <a:ea typeface="Meiryo UI" panose="020B0604030504040204" pitchFamily="34" charset="-128"/>
              </a:rPr>
              <a:t>補助金固有の内容で修正</a:t>
            </a:r>
          </a:p>
        </p:txBody>
      </p:sp>
      <p:sp>
        <p:nvSpPr>
          <p:cNvPr id="14" name="正方形/長方形 13">
            <a:extLst>
              <a:ext uri="{FF2B5EF4-FFF2-40B4-BE49-F238E27FC236}">
                <a16:creationId xmlns:a16="http://schemas.microsoft.com/office/drawing/2014/main" id="{B370A316-4DCC-4A61-A581-6E29E5F3636F}"/>
              </a:ext>
            </a:extLst>
          </p:cNvPr>
          <p:cNvSpPr/>
          <p:nvPr/>
        </p:nvSpPr>
        <p:spPr>
          <a:xfrm>
            <a:off x="1143000" y="1513533"/>
            <a:ext cx="2927349" cy="169947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16" name="直線コネクタ 15">
            <a:extLst>
              <a:ext uri="{FF2B5EF4-FFF2-40B4-BE49-F238E27FC236}">
                <a16:creationId xmlns:a16="http://schemas.microsoft.com/office/drawing/2014/main" id="{0FB1D600-AC30-4447-A962-12CD74634FEF}"/>
              </a:ext>
            </a:extLst>
          </p:cNvPr>
          <p:cNvCxnSpPr>
            <a:cxnSpLocks/>
            <a:stCxn id="20" idx="1"/>
            <a:endCxn id="14" idx="3"/>
          </p:cNvCxnSpPr>
          <p:nvPr/>
        </p:nvCxnSpPr>
        <p:spPr>
          <a:xfrm flipH="1">
            <a:off x="4070349" y="2122835"/>
            <a:ext cx="951849" cy="24043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CAD1514C-FD7D-43B2-8EE8-6E42B271F7FB}"/>
              </a:ext>
            </a:extLst>
          </p:cNvPr>
          <p:cNvCxnSpPr>
            <a:cxnSpLocks/>
          </p:cNvCxnSpPr>
          <p:nvPr/>
        </p:nvCxnSpPr>
        <p:spPr>
          <a:xfrm flipH="1">
            <a:off x="4718050" y="5778500"/>
            <a:ext cx="247650" cy="11532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四角形: 角を丸くする 25">
            <a:extLst>
              <a:ext uri="{FF2B5EF4-FFF2-40B4-BE49-F238E27FC236}">
                <a16:creationId xmlns:a16="http://schemas.microsoft.com/office/drawing/2014/main" id="{A533A919-72B9-4347-B850-0FD33A972DF8}"/>
              </a:ext>
            </a:extLst>
          </p:cNvPr>
          <p:cNvSpPr/>
          <p:nvPr/>
        </p:nvSpPr>
        <p:spPr>
          <a:xfrm>
            <a:off x="5022198" y="1451455"/>
            <a:ext cx="1645302" cy="1342759"/>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変更後の各金額</a:t>
            </a:r>
            <a:r>
              <a:rPr kumimoji="1" lang="ja-JP" altLang="en-US" sz="1050" dirty="0">
                <a:solidFill>
                  <a:srgbClr val="FF0000"/>
                </a:solidFill>
                <a:latin typeface="Meiryo UI" panose="020B0604030504040204" pitchFamily="50" charset="-128"/>
                <a:ea typeface="Meiryo UI" panose="020B0604030504040204" pitchFamily="50" charset="-128"/>
              </a:rPr>
              <a:t>と</a:t>
            </a:r>
            <a:r>
              <a:rPr kumimoji="1" lang="ja-JP" altLang="en-US" sz="105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業務終了日を入力してください。</a:t>
            </a:r>
            <a:endParaRPr kumimoji="1" lang="en-US" altLang="ja-JP" sz="105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endParaRPr>
          </a:p>
          <a:p>
            <a:pPr lvl="0">
              <a:defRPr/>
            </a:pPr>
            <a:r>
              <a:rPr kumimoji="1" lang="ja-JP" altLang="en-US" sz="1050" noProof="0" dirty="0">
                <a:solidFill>
                  <a:srgbClr val="FF0000"/>
                </a:solidFill>
                <a:latin typeface="Meiryo UI" panose="020B0604030504040204" pitchFamily="50" charset="-128"/>
                <a:ea typeface="Meiryo UI" panose="020B0604030504040204" pitchFamily="50" charset="-128"/>
              </a:rPr>
              <a:t>変更</a:t>
            </a:r>
            <a:r>
              <a:rPr kumimoji="1" lang="ja-JP" altLang="en-US" sz="1050" noProof="0" dirty="0" smtClean="0">
                <a:solidFill>
                  <a:srgbClr val="FF0000"/>
                </a:solidFill>
                <a:latin typeface="Meiryo UI" panose="020B0604030504040204" pitchFamily="50" charset="-128"/>
                <a:ea typeface="Meiryo UI" panose="020B0604030504040204" pitchFamily="50" charset="-128"/>
              </a:rPr>
              <a:t>がない場合は、交付決定と同じ内容を入力してください。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21" name="正方形/長方形 20">
            <a:extLst>
              <a:ext uri="{FF2B5EF4-FFF2-40B4-BE49-F238E27FC236}">
                <a16:creationId xmlns:a16="http://schemas.microsoft.com/office/drawing/2014/main" id="{B370A316-4DCC-4A61-A581-6E29E5F3636F}"/>
              </a:ext>
            </a:extLst>
          </p:cNvPr>
          <p:cNvSpPr/>
          <p:nvPr/>
        </p:nvSpPr>
        <p:spPr>
          <a:xfrm>
            <a:off x="1063495" y="1451455"/>
            <a:ext cx="3764789" cy="546957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29" name="四角形: 角を丸くする 25">
            <a:extLst>
              <a:ext uri="{FF2B5EF4-FFF2-40B4-BE49-F238E27FC236}">
                <a16:creationId xmlns:a16="http://schemas.microsoft.com/office/drawing/2014/main" id="{A533A919-72B9-4347-B850-0FD33A972DF8}"/>
              </a:ext>
            </a:extLst>
          </p:cNvPr>
          <p:cNvSpPr/>
          <p:nvPr/>
        </p:nvSpPr>
        <p:spPr>
          <a:xfrm>
            <a:off x="4965700" y="5465546"/>
            <a:ext cx="1645302" cy="625908"/>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dirty="0" smtClean="0">
                <a:solidFill>
                  <a:srgbClr val="FF0000"/>
                </a:solidFill>
                <a:latin typeface="Meiryo UI" panose="020B0604030504040204" pitchFamily="50" charset="-128"/>
                <a:ea typeface="Meiryo UI" panose="020B0604030504040204" pitchFamily="50" charset="-128"/>
              </a:rPr>
              <a:t>「－」を入力ください。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B3F40FF1-3017-4349-B15F-59245569B370}"/>
              </a:ext>
            </a:extLst>
          </p:cNvPr>
          <p:cNvSpPr txBox="1"/>
          <p:nvPr/>
        </p:nvSpPr>
        <p:spPr>
          <a:xfrm>
            <a:off x="1247891" y="5735072"/>
            <a:ext cx="396759" cy="215444"/>
          </a:xfrm>
          <a:prstGeom prst="rect">
            <a:avLst/>
          </a:prstGeom>
          <a:solidFill>
            <a:schemeClr val="bg1"/>
          </a:solidFill>
        </p:spPr>
        <p:txBody>
          <a:bodyPr wrap="square" rtlCol="0">
            <a:spAutoFit/>
          </a:bodyPr>
          <a:lstStyle/>
          <a:p>
            <a:r>
              <a:rPr kumimoji="1" lang="ja-JP" altLang="en-US" sz="800" dirty="0" smtClean="0">
                <a:solidFill>
                  <a:srgbClr val="0070C0"/>
                </a:solidFill>
                <a:latin typeface="メイリオ" panose="020B0604030504040204" pitchFamily="50" charset="-128"/>
                <a:ea typeface="メイリオ" panose="020B0604030504040204" pitchFamily="50" charset="-128"/>
              </a:rPr>
              <a:t>－</a:t>
            </a:r>
            <a:endParaRPr kumimoji="1" lang="en-US" altLang="ja-JP" sz="800" dirty="0">
              <a:solidFill>
                <a:srgbClr val="0070C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62217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861" y="1351281"/>
            <a:ext cx="3561474" cy="4978404"/>
          </a:xfrm>
          <a:prstGeom prst="rect">
            <a:avLst/>
          </a:prstGeom>
        </p:spPr>
      </p:pic>
      <p:sp>
        <p:nvSpPr>
          <p:cNvPr id="22" name="正方形/長方形 21">
            <a:extLst>
              <a:ext uri="{FF2B5EF4-FFF2-40B4-BE49-F238E27FC236}">
                <a16:creationId xmlns:a16="http://schemas.microsoft.com/office/drawing/2014/main" id="{B370A316-4DCC-4A61-A581-6E29E5F3636F}"/>
              </a:ext>
            </a:extLst>
          </p:cNvPr>
          <p:cNvSpPr/>
          <p:nvPr/>
        </p:nvSpPr>
        <p:spPr>
          <a:xfrm>
            <a:off x="768861" y="1390180"/>
            <a:ext cx="3588921" cy="4939506"/>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計画変更</a:t>
            </a:r>
          </a:p>
        </p:txBody>
      </p:sp>
      <p:sp>
        <p:nvSpPr>
          <p:cNvPr id="17" name="正方形/長方形 16">
            <a:extLst>
              <a:ext uri="{FF2B5EF4-FFF2-40B4-BE49-F238E27FC236}">
                <a16:creationId xmlns:a16="http://schemas.microsoft.com/office/drawing/2014/main" id="{2C5F1E7A-C837-9049-A182-9E6CF5B8E716}"/>
              </a:ext>
            </a:extLst>
          </p:cNvPr>
          <p:cNvSpPr/>
          <p:nvPr/>
        </p:nvSpPr>
        <p:spPr>
          <a:xfrm>
            <a:off x="881076" y="2260600"/>
            <a:ext cx="3303574" cy="6921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19" name="直線コネクタ 18">
            <a:extLst>
              <a:ext uri="{FF2B5EF4-FFF2-40B4-BE49-F238E27FC236}">
                <a16:creationId xmlns:a16="http://schemas.microsoft.com/office/drawing/2014/main" id="{B2CA4937-671A-B744-A35B-4C4667A57979}"/>
              </a:ext>
            </a:extLst>
          </p:cNvPr>
          <p:cNvCxnSpPr>
            <a:cxnSpLocks/>
            <a:endCxn id="17" idx="3"/>
          </p:cNvCxnSpPr>
          <p:nvPr/>
        </p:nvCxnSpPr>
        <p:spPr>
          <a:xfrm flipH="1" flipV="1">
            <a:off x="4184650" y="2606675"/>
            <a:ext cx="364502" cy="8286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コンテンツ プレースホルダー 5">
            <a:extLst>
              <a:ext uri="{FF2B5EF4-FFF2-40B4-BE49-F238E27FC236}">
                <a16:creationId xmlns:a16="http://schemas.microsoft.com/office/drawing/2014/main" id="{2B4143C8-0DAC-6249-A8CC-2DDAF6BC899A}"/>
              </a:ext>
            </a:extLst>
          </p:cNvPr>
          <p:cNvSpPr>
            <a:spLocks noGrp="1"/>
          </p:cNvSpPr>
          <p:nvPr>
            <p:ph idx="1"/>
          </p:nvPr>
        </p:nvSpPr>
        <p:spPr>
          <a:xfrm>
            <a:off x="1143000" y="925608"/>
            <a:ext cx="5524501" cy="258522"/>
          </a:xfrm>
        </p:spPr>
        <p:txBody>
          <a:bodyPr/>
          <a:lstStyle/>
          <a:p>
            <a:r>
              <a:rPr lang="ja-JP" altLang="en-US"/>
              <a:t>各手続きの必要事項を入力します。</a:t>
            </a:r>
            <a:endParaRPr lang="en-US" altLang="ja-JP" dirty="0"/>
          </a:p>
        </p:txBody>
      </p:sp>
      <p:sp>
        <p:nvSpPr>
          <p:cNvPr id="28" name="四角形: 角を丸くする 10">
            <a:extLst>
              <a:ext uri="{FF2B5EF4-FFF2-40B4-BE49-F238E27FC236}">
                <a16:creationId xmlns:a16="http://schemas.microsoft.com/office/drawing/2014/main" id="{CC041085-6193-694A-AD77-E451E5280232}"/>
              </a:ext>
            </a:extLst>
          </p:cNvPr>
          <p:cNvSpPr/>
          <p:nvPr/>
        </p:nvSpPr>
        <p:spPr>
          <a:xfrm>
            <a:off x="228600" y="925608"/>
            <a:ext cx="914400" cy="255261"/>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4</a:t>
            </a:r>
            <a:endParaRPr kumimoji="1" lang="ja-JP" altLang="en-US" sz="1400" b="1" dirty="0">
              <a:latin typeface="Meiryo UI" panose="020B0604030504040204" pitchFamily="50" charset="-128"/>
              <a:ea typeface="Meiryo UI" panose="020B0604030504040204" pitchFamily="50" charset="-128"/>
            </a:endParaRPr>
          </a:p>
        </p:txBody>
      </p:sp>
      <p:cxnSp>
        <p:nvCxnSpPr>
          <p:cNvPr id="25" name="直線コネクタ 24">
            <a:extLst>
              <a:ext uri="{FF2B5EF4-FFF2-40B4-BE49-F238E27FC236}">
                <a16:creationId xmlns:a16="http://schemas.microsoft.com/office/drawing/2014/main" id="{6CDE6E61-575E-4B76-9667-5E44488F592A}"/>
              </a:ext>
            </a:extLst>
          </p:cNvPr>
          <p:cNvCxnSpPr>
            <a:cxnSpLocks/>
          </p:cNvCxnSpPr>
          <p:nvPr/>
        </p:nvCxnSpPr>
        <p:spPr>
          <a:xfrm flipH="1">
            <a:off x="4180231" y="1786417"/>
            <a:ext cx="470502" cy="571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6" name="グループ化 25"/>
          <p:cNvGrpSpPr/>
          <p:nvPr/>
        </p:nvGrpSpPr>
        <p:grpSpPr>
          <a:xfrm>
            <a:off x="4415482" y="3342238"/>
            <a:ext cx="2317750" cy="3223662"/>
            <a:chOff x="4349750" y="2003243"/>
            <a:chExt cx="2317750" cy="2556779"/>
          </a:xfrm>
        </p:grpSpPr>
        <p:sp>
          <p:nvSpPr>
            <p:cNvPr id="29" name="四角形: 角を丸くする 25">
              <a:extLst>
                <a:ext uri="{FF2B5EF4-FFF2-40B4-BE49-F238E27FC236}">
                  <a16:creationId xmlns:a16="http://schemas.microsoft.com/office/drawing/2014/main" id="{4207977E-D58B-456C-96FA-141907AEB1C2}"/>
                </a:ext>
              </a:extLst>
            </p:cNvPr>
            <p:cNvSpPr/>
            <p:nvPr/>
          </p:nvSpPr>
          <p:spPr>
            <a:xfrm>
              <a:off x="4349750" y="2003243"/>
              <a:ext cx="2317750" cy="2556779"/>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1" dirty="0" smtClean="0">
                  <a:solidFill>
                    <a:srgbClr val="FF0000"/>
                  </a:solidFill>
                  <a:latin typeface="Meiryo UI" panose="020B0604030504040204" pitchFamily="50" charset="-128"/>
                  <a:ea typeface="Meiryo UI" panose="020B0604030504040204" pitchFamily="50" charset="-128"/>
                </a:rPr>
                <a:t>「（様式第３）計画変更承認申請書」は</a:t>
              </a:r>
              <a:r>
                <a:rPr kumimoji="1" lang="ja-JP" altLang="en-US" sz="105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必須項目となりますので、「ファイル選択」ボタンを押し、計画変更承認申請書の</a:t>
              </a:r>
              <a:r>
                <a:rPr kumimoji="1" lang="en-US" altLang="ja-JP" sz="105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PDF</a:t>
              </a:r>
              <a:r>
                <a:rPr kumimoji="1" lang="ja-JP" altLang="en-US" sz="105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ファイルを添付してください。</a:t>
              </a:r>
              <a:endParaRPr kumimoji="1" lang="en-US" altLang="ja-JP" sz="105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30" name="四角形: 角を丸くする 25">
              <a:extLst>
                <a:ext uri="{FF2B5EF4-FFF2-40B4-BE49-F238E27FC236}">
                  <a16:creationId xmlns:a16="http://schemas.microsoft.com/office/drawing/2014/main" id="{3A1F768B-B812-4FF6-ADF6-4A111DDCD83B}"/>
                </a:ext>
              </a:extLst>
            </p:cNvPr>
            <p:cNvSpPr/>
            <p:nvPr/>
          </p:nvSpPr>
          <p:spPr>
            <a:xfrm>
              <a:off x="4416529" y="2800847"/>
              <a:ext cx="2200842" cy="1689078"/>
            </a:xfrm>
            <a:prstGeom prst="roundRect">
              <a:avLst>
                <a:gd name="adj" fmla="val 115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r>
                <a:rPr kumimoji="1" lang="ja-JP" altLang="en-US" sz="900" b="1" dirty="0" smtClean="0">
                  <a:solidFill>
                    <a:schemeClr val="tx1"/>
                  </a:solidFill>
                  <a:latin typeface="Meiryo UI" panose="020B0604030504040204" pitchFamily="50" charset="-128"/>
                  <a:ea typeface="Meiryo UI" panose="020B0604030504040204" pitchFamily="50" charset="-128"/>
                </a:rPr>
                <a:t>（様式第３）計画変更承認申請書</a:t>
              </a:r>
              <a:endParaRPr kumimoji="1" lang="en-US" altLang="ja-JP" sz="900" b="1"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b="1"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〇様式は、交付要綱の「（様式第３）計画変更承認申請書」のとおりです。</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当該様式に則り、以下の必要事項を記載した書類一式を</a:t>
              </a:r>
              <a:r>
                <a:rPr kumimoji="1" lang="en-US" altLang="ja-JP" sz="900" dirty="0" smtClean="0">
                  <a:solidFill>
                    <a:schemeClr val="tx1"/>
                  </a:solidFill>
                  <a:latin typeface="Meiryo UI" panose="020B0604030504040204" pitchFamily="50" charset="-128"/>
                  <a:ea typeface="Meiryo UI" panose="020B0604030504040204" pitchFamily="50" charset="-128"/>
                </a:rPr>
                <a:t>PDF</a:t>
              </a:r>
              <a:r>
                <a:rPr kumimoji="1" lang="ja-JP" altLang="en-US" sz="900" dirty="0" smtClean="0">
                  <a:solidFill>
                    <a:schemeClr val="tx1"/>
                  </a:solidFill>
                  <a:latin typeface="Meiryo UI" panose="020B0604030504040204" pitchFamily="50" charset="-128"/>
                  <a:ea typeface="Meiryo UI" panose="020B0604030504040204" pitchFamily="50" charset="-128"/>
                </a:rPr>
                <a:t>ファイルにより添付して下さい。</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１</a:t>
              </a:r>
              <a:r>
                <a:rPr kumimoji="1" lang="ja-JP" altLang="en-US" sz="900" dirty="0">
                  <a:solidFill>
                    <a:schemeClr val="tx1"/>
                  </a:solidFill>
                  <a:latin typeface="Meiryo UI" panose="020B0604030504040204" pitchFamily="50" charset="-128"/>
                  <a:ea typeface="Meiryo UI" panose="020B0604030504040204" pitchFamily="50" charset="-128"/>
                </a:rPr>
                <a:t>．変更の内容</a:t>
              </a: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２</a:t>
              </a:r>
              <a:r>
                <a:rPr kumimoji="1" lang="ja-JP" altLang="en-US" sz="900" dirty="0">
                  <a:solidFill>
                    <a:schemeClr val="tx1"/>
                  </a:solidFill>
                  <a:latin typeface="Meiryo UI" panose="020B0604030504040204" pitchFamily="50" charset="-128"/>
                  <a:ea typeface="Meiryo UI" panose="020B0604030504040204" pitchFamily="50" charset="-128"/>
                </a:rPr>
                <a:t>．変更を必要とする理由</a:t>
              </a: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３</a:t>
              </a:r>
              <a:r>
                <a:rPr kumimoji="1" lang="ja-JP" altLang="en-US" sz="900" dirty="0">
                  <a:solidFill>
                    <a:schemeClr val="tx1"/>
                  </a:solidFill>
                  <a:latin typeface="Meiryo UI" panose="020B0604030504040204" pitchFamily="50" charset="-128"/>
                  <a:ea typeface="Meiryo UI" panose="020B0604030504040204" pitchFamily="50" charset="-128"/>
                </a:rPr>
                <a:t>．変更が補助事業に及ぼす影響</a:t>
              </a: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４</a:t>
              </a:r>
              <a:r>
                <a:rPr kumimoji="1" lang="ja-JP" altLang="en-US" sz="900" dirty="0">
                  <a:solidFill>
                    <a:schemeClr val="tx1"/>
                  </a:solidFill>
                  <a:latin typeface="Meiryo UI" panose="020B0604030504040204" pitchFamily="50" charset="-128"/>
                  <a:ea typeface="Meiryo UI" panose="020B0604030504040204" pitchFamily="50" charset="-128"/>
                </a:rPr>
                <a:t>．変更後の補助事業に要する</a:t>
              </a:r>
              <a:r>
                <a:rPr kumimoji="1" lang="ja-JP" altLang="en-US" sz="900" dirty="0" smtClean="0">
                  <a:solidFill>
                    <a:schemeClr val="tx1"/>
                  </a:solidFill>
                  <a:latin typeface="Meiryo UI" panose="020B0604030504040204" pitchFamily="50" charset="-128"/>
                  <a:ea typeface="Meiryo UI" panose="020B0604030504040204" pitchFamily="50" charset="-128"/>
                </a:rPr>
                <a:t>経</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　　　　費</a:t>
              </a:r>
              <a:r>
                <a:rPr kumimoji="1" lang="ja-JP" altLang="en-US" sz="900" dirty="0">
                  <a:solidFill>
                    <a:schemeClr val="tx1"/>
                  </a:solidFill>
                  <a:latin typeface="Meiryo UI" panose="020B0604030504040204" pitchFamily="50" charset="-128"/>
                  <a:ea typeface="Meiryo UI" panose="020B0604030504040204" pitchFamily="50" charset="-128"/>
                </a:rPr>
                <a:t>、補助対象経費及び補助</a:t>
              </a:r>
              <a:r>
                <a:rPr kumimoji="1" lang="ja-JP" altLang="en-US" sz="900" dirty="0" smtClean="0">
                  <a:solidFill>
                    <a:schemeClr val="tx1"/>
                  </a:solidFill>
                  <a:latin typeface="Meiryo UI" panose="020B0604030504040204" pitchFamily="50" charset="-128"/>
                  <a:ea typeface="Meiryo UI" panose="020B0604030504040204" pitchFamily="50" charset="-128"/>
                </a:rPr>
                <a:t>金</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　　　　の</a:t>
              </a:r>
              <a:r>
                <a:rPr kumimoji="1" lang="ja-JP" altLang="en-US" sz="900" dirty="0">
                  <a:solidFill>
                    <a:schemeClr val="tx1"/>
                  </a:solidFill>
                  <a:latin typeface="Meiryo UI" panose="020B0604030504040204" pitchFamily="50" charset="-128"/>
                  <a:ea typeface="Meiryo UI" panose="020B0604030504040204" pitchFamily="50" charset="-128"/>
                </a:rPr>
                <a:t>配分</a:t>
              </a:r>
              <a:r>
                <a:rPr kumimoji="1" lang="ja-JP" altLang="en-US" sz="900" dirty="0" smtClean="0">
                  <a:solidFill>
                    <a:schemeClr val="tx1"/>
                  </a:solidFill>
                  <a:latin typeface="Meiryo UI" panose="020B0604030504040204" pitchFamily="50" charset="-128"/>
                  <a:ea typeface="Meiryo UI" panose="020B0604030504040204" pitchFamily="50" charset="-128"/>
                </a:rPr>
                <a:t>額（新旧</a:t>
              </a:r>
              <a:r>
                <a:rPr kumimoji="1" lang="ja-JP" altLang="en-US" sz="900" dirty="0">
                  <a:solidFill>
                    <a:schemeClr val="tx1"/>
                  </a:solidFill>
                  <a:latin typeface="Meiryo UI" panose="020B0604030504040204" pitchFamily="50" charset="-128"/>
                  <a:ea typeface="Meiryo UI" panose="020B0604030504040204" pitchFamily="50" charset="-128"/>
                </a:rPr>
                <a:t>対比）</a:t>
              </a: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５</a:t>
              </a:r>
              <a:r>
                <a:rPr kumimoji="1" lang="ja-JP" altLang="en-US" sz="900" dirty="0">
                  <a:solidFill>
                    <a:schemeClr val="tx1"/>
                  </a:solidFill>
                  <a:latin typeface="Meiryo UI" panose="020B0604030504040204" pitchFamily="50" charset="-128"/>
                  <a:ea typeface="Meiryo UI" panose="020B0604030504040204" pitchFamily="50" charset="-128"/>
                </a:rPr>
                <a:t>．同上の算出基礎</a:t>
              </a:r>
              <a:endParaRPr kumimoji="1" lang="en-US" altLang="ja-JP" sz="900" dirty="0" smtClean="0">
                <a:solidFill>
                  <a:schemeClr val="tx1"/>
                </a:solidFill>
                <a:latin typeface="Meiryo UI" panose="020B0604030504040204" pitchFamily="50" charset="-128"/>
                <a:ea typeface="Meiryo UI" panose="020B0604030504040204" pitchFamily="50" charset="-128"/>
              </a:endParaRPr>
            </a:p>
          </p:txBody>
        </p:sp>
      </p:grpSp>
      <p:sp>
        <p:nvSpPr>
          <p:cNvPr id="31" name="正方形/長方形 30">
            <a:extLst>
              <a:ext uri="{FF2B5EF4-FFF2-40B4-BE49-F238E27FC236}">
                <a16:creationId xmlns:a16="http://schemas.microsoft.com/office/drawing/2014/main" id="{2C5F1E7A-C837-9049-A182-9E6CF5B8E716}"/>
              </a:ext>
            </a:extLst>
          </p:cNvPr>
          <p:cNvSpPr/>
          <p:nvPr/>
        </p:nvSpPr>
        <p:spPr>
          <a:xfrm>
            <a:off x="876656" y="1447282"/>
            <a:ext cx="3303574" cy="73076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2" name="四角形: 角を丸くする 25">
            <a:extLst>
              <a:ext uri="{FF2B5EF4-FFF2-40B4-BE49-F238E27FC236}">
                <a16:creationId xmlns:a16="http://schemas.microsoft.com/office/drawing/2014/main" id="{A533A919-72B9-4347-B850-0FD33A972DF8}"/>
              </a:ext>
            </a:extLst>
          </p:cNvPr>
          <p:cNvSpPr/>
          <p:nvPr/>
        </p:nvSpPr>
        <p:spPr>
          <a:xfrm>
            <a:off x="4438130" y="1053238"/>
            <a:ext cx="2254770" cy="1596186"/>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dirty="0" smtClean="0">
                <a:solidFill>
                  <a:srgbClr val="FF0000"/>
                </a:solidFill>
                <a:latin typeface="Meiryo UI" panose="020B0604030504040204" pitchFamily="50" charset="-128"/>
                <a:ea typeface="Meiryo UI" panose="020B0604030504040204" pitchFamily="50" charset="-128"/>
              </a:rPr>
              <a:t>「（様式第３）計画変更承認申請書」の以下項目について作成したエクセルファイルを、「</a:t>
            </a:r>
            <a:r>
              <a:rPr kumimoji="1" lang="ja-JP" altLang="en-US" sz="1050" b="1" dirty="0">
                <a:solidFill>
                  <a:srgbClr val="FF0000"/>
                </a:solidFill>
                <a:latin typeface="Meiryo UI" panose="020B0604030504040204" pitchFamily="50" charset="-128"/>
                <a:ea typeface="Meiryo UI" panose="020B0604030504040204" pitchFamily="50" charset="-128"/>
              </a:rPr>
              <a:t>ファイル選択」ボタンを</a:t>
            </a:r>
            <a:r>
              <a:rPr kumimoji="1" lang="ja-JP" altLang="en-US" sz="1050" b="1" dirty="0" smtClean="0">
                <a:solidFill>
                  <a:srgbClr val="FF0000"/>
                </a:solidFill>
                <a:latin typeface="Meiryo UI" panose="020B0604030504040204" pitchFamily="50" charset="-128"/>
                <a:ea typeface="Meiryo UI" panose="020B0604030504040204" pitchFamily="50" charset="-128"/>
              </a:rPr>
              <a:t>押して添付してください。</a:t>
            </a:r>
            <a:endParaRPr kumimoji="1" lang="en-US" altLang="ja-JP" sz="1050" b="1" dirty="0" smtClean="0">
              <a:solidFill>
                <a:srgbClr val="FF0000"/>
              </a:solidFill>
              <a:latin typeface="Meiryo UI" panose="020B0604030504040204" pitchFamily="50" charset="-128"/>
              <a:ea typeface="Meiryo UI" panose="020B0604030504040204" pitchFamily="50" charset="-128"/>
            </a:endParaRPr>
          </a:p>
          <a:p>
            <a:pPr lvl="0">
              <a:defRPr/>
            </a:pPr>
            <a:endParaRPr kumimoji="1" lang="en-US" altLang="ja-JP" sz="1050" b="1" dirty="0">
              <a:solidFill>
                <a:srgbClr val="FF0000"/>
              </a:solidFill>
              <a:latin typeface="Meiryo UI" panose="020B0604030504040204" pitchFamily="50" charset="-128"/>
              <a:ea typeface="Meiryo UI" panose="020B0604030504040204" pitchFamily="50" charset="-128"/>
            </a:endParaRPr>
          </a:p>
          <a:p>
            <a:pPr lvl="0">
              <a:defRPr/>
            </a:pPr>
            <a:endParaRPr kumimoji="1" lang="en-US" altLang="ja-JP" sz="1050" b="1" dirty="0" smtClean="0">
              <a:solidFill>
                <a:srgbClr val="FF0000"/>
              </a:solidFill>
              <a:latin typeface="Meiryo UI" panose="020B0604030504040204" pitchFamily="50" charset="-128"/>
              <a:ea typeface="Meiryo UI" panose="020B0604030504040204" pitchFamily="50" charset="-128"/>
            </a:endParaRPr>
          </a:p>
          <a:p>
            <a:pPr lvl="0">
              <a:defRPr/>
            </a:pPr>
            <a:endParaRPr kumimoji="1" lang="en-US" altLang="ja-JP" sz="1050" b="1" dirty="0">
              <a:solidFill>
                <a:srgbClr val="FF0000"/>
              </a:solidFill>
              <a:latin typeface="Meiryo UI" panose="020B0604030504040204" pitchFamily="50" charset="-128"/>
              <a:ea typeface="Meiryo UI" panose="020B0604030504040204" pitchFamily="50" charset="-128"/>
            </a:endParaRPr>
          </a:p>
          <a:p>
            <a:pPr lvl="0">
              <a:defRPr/>
            </a:pPr>
            <a:endParaRPr kumimoji="1" lang="en-US" altLang="ja-JP" sz="1050" b="1" dirty="0" smtClean="0">
              <a:solidFill>
                <a:srgbClr val="FF0000"/>
              </a:solidFill>
              <a:latin typeface="Meiryo UI" panose="020B0604030504040204" pitchFamily="50" charset="-128"/>
              <a:ea typeface="Meiryo UI" panose="020B0604030504040204" pitchFamily="50" charset="-128"/>
            </a:endParaRPr>
          </a:p>
          <a:p>
            <a:pPr lvl="0">
              <a:defRPr/>
            </a:pPr>
            <a:endParaRPr kumimoji="1" lang="en-US" altLang="ja-JP" sz="1050" b="1" dirty="0" smtClean="0">
              <a:solidFill>
                <a:srgbClr val="FF0000"/>
              </a:solidFill>
              <a:latin typeface="Meiryo UI" panose="020B0604030504040204" pitchFamily="50" charset="-128"/>
              <a:ea typeface="Meiryo UI" panose="020B0604030504040204" pitchFamily="50" charset="-128"/>
            </a:endParaRPr>
          </a:p>
        </p:txBody>
      </p:sp>
      <p:sp>
        <p:nvSpPr>
          <p:cNvPr id="33" name="四角形: 角を丸くする 25">
            <a:extLst>
              <a:ext uri="{FF2B5EF4-FFF2-40B4-BE49-F238E27FC236}">
                <a16:creationId xmlns:a16="http://schemas.microsoft.com/office/drawing/2014/main" id="{3A1F768B-B812-4FF6-ADF6-4A111DDCD83B}"/>
              </a:ext>
            </a:extLst>
          </p:cNvPr>
          <p:cNvSpPr/>
          <p:nvPr/>
        </p:nvSpPr>
        <p:spPr>
          <a:xfrm>
            <a:off x="4549152" y="1806822"/>
            <a:ext cx="2043745" cy="719434"/>
          </a:xfrm>
          <a:prstGeom prst="roundRect">
            <a:avLst>
              <a:gd name="adj" fmla="val 115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４</a:t>
            </a:r>
            <a:r>
              <a:rPr kumimoji="1" lang="ja-JP" altLang="en-US" sz="900" dirty="0">
                <a:solidFill>
                  <a:schemeClr val="tx1"/>
                </a:solidFill>
                <a:latin typeface="Meiryo UI" panose="020B0604030504040204" pitchFamily="50" charset="-128"/>
                <a:ea typeface="Meiryo UI" panose="020B0604030504040204" pitchFamily="50" charset="-128"/>
              </a:rPr>
              <a:t>．変更後の補助事業に要する</a:t>
            </a:r>
            <a:r>
              <a:rPr kumimoji="1" lang="ja-JP" altLang="en-US" sz="900" dirty="0" smtClean="0">
                <a:solidFill>
                  <a:schemeClr val="tx1"/>
                </a:solidFill>
                <a:latin typeface="Meiryo UI" panose="020B0604030504040204" pitchFamily="50" charset="-128"/>
                <a:ea typeface="Meiryo UI" panose="020B0604030504040204" pitchFamily="50" charset="-128"/>
              </a:rPr>
              <a:t>経</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　　　　費、補助</a:t>
            </a:r>
            <a:r>
              <a:rPr kumimoji="1" lang="ja-JP" altLang="en-US" sz="900" dirty="0">
                <a:solidFill>
                  <a:schemeClr val="tx1"/>
                </a:solidFill>
                <a:latin typeface="Meiryo UI" panose="020B0604030504040204" pitchFamily="50" charset="-128"/>
                <a:ea typeface="Meiryo UI" panose="020B0604030504040204" pitchFamily="50" charset="-128"/>
              </a:rPr>
              <a:t>対象経費及び補助</a:t>
            </a:r>
            <a:r>
              <a:rPr kumimoji="1" lang="ja-JP" altLang="en-US" sz="900" dirty="0" smtClean="0">
                <a:solidFill>
                  <a:schemeClr val="tx1"/>
                </a:solidFill>
                <a:latin typeface="Meiryo UI" panose="020B0604030504040204" pitchFamily="50" charset="-128"/>
                <a:ea typeface="Meiryo UI" panose="020B0604030504040204" pitchFamily="50" charset="-128"/>
              </a:rPr>
              <a:t>金</a:t>
            </a:r>
            <a:endParaRPr kumimoji="1" lang="en-US" altLang="ja-JP" sz="900" dirty="0" smtClean="0">
              <a:solidFill>
                <a:schemeClr val="tx1"/>
              </a:solidFill>
              <a:latin typeface="Meiryo UI" panose="020B0604030504040204" pitchFamily="50" charset="-128"/>
              <a:ea typeface="Meiryo UI" panose="020B0604030504040204" pitchFamily="50" charset="-128"/>
            </a:endParaRPr>
          </a:p>
          <a:p>
            <a:pPr marL="92075" indent="-92075"/>
            <a:r>
              <a:rPr kumimoji="1"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dirty="0" smtClean="0">
                <a:solidFill>
                  <a:schemeClr val="tx1"/>
                </a:solidFill>
                <a:latin typeface="Meiryo UI" panose="020B0604030504040204" pitchFamily="50" charset="-128"/>
                <a:ea typeface="Meiryo UI" panose="020B0604030504040204" pitchFamily="50" charset="-128"/>
              </a:rPr>
              <a:t>　　　　の配分額（新旧</a:t>
            </a:r>
            <a:r>
              <a:rPr kumimoji="1" lang="ja-JP" altLang="en-US" sz="900" dirty="0">
                <a:solidFill>
                  <a:schemeClr val="tx1"/>
                </a:solidFill>
                <a:latin typeface="Meiryo UI" panose="020B0604030504040204" pitchFamily="50" charset="-128"/>
                <a:ea typeface="Meiryo UI" panose="020B0604030504040204" pitchFamily="50" charset="-128"/>
              </a:rPr>
              <a:t>対比）</a:t>
            </a:r>
          </a:p>
          <a:p>
            <a:pPr marL="92075" indent="-92075"/>
            <a:r>
              <a:rPr kumimoji="1" lang="ja-JP" altLang="en-US" sz="900" dirty="0" smtClean="0">
                <a:solidFill>
                  <a:schemeClr val="tx1"/>
                </a:solidFill>
                <a:latin typeface="Meiryo UI" panose="020B0604030504040204" pitchFamily="50" charset="-128"/>
                <a:ea typeface="Meiryo UI" panose="020B0604030504040204" pitchFamily="50" charset="-128"/>
              </a:rPr>
              <a:t>　　５</a:t>
            </a:r>
            <a:r>
              <a:rPr kumimoji="1" lang="ja-JP" altLang="en-US" sz="900" dirty="0">
                <a:solidFill>
                  <a:schemeClr val="tx1"/>
                </a:solidFill>
                <a:latin typeface="Meiryo UI" panose="020B0604030504040204" pitchFamily="50" charset="-128"/>
                <a:ea typeface="Meiryo UI" panose="020B0604030504040204" pitchFamily="50" charset="-128"/>
              </a:rPr>
              <a:t>．同上の算出基礎</a:t>
            </a:r>
            <a:endParaRPr kumimoji="1" lang="en-US" altLang="ja-JP" sz="900" dirty="0" smtClean="0">
              <a:solidFill>
                <a:schemeClr val="tx1"/>
              </a:solidFill>
              <a:latin typeface="Meiryo UI" panose="020B0604030504040204" pitchFamily="50" charset="-128"/>
              <a:ea typeface="Meiryo UI" panose="020B0604030504040204" pitchFamily="50" charset="-128"/>
            </a:endParaRPr>
          </a:p>
        </p:txBody>
      </p:sp>
      <p:sp>
        <p:nvSpPr>
          <p:cNvPr id="34" name="四角形: 角を丸くする 25">
            <a:extLst>
              <a:ext uri="{FF2B5EF4-FFF2-40B4-BE49-F238E27FC236}">
                <a16:creationId xmlns:a16="http://schemas.microsoft.com/office/drawing/2014/main" id="{86B2A4A0-D75D-7049-90B7-DFEF6D02B1D2}"/>
              </a:ext>
            </a:extLst>
          </p:cNvPr>
          <p:cNvSpPr/>
          <p:nvPr/>
        </p:nvSpPr>
        <p:spPr>
          <a:xfrm>
            <a:off x="1756918" y="3914561"/>
            <a:ext cx="1543050" cy="72665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ファイル添付は不要です</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5" name="正方形/長方形 34">
            <a:extLst>
              <a:ext uri="{FF2B5EF4-FFF2-40B4-BE49-F238E27FC236}">
                <a16:creationId xmlns:a16="http://schemas.microsoft.com/office/drawing/2014/main" id="{2C5F1E7A-C837-9049-A182-9E6CF5B8E716}"/>
              </a:ext>
            </a:extLst>
          </p:cNvPr>
          <p:cNvSpPr/>
          <p:nvPr/>
        </p:nvSpPr>
        <p:spPr>
          <a:xfrm>
            <a:off x="876656" y="3033168"/>
            <a:ext cx="3303574" cy="2592931"/>
          </a:xfrm>
          <a:prstGeom prst="rect">
            <a:avLst/>
          </a:prstGeom>
          <a:noFill/>
          <a:ln w="19050">
            <a:solidFill>
              <a:srgbClr val="3333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Tree>
    <p:extLst>
      <p:ext uri="{BB962C8B-B14F-4D97-AF65-F5344CB8AC3E}">
        <p14:creationId xmlns:p14="http://schemas.microsoft.com/office/powerpoint/2010/main" val="16774567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7033835-5B01-4505-8898-187EFE7D6342}"/>
              </a:ext>
            </a:extLst>
          </p:cNvPr>
          <p:cNvPicPr>
            <a:picLocks noChangeAspect="1"/>
          </p:cNvPicPr>
          <p:nvPr/>
        </p:nvPicPr>
        <p:blipFill>
          <a:blip r:embed="rId3"/>
          <a:stretch>
            <a:fillRect/>
          </a:stretch>
        </p:blipFill>
        <p:spPr>
          <a:xfrm>
            <a:off x="1911735" y="8234114"/>
            <a:ext cx="2733696" cy="593971"/>
          </a:xfrm>
          <a:prstGeom prst="rect">
            <a:avLst/>
          </a:prstGeom>
          <a:ln>
            <a:solidFill>
              <a:schemeClr val="accent1">
                <a:shade val="50000"/>
              </a:schemeClr>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計画変更</a:t>
            </a:r>
          </a:p>
        </p:txBody>
      </p:sp>
      <p:sp>
        <p:nvSpPr>
          <p:cNvPr id="7" name="コンテンツ プレースホルダー 5">
            <a:extLst>
              <a:ext uri="{FF2B5EF4-FFF2-40B4-BE49-F238E27FC236}">
                <a16:creationId xmlns:a16="http://schemas.microsoft.com/office/drawing/2014/main" id="{DFF7E264-D4F1-4C4A-AF7E-072C5F54294C}"/>
              </a:ext>
            </a:extLst>
          </p:cNvPr>
          <p:cNvSpPr>
            <a:spLocks noGrp="1"/>
          </p:cNvSpPr>
          <p:nvPr>
            <p:ph idx="1"/>
          </p:nvPr>
        </p:nvSpPr>
        <p:spPr>
          <a:xfrm>
            <a:off x="1143000" y="925608"/>
            <a:ext cx="5524501" cy="424722"/>
          </a:xfrm>
        </p:spPr>
        <p:txBody>
          <a:bodyPr/>
          <a:lstStyle/>
          <a:p>
            <a:r>
              <a:rPr lang="ja-JP" altLang="en-US"/>
              <a:t>必要事項の入力が完了したら、各手続きの申請画面の最下部の「プレビュー」ボタンを押下します。</a:t>
            </a:r>
            <a:endParaRPr lang="en-US" altLang="ja-JP" dirty="0"/>
          </a:p>
        </p:txBody>
      </p:sp>
      <p:sp>
        <p:nvSpPr>
          <p:cNvPr id="8" name="四角形: 角を丸くする 10">
            <a:extLst>
              <a:ext uri="{FF2B5EF4-FFF2-40B4-BE49-F238E27FC236}">
                <a16:creationId xmlns:a16="http://schemas.microsoft.com/office/drawing/2014/main" id="{DC63B85A-41DF-6B4F-B8E4-49BB4DA3198B}"/>
              </a:ext>
            </a:extLst>
          </p:cNvPr>
          <p:cNvSpPr/>
          <p:nvPr/>
        </p:nvSpPr>
        <p:spPr>
          <a:xfrm>
            <a:off x="228600" y="925608"/>
            <a:ext cx="914400" cy="4247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5</a:t>
            </a:r>
            <a:endParaRPr kumimoji="1" lang="ja-JP" altLang="en-US" sz="1400" b="1" dirty="0">
              <a:latin typeface="Meiryo UI" panose="020B0604030504040204" pitchFamily="50" charset="-128"/>
              <a:ea typeface="Meiryo UI" panose="020B0604030504040204" pitchFamily="50" charset="-128"/>
            </a:endParaRPr>
          </a:p>
        </p:txBody>
      </p:sp>
      <p:sp>
        <p:nvSpPr>
          <p:cNvPr id="13" name="コンテンツ プレースホルダー 5">
            <a:extLst>
              <a:ext uri="{FF2B5EF4-FFF2-40B4-BE49-F238E27FC236}">
                <a16:creationId xmlns:a16="http://schemas.microsoft.com/office/drawing/2014/main" id="{5DBCC09C-5430-C849-914A-E6A2E8136058}"/>
              </a:ext>
            </a:extLst>
          </p:cNvPr>
          <p:cNvSpPr txBox="1">
            <a:spLocks/>
          </p:cNvSpPr>
          <p:nvPr/>
        </p:nvSpPr>
        <p:spPr>
          <a:xfrm>
            <a:off x="1000052" y="3870864"/>
            <a:ext cx="5257800" cy="595538"/>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a:solidFill>
                  <a:srgbClr val="FF0000"/>
                </a:solidFill>
                <a:latin typeface="メイリオ" panose="020B0604030504040204" pitchFamily="50" charset="-128"/>
                <a:ea typeface="メイリオ" panose="020B0604030504040204" pitchFamily="50" charset="-128"/>
              </a:rPr>
              <a:t>プレビューを押しても次の画面に遷移しない場合、必須入力が未入力です。</a:t>
            </a:r>
            <a:r>
              <a:rPr lang="en-US" altLang="ja-JP" dirty="0">
                <a:solidFill>
                  <a:srgbClr val="FF0000"/>
                </a:solidFill>
                <a:latin typeface="メイリオ" panose="020B0604030504040204" pitchFamily="50" charset="-128"/>
                <a:ea typeface="メイリオ" panose="020B0604030504040204" pitchFamily="50" charset="-128"/>
              </a:rPr>
              <a:t/>
            </a:r>
            <a:br>
              <a:rPr lang="en-US" altLang="ja-JP" dirty="0">
                <a:solidFill>
                  <a:srgbClr val="FF0000"/>
                </a:solidFill>
                <a:latin typeface="メイリオ" panose="020B0604030504040204" pitchFamily="50" charset="-128"/>
                <a:ea typeface="メイリオ" panose="020B0604030504040204" pitchFamily="50" charset="-128"/>
              </a:rPr>
            </a:br>
            <a:r>
              <a:rPr lang="ja-JP" altLang="en-US">
                <a:solidFill>
                  <a:srgbClr val="FF0000"/>
                </a:solidFill>
                <a:latin typeface="メイリオ" panose="020B0604030504040204" pitchFamily="50" charset="-128"/>
                <a:ea typeface="メイリオ" panose="020B0604030504040204" pitchFamily="50" charset="-128"/>
              </a:rPr>
              <a:t>未入力の箇所に下記のメッセージが表示されるので、該当箇所を確認してください。</a:t>
            </a:r>
            <a:endParaRPr lang="en-US" altLang="ja-JP" dirty="0">
              <a:solidFill>
                <a:srgbClr val="FF0000"/>
              </a:solidFill>
              <a:latin typeface="メイリオ" panose="020B0604030504040204" pitchFamily="50" charset="-128"/>
              <a:ea typeface="メイリオ" panose="020B0604030504040204" pitchFamily="50" charset="-128"/>
            </a:endParaRPr>
          </a:p>
        </p:txBody>
      </p:sp>
      <p:pic>
        <p:nvPicPr>
          <p:cNvPr id="21" name="図 20">
            <a:extLst>
              <a:ext uri="{FF2B5EF4-FFF2-40B4-BE49-F238E27FC236}">
                <a16:creationId xmlns:a16="http://schemas.microsoft.com/office/drawing/2014/main" id="{648A0893-1C4C-DE44-952C-F39F7AE70B8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94949" y="4572036"/>
            <a:ext cx="3898900" cy="939800"/>
          </a:xfrm>
          <a:prstGeom prst="rect">
            <a:avLst/>
          </a:prstGeom>
          <a:ln>
            <a:solidFill>
              <a:schemeClr val="tx1"/>
            </a:solidFill>
          </a:ln>
        </p:spPr>
      </p:pic>
      <p:pic>
        <p:nvPicPr>
          <p:cNvPr id="22" name="グラフィックス 21" descr="警告">
            <a:extLst>
              <a:ext uri="{FF2B5EF4-FFF2-40B4-BE49-F238E27FC236}">
                <a16:creationId xmlns:a16="http://schemas.microsoft.com/office/drawing/2014/main" id="{4C55AD6A-FFA4-5D4A-A638-A5E4085F6259}"/>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510002" y="3929636"/>
            <a:ext cx="439771" cy="439771"/>
          </a:xfrm>
          <a:prstGeom prst="rect">
            <a:avLst/>
          </a:prstGeom>
        </p:spPr>
      </p:pic>
      <p:pic>
        <p:nvPicPr>
          <p:cNvPr id="24" name="図 23">
            <a:extLst>
              <a:ext uri="{FF2B5EF4-FFF2-40B4-BE49-F238E27FC236}">
                <a16:creationId xmlns:a16="http://schemas.microsoft.com/office/drawing/2014/main" id="{906724CB-B965-1642-AE4A-7C8105A0EB6D}"/>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1135035" y="2898777"/>
            <a:ext cx="4851911" cy="639442"/>
          </a:xfrm>
          <a:prstGeom prst="rect">
            <a:avLst/>
          </a:prstGeom>
          <a:ln>
            <a:solidFill>
              <a:schemeClr val="tx1"/>
            </a:solidFill>
          </a:ln>
        </p:spPr>
      </p:pic>
      <p:sp>
        <p:nvSpPr>
          <p:cNvPr id="25" name="正方形/長方形 24">
            <a:extLst>
              <a:ext uri="{FF2B5EF4-FFF2-40B4-BE49-F238E27FC236}">
                <a16:creationId xmlns:a16="http://schemas.microsoft.com/office/drawing/2014/main" id="{565EE446-0B18-C94E-9A98-81DC0E6D10EE}"/>
              </a:ext>
            </a:extLst>
          </p:cNvPr>
          <p:cNvSpPr/>
          <p:nvPr/>
        </p:nvSpPr>
        <p:spPr>
          <a:xfrm>
            <a:off x="2367670" y="3202735"/>
            <a:ext cx="1201697" cy="36417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27" name="コンテンツ プレースホルダー 5">
            <a:extLst>
              <a:ext uri="{FF2B5EF4-FFF2-40B4-BE49-F238E27FC236}">
                <a16:creationId xmlns:a16="http://schemas.microsoft.com/office/drawing/2014/main" id="{A201D5D1-C90B-9144-BD36-D7809DF8FFD2}"/>
              </a:ext>
            </a:extLst>
          </p:cNvPr>
          <p:cNvSpPr txBox="1">
            <a:spLocks/>
          </p:cNvSpPr>
          <p:nvPr/>
        </p:nvSpPr>
        <p:spPr>
          <a:xfrm>
            <a:off x="1135035" y="5767514"/>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a:t>必須項目が入力されているとプレビュー画面が表示されます。内容に問題がなければ、「保存」ボタンを押下します。修正する場合は、「戻る」ボタンを押下します。</a:t>
            </a:r>
            <a:endParaRPr lang="en-US" altLang="ja-JP" dirty="0"/>
          </a:p>
        </p:txBody>
      </p:sp>
      <p:sp>
        <p:nvSpPr>
          <p:cNvPr id="28" name="四角形: 角を丸くする 10">
            <a:extLst>
              <a:ext uri="{FF2B5EF4-FFF2-40B4-BE49-F238E27FC236}">
                <a16:creationId xmlns:a16="http://schemas.microsoft.com/office/drawing/2014/main" id="{30DF2DFB-6E52-5A41-8D5C-ABC8B0A3A53F}"/>
              </a:ext>
            </a:extLst>
          </p:cNvPr>
          <p:cNvSpPr/>
          <p:nvPr/>
        </p:nvSpPr>
        <p:spPr>
          <a:xfrm>
            <a:off x="220635" y="5767514"/>
            <a:ext cx="914400" cy="4247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6</a:t>
            </a:r>
            <a:endParaRPr kumimoji="1" lang="ja-JP" altLang="en-US" sz="1400" b="1" dirty="0">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2A25C4C1-E370-1E4F-A427-58CFB11C9A81}"/>
              </a:ext>
            </a:extLst>
          </p:cNvPr>
          <p:cNvSpPr/>
          <p:nvPr/>
        </p:nvSpPr>
        <p:spPr>
          <a:xfrm>
            <a:off x="2185060" y="8324602"/>
            <a:ext cx="2113808" cy="42751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1" name="四角形: 角を丸くする 25">
            <a:extLst>
              <a:ext uri="{FF2B5EF4-FFF2-40B4-BE49-F238E27FC236}">
                <a16:creationId xmlns:a16="http://schemas.microsoft.com/office/drawing/2014/main" id="{35092ED4-EDD9-454E-9BD4-FC7E3C1AC763}"/>
              </a:ext>
            </a:extLst>
          </p:cNvPr>
          <p:cNvSpPr/>
          <p:nvPr/>
        </p:nvSpPr>
        <p:spPr>
          <a:xfrm>
            <a:off x="4152902" y="8872178"/>
            <a:ext cx="2509155" cy="51425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dirty="0">
                <a:solidFill>
                  <a:prstClr val="black"/>
                </a:solidFill>
                <a:latin typeface="Meiryo UI" panose="020B0604030504040204" pitchFamily="50" charset="-128"/>
                <a:ea typeface="Meiryo UI" panose="020B0604030504040204" pitchFamily="50" charset="-128"/>
              </a:rPr>
              <a:t>保存：入力した内容が下書き保存されます</a:t>
            </a:r>
            <a:r>
              <a:rPr kumimoji="1" lang="en-US" altLang="ja-JP" sz="1050" dirty="0">
                <a:solidFill>
                  <a:prstClr val="black"/>
                </a:solidFill>
                <a:latin typeface="Meiryo UI" panose="020B0604030504040204" pitchFamily="50" charset="-128"/>
                <a:ea typeface="Meiryo UI" panose="020B0604030504040204" pitchFamily="50" charset="-128"/>
              </a:rPr>
              <a:t/>
            </a:r>
            <a:br>
              <a:rPr kumimoji="1" lang="en-US" altLang="ja-JP" sz="1050" dirty="0">
                <a:solidFill>
                  <a:prstClr val="black"/>
                </a:solidFill>
                <a:latin typeface="Meiryo UI" panose="020B0604030504040204" pitchFamily="50" charset="-128"/>
                <a:ea typeface="Meiryo UI" panose="020B0604030504040204" pitchFamily="50" charset="-128"/>
              </a:rPr>
            </a:br>
            <a:r>
              <a:rPr kumimoji="1" lang="ja-JP" altLang="en-US" sz="1050" dirty="0">
                <a:solidFill>
                  <a:prstClr val="black"/>
                </a:solidFill>
                <a:latin typeface="Meiryo UI" panose="020B0604030504040204" pitchFamily="50" charset="-128"/>
                <a:ea typeface="Meiryo UI" panose="020B0604030504040204" pitchFamily="50" charset="-128"/>
              </a:rPr>
              <a:t>戻る：申請入力画面に戻ります</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32" name="直線コネクタ 31">
            <a:extLst>
              <a:ext uri="{FF2B5EF4-FFF2-40B4-BE49-F238E27FC236}">
                <a16:creationId xmlns:a16="http://schemas.microsoft.com/office/drawing/2014/main" id="{8C4F0E62-F36C-3241-A747-85CDD641EA2D}"/>
              </a:ext>
            </a:extLst>
          </p:cNvPr>
          <p:cNvCxnSpPr>
            <a:cxnSpLocks/>
            <a:stCxn id="31" idx="1"/>
            <a:endCxn id="29" idx="2"/>
          </p:cNvCxnSpPr>
          <p:nvPr/>
        </p:nvCxnSpPr>
        <p:spPr>
          <a:xfrm flipH="1" flipV="1">
            <a:off x="3241964" y="8752113"/>
            <a:ext cx="910938" cy="37719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コンテンツ プレースホルダー 5">
            <a:extLst>
              <a:ext uri="{FF2B5EF4-FFF2-40B4-BE49-F238E27FC236}">
                <a16:creationId xmlns:a16="http://schemas.microsoft.com/office/drawing/2014/main" id="{8C2B05A4-9004-2042-B3F0-47E5E7802BB1}"/>
              </a:ext>
            </a:extLst>
          </p:cNvPr>
          <p:cNvSpPr txBox="1">
            <a:spLocks/>
          </p:cNvSpPr>
          <p:nvPr/>
        </p:nvSpPr>
        <p:spPr>
          <a:xfrm>
            <a:off x="1000052" y="9415418"/>
            <a:ext cx="5257800" cy="429338"/>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solidFill>
                  <a:srgbClr val="FF0000"/>
                </a:solidFill>
                <a:latin typeface="メイリオ" panose="020B0604030504040204" pitchFamily="50" charset="-128"/>
                <a:ea typeface="メイリオ" panose="020B0604030504040204" pitchFamily="50" charset="-128"/>
              </a:rPr>
              <a:t>「保存」ボタンを押下しても、事務局には申請されていません。</a:t>
            </a:r>
            <a:r>
              <a:rPr lang="en-US" altLang="ja-JP" dirty="0">
                <a:solidFill>
                  <a:srgbClr val="FF0000"/>
                </a:solidFill>
                <a:latin typeface="メイリオ" panose="020B0604030504040204" pitchFamily="50" charset="-128"/>
                <a:ea typeface="メイリオ" panose="020B0604030504040204" pitchFamily="50" charset="-128"/>
              </a:rPr>
              <a:t/>
            </a:r>
            <a:br>
              <a:rPr lang="en-US" altLang="ja-JP" dirty="0">
                <a:solidFill>
                  <a:srgbClr val="FF0000"/>
                </a:solidFill>
                <a:latin typeface="メイリオ" panose="020B0604030504040204" pitchFamily="50" charset="-128"/>
                <a:ea typeface="メイリオ" panose="020B0604030504040204" pitchFamily="50" charset="-128"/>
              </a:rPr>
            </a:br>
            <a:r>
              <a:rPr lang="en-US" altLang="ja-JP" dirty="0">
                <a:solidFill>
                  <a:srgbClr val="FF0000"/>
                </a:solidFill>
                <a:latin typeface="メイリオ" panose="020B0604030504040204" pitchFamily="50" charset="-128"/>
                <a:ea typeface="メイリオ" panose="020B0604030504040204" pitchFamily="50" charset="-128"/>
              </a:rPr>
              <a:t>  </a:t>
            </a:r>
            <a:r>
              <a:rPr lang="ja-JP" altLang="en-US" dirty="0">
                <a:solidFill>
                  <a:srgbClr val="FF0000"/>
                </a:solidFill>
                <a:latin typeface="メイリオ" panose="020B0604030504040204" pitchFamily="50" charset="-128"/>
                <a:ea typeface="メイリオ" panose="020B0604030504040204" pitchFamily="50" charset="-128"/>
              </a:rPr>
              <a:t>後続の手順</a:t>
            </a:r>
            <a:r>
              <a:rPr lang="en-US" altLang="ja-JP" dirty="0">
                <a:solidFill>
                  <a:srgbClr val="FF0000"/>
                </a:solidFill>
                <a:latin typeface="メイリオ" panose="020B0604030504040204" pitchFamily="50" charset="-128"/>
                <a:ea typeface="メイリオ" panose="020B0604030504040204" pitchFamily="50" charset="-128"/>
              </a:rPr>
              <a:t>7</a:t>
            </a:r>
            <a:r>
              <a:rPr lang="ja-JP" altLang="en-US" dirty="0">
                <a:solidFill>
                  <a:srgbClr val="FF0000"/>
                </a:solidFill>
                <a:latin typeface="メイリオ" panose="020B0604030504040204" pitchFamily="50" charset="-128"/>
                <a:ea typeface="メイリオ" panose="020B0604030504040204" pitchFamily="50" charset="-128"/>
              </a:rPr>
              <a:t>の申請操作が行うことで申請されます。</a:t>
            </a:r>
            <a:endParaRPr lang="en-US" altLang="ja-JP" dirty="0">
              <a:solidFill>
                <a:srgbClr val="FF0000"/>
              </a:solidFill>
              <a:latin typeface="メイリオ" panose="020B0604030504040204" pitchFamily="50" charset="-128"/>
              <a:ea typeface="メイリオ" panose="020B0604030504040204" pitchFamily="50" charset="-128"/>
            </a:endParaRPr>
          </a:p>
        </p:txBody>
      </p:sp>
      <p:pic>
        <p:nvPicPr>
          <p:cNvPr id="37" name="グラフィックス 36" descr="警告">
            <a:extLst>
              <a:ext uri="{FF2B5EF4-FFF2-40B4-BE49-F238E27FC236}">
                <a16:creationId xmlns:a16="http://schemas.microsoft.com/office/drawing/2014/main" id="{EFA8E7A8-61FE-504D-A396-D670DB4AFB38}"/>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528188" y="9328956"/>
            <a:ext cx="439771" cy="439771"/>
          </a:xfrm>
          <a:prstGeom prst="rect">
            <a:avLst/>
          </a:prstGeom>
        </p:spPr>
      </p:pic>
      <p:sp>
        <p:nvSpPr>
          <p:cNvPr id="23" name="三角形 22">
            <a:extLst>
              <a:ext uri="{FF2B5EF4-FFF2-40B4-BE49-F238E27FC236}">
                <a16:creationId xmlns:a16="http://schemas.microsoft.com/office/drawing/2014/main" id="{FF5B86F8-9FCD-BB42-848A-E140C828CB03}"/>
              </a:ext>
            </a:extLst>
          </p:cNvPr>
          <p:cNvSpPr/>
          <p:nvPr/>
        </p:nvSpPr>
        <p:spPr>
          <a:xfrm rot="10800000">
            <a:off x="2306117" y="2567334"/>
            <a:ext cx="2245766" cy="256032"/>
          </a:xfrm>
          <a:prstGeom prst="triangl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C0E1CD88-9014-E541-9699-33B3D3C2FF7C}"/>
              </a:ext>
            </a:extLst>
          </p:cNvPr>
          <p:cNvSpPr txBox="1"/>
          <p:nvPr/>
        </p:nvSpPr>
        <p:spPr>
          <a:xfrm>
            <a:off x="4515068" y="2472456"/>
            <a:ext cx="1471878" cy="276999"/>
          </a:xfrm>
          <a:prstGeom prst="rect">
            <a:avLst/>
          </a:prstGeom>
          <a:noFill/>
        </p:spPr>
        <p:txBody>
          <a:bodyPr wrap="none" rtlCol="0">
            <a:spAutoFit/>
          </a:bodyPr>
          <a:lstStyle/>
          <a:p>
            <a:r>
              <a:rPr kumimoji="1" lang="ja-JP" altLang="en-US" sz="1200">
                <a:latin typeface="Meiryo UI" panose="020B0604030504040204" pitchFamily="34" charset="-128"/>
                <a:ea typeface="Meiryo UI" panose="020B0604030504040204" pitchFamily="34" charset="-128"/>
              </a:rPr>
              <a:t>最下部までスクロール</a:t>
            </a:r>
          </a:p>
        </p:txBody>
      </p:sp>
      <p:pic>
        <p:nvPicPr>
          <p:cNvPr id="30" name="図 29">
            <a:extLst>
              <a:ext uri="{FF2B5EF4-FFF2-40B4-BE49-F238E27FC236}">
                <a16:creationId xmlns:a16="http://schemas.microsoft.com/office/drawing/2014/main" id="{5D87B868-264F-3241-A4D5-DDFB3AB45F26}"/>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1143000" y="1389559"/>
            <a:ext cx="4843946" cy="1049159"/>
          </a:xfrm>
          <a:prstGeom prst="rect">
            <a:avLst/>
          </a:prstGeom>
          <a:ln>
            <a:solidFill>
              <a:schemeClr val="tx1"/>
            </a:solidFill>
          </a:ln>
        </p:spPr>
      </p:pic>
      <p:pic>
        <p:nvPicPr>
          <p:cNvPr id="9" name="図 8">
            <a:extLst>
              <a:ext uri="{FF2B5EF4-FFF2-40B4-BE49-F238E27FC236}">
                <a16:creationId xmlns:a16="http://schemas.microsoft.com/office/drawing/2014/main" id="{3E52395F-6C76-C242-9D94-68677D2F5910}"/>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1720349" y="6294651"/>
            <a:ext cx="3055795" cy="1409344"/>
          </a:xfrm>
          <a:prstGeom prst="rect">
            <a:avLst/>
          </a:prstGeom>
          <a:ln>
            <a:solidFill>
              <a:schemeClr val="accent1">
                <a:shade val="50000"/>
              </a:schemeClr>
            </a:solidFill>
          </a:ln>
        </p:spPr>
      </p:pic>
      <p:sp>
        <p:nvSpPr>
          <p:cNvPr id="38" name="三角形 37">
            <a:extLst>
              <a:ext uri="{FF2B5EF4-FFF2-40B4-BE49-F238E27FC236}">
                <a16:creationId xmlns:a16="http://schemas.microsoft.com/office/drawing/2014/main" id="{3EA7A6A4-638C-E541-960F-3AA138994C70}"/>
              </a:ext>
            </a:extLst>
          </p:cNvPr>
          <p:cNvSpPr/>
          <p:nvPr/>
        </p:nvSpPr>
        <p:spPr>
          <a:xfrm rot="10800000">
            <a:off x="2107642" y="7888055"/>
            <a:ext cx="2245766" cy="256032"/>
          </a:xfrm>
          <a:prstGeom prst="triangl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D6BDDED6-CE43-E74B-AD2D-D9592DDF5A3A}"/>
              </a:ext>
            </a:extLst>
          </p:cNvPr>
          <p:cNvSpPr txBox="1"/>
          <p:nvPr/>
        </p:nvSpPr>
        <p:spPr>
          <a:xfrm>
            <a:off x="4316593" y="7793177"/>
            <a:ext cx="1471878" cy="276999"/>
          </a:xfrm>
          <a:prstGeom prst="rect">
            <a:avLst/>
          </a:prstGeom>
          <a:noFill/>
        </p:spPr>
        <p:txBody>
          <a:bodyPr wrap="none" rtlCol="0">
            <a:spAutoFit/>
          </a:bodyPr>
          <a:lstStyle/>
          <a:p>
            <a:r>
              <a:rPr kumimoji="1" lang="ja-JP" altLang="en-US" sz="1200">
                <a:latin typeface="Meiryo UI" panose="020B0604030504040204" pitchFamily="34" charset="-128"/>
                <a:ea typeface="Meiryo UI" panose="020B0604030504040204" pitchFamily="34" charset="-128"/>
              </a:rPr>
              <a:t>最下部までスクロール</a:t>
            </a:r>
          </a:p>
        </p:txBody>
      </p:sp>
    </p:spTree>
    <p:extLst>
      <p:ext uri="{BB962C8B-B14F-4D97-AF65-F5344CB8AC3E}">
        <p14:creationId xmlns:p14="http://schemas.microsoft.com/office/powerpoint/2010/main" val="42422526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579544B-F17A-4DE3-B9E9-1F2130EC4B7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837379" y="4977500"/>
            <a:ext cx="2127250" cy="947738"/>
          </a:xfrm>
          <a:prstGeom prst="rect">
            <a:avLst/>
          </a:prstGeom>
          <a:ln>
            <a:solidFill>
              <a:schemeClr val="tx1"/>
            </a:solidFill>
          </a:ln>
        </p:spPr>
      </p:pic>
      <p:pic>
        <p:nvPicPr>
          <p:cNvPr id="16" name="図 15">
            <a:extLst>
              <a:ext uri="{FF2B5EF4-FFF2-40B4-BE49-F238E27FC236}">
                <a16:creationId xmlns:a16="http://schemas.microsoft.com/office/drawing/2014/main" id="{2424AEB6-E5C8-E842-B604-AFA9EA5C6D4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77895" y="1618195"/>
            <a:ext cx="4684105" cy="2960417"/>
          </a:xfrm>
          <a:prstGeom prst="rect">
            <a:avLst/>
          </a:prstGeom>
          <a:ln>
            <a:solidFill>
              <a:schemeClr val="tx1"/>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計画変更</a:t>
            </a:r>
          </a:p>
        </p:txBody>
      </p:sp>
      <p:sp>
        <p:nvSpPr>
          <p:cNvPr id="7" name="コンテンツ プレースホルダー 5">
            <a:extLst>
              <a:ext uri="{FF2B5EF4-FFF2-40B4-BE49-F238E27FC236}">
                <a16:creationId xmlns:a16="http://schemas.microsoft.com/office/drawing/2014/main" id="{DFF7E264-D4F1-4C4A-AF7E-072C5F54294C}"/>
              </a:ext>
            </a:extLst>
          </p:cNvPr>
          <p:cNvSpPr>
            <a:spLocks noGrp="1"/>
          </p:cNvSpPr>
          <p:nvPr>
            <p:ph idx="1"/>
          </p:nvPr>
        </p:nvSpPr>
        <p:spPr>
          <a:xfrm>
            <a:off x="1143000" y="925608"/>
            <a:ext cx="5524501" cy="258522"/>
          </a:xfrm>
        </p:spPr>
        <p:txBody>
          <a:bodyPr/>
          <a:lstStyle/>
          <a:p>
            <a:r>
              <a:rPr lang="ja-JP" altLang="en-US"/>
              <a:t>下書き保存した内容を確認し、「申請する」ボタンを押下し、申請します。</a:t>
            </a:r>
            <a:endParaRPr lang="en-US" altLang="ja-JP" dirty="0"/>
          </a:p>
        </p:txBody>
      </p:sp>
      <p:sp>
        <p:nvSpPr>
          <p:cNvPr id="8" name="四角形: 角を丸くする 10">
            <a:extLst>
              <a:ext uri="{FF2B5EF4-FFF2-40B4-BE49-F238E27FC236}">
                <a16:creationId xmlns:a16="http://schemas.microsoft.com/office/drawing/2014/main" id="{DC63B85A-41DF-6B4F-B8E4-49BB4DA3198B}"/>
              </a:ext>
            </a:extLst>
          </p:cNvPr>
          <p:cNvSpPr/>
          <p:nvPr/>
        </p:nvSpPr>
        <p:spPr>
          <a:xfrm>
            <a:off x="228600" y="925608"/>
            <a:ext cx="914400" cy="4247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7</a:t>
            </a:r>
            <a:endParaRPr kumimoji="1" lang="ja-JP" altLang="en-US" sz="1400" b="1" dirty="0">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7AE92F71-6A56-A94E-90E8-7DD4E78476CD}"/>
              </a:ext>
            </a:extLst>
          </p:cNvPr>
          <p:cNvSpPr/>
          <p:nvPr/>
        </p:nvSpPr>
        <p:spPr>
          <a:xfrm>
            <a:off x="5188920" y="5618836"/>
            <a:ext cx="746159" cy="24873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26" name="直線矢印コネクタ 25">
            <a:extLst>
              <a:ext uri="{FF2B5EF4-FFF2-40B4-BE49-F238E27FC236}">
                <a16:creationId xmlns:a16="http://schemas.microsoft.com/office/drawing/2014/main" id="{4A8C9430-0510-CA42-953B-F152C7A9043D}"/>
              </a:ext>
            </a:extLst>
          </p:cNvPr>
          <p:cNvCxnSpPr>
            <a:cxnSpLocks/>
            <a:stCxn id="11" idx="3"/>
          </p:cNvCxnSpPr>
          <p:nvPr/>
        </p:nvCxnSpPr>
        <p:spPr>
          <a:xfrm>
            <a:off x="3723942" y="4267876"/>
            <a:ext cx="830805" cy="76365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BB740091-5331-794F-9B93-22A1284FEFDB}"/>
              </a:ext>
            </a:extLst>
          </p:cNvPr>
          <p:cNvSpPr/>
          <p:nvPr/>
        </p:nvSpPr>
        <p:spPr>
          <a:xfrm>
            <a:off x="2715950" y="4153125"/>
            <a:ext cx="1007992" cy="2295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53329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lang="ja-JP" altLang="en-US" dirty="0"/>
              <a:t>概算払請求</a:t>
            </a:r>
            <a:endParaRPr kumimoji="1" lang="ja-JP" altLang="en-US" dirty="0"/>
          </a:p>
        </p:txBody>
      </p:sp>
      <p:sp>
        <p:nvSpPr>
          <p:cNvPr id="7" name="コンテンツ プレースホルダー 5">
            <a:extLst>
              <a:ext uri="{FF2B5EF4-FFF2-40B4-BE49-F238E27FC236}">
                <a16:creationId xmlns:a16="http://schemas.microsoft.com/office/drawing/2014/main" id="{DFF7E264-D4F1-4C4A-AF7E-072C5F54294C}"/>
              </a:ext>
            </a:extLst>
          </p:cNvPr>
          <p:cNvSpPr>
            <a:spLocks noGrp="1"/>
          </p:cNvSpPr>
          <p:nvPr>
            <p:ph idx="1"/>
          </p:nvPr>
        </p:nvSpPr>
        <p:spPr>
          <a:xfrm>
            <a:off x="1143000" y="925608"/>
            <a:ext cx="5524501" cy="258522"/>
          </a:xfrm>
        </p:spPr>
        <p:txBody>
          <a:bodyPr/>
          <a:lstStyle/>
          <a:p>
            <a:r>
              <a:rPr lang="ja-JP" altLang="en-US" dirty="0"/>
              <a:t>概算払請求に必要な書類を用意します。</a:t>
            </a:r>
            <a:endParaRPr lang="en-US" altLang="ja-JP" dirty="0"/>
          </a:p>
        </p:txBody>
      </p:sp>
      <p:sp>
        <p:nvSpPr>
          <p:cNvPr id="8" name="四角形: 角を丸くする 10">
            <a:extLst>
              <a:ext uri="{FF2B5EF4-FFF2-40B4-BE49-F238E27FC236}">
                <a16:creationId xmlns:a16="http://schemas.microsoft.com/office/drawing/2014/main" id="{DC63B85A-41DF-6B4F-B8E4-49BB4DA3198B}"/>
              </a:ext>
            </a:extLst>
          </p:cNvPr>
          <p:cNvSpPr/>
          <p:nvPr/>
        </p:nvSpPr>
        <p:spPr>
          <a:xfrm>
            <a:off x="228600" y="925608"/>
            <a:ext cx="914400" cy="28800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FBF288AD-3CCE-954C-ABC9-AC7EE2C08EAB}"/>
              </a:ext>
            </a:extLst>
          </p:cNvPr>
          <p:cNvGraphicFramePr>
            <a:graphicFrameLocks noGrp="1"/>
          </p:cNvGraphicFramePr>
          <p:nvPr>
            <p:extLst/>
          </p:nvPr>
        </p:nvGraphicFramePr>
        <p:xfrm>
          <a:off x="228600" y="1502689"/>
          <a:ext cx="6101426" cy="741680"/>
        </p:xfrm>
        <a:graphic>
          <a:graphicData uri="http://schemas.openxmlformats.org/drawingml/2006/table">
            <a:tbl>
              <a:tblPr firstRow="1" bandRow="1">
                <a:tableStyleId>{5C22544A-7EE6-4342-B048-85BDC9FD1C3A}</a:tableStyleId>
              </a:tblPr>
              <a:tblGrid>
                <a:gridCol w="562042">
                  <a:extLst>
                    <a:ext uri="{9D8B030D-6E8A-4147-A177-3AD203B41FA5}">
                      <a16:colId xmlns:a16="http://schemas.microsoft.com/office/drawing/2014/main" val="1258240827"/>
                    </a:ext>
                  </a:extLst>
                </a:gridCol>
                <a:gridCol w="2338040">
                  <a:extLst>
                    <a:ext uri="{9D8B030D-6E8A-4147-A177-3AD203B41FA5}">
                      <a16:colId xmlns:a16="http://schemas.microsoft.com/office/drawing/2014/main" val="168353710"/>
                    </a:ext>
                  </a:extLst>
                </a:gridCol>
                <a:gridCol w="1371600">
                  <a:extLst>
                    <a:ext uri="{9D8B030D-6E8A-4147-A177-3AD203B41FA5}">
                      <a16:colId xmlns:a16="http://schemas.microsoft.com/office/drawing/2014/main" val="4008573981"/>
                    </a:ext>
                  </a:extLst>
                </a:gridCol>
                <a:gridCol w="1829744">
                  <a:extLst>
                    <a:ext uri="{9D8B030D-6E8A-4147-A177-3AD203B41FA5}">
                      <a16:colId xmlns:a16="http://schemas.microsoft.com/office/drawing/2014/main" val="926776498"/>
                    </a:ext>
                  </a:extLst>
                </a:gridCol>
              </a:tblGrid>
              <a:tr h="370840">
                <a:tc>
                  <a:txBody>
                    <a:bodyPr/>
                    <a:lstStyle/>
                    <a:p>
                      <a:r>
                        <a:rPr kumimoji="1" lang="en-US" altLang="ja-JP" sz="1000" dirty="0">
                          <a:latin typeface="Meiryo UI" panose="020B0604030504040204" pitchFamily="34" charset="-128"/>
                          <a:ea typeface="Meiryo UI" panose="020B0604030504040204" pitchFamily="34" charset="-128"/>
                        </a:rPr>
                        <a:t>No.</a:t>
                      </a:r>
                      <a:endParaRPr kumimoji="1" lang="ja-JP" altLang="en-US" sz="100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書類名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様式ファイル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必須</a:t>
                      </a:r>
                      <a:r>
                        <a:rPr kumimoji="1" lang="en-US" altLang="ja-JP" sz="1000" dirty="0">
                          <a:latin typeface="Meiryo UI" panose="020B0604030504040204" pitchFamily="34" charset="-128"/>
                          <a:ea typeface="Meiryo UI" panose="020B0604030504040204" pitchFamily="34" charset="-128"/>
                        </a:rPr>
                        <a:t>/</a:t>
                      </a:r>
                      <a:r>
                        <a:rPr kumimoji="1" lang="ja-JP" altLang="en-US" sz="1000">
                          <a:latin typeface="Meiryo UI" panose="020B0604030504040204" pitchFamily="34" charset="-128"/>
                          <a:ea typeface="Meiryo UI" panose="020B0604030504040204" pitchFamily="34" charset="-128"/>
                        </a:rPr>
                        <a:t>任意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8257352"/>
                  </a:ext>
                </a:extLst>
              </a:tr>
              <a:tr h="370840">
                <a:tc>
                  <a:txBody>
                    <a:bodyPr/>
                    <a:lstStyle/>
                    <a:p>
                      <a:r>
                        <a:rPr kumimoji="1" lang="en-US" altLang="ja-JP" sz="1000" dirty="0">
                          <a:latin typeface="Meiryo UI" panose="020B0604030504040204" pitchFamily="34" charset="-128"/>
                          <a:ea typeface="Meiryo UI" panose="020B0604030504040204" pitchFamily="34" charset="-128"/>
                        </a:rPr>
                        <a:t>1</a:t>
                      </a:r>
                      <a:endParaRPr kumimoji="1" lang="ja-JP" altLang="en-US" sz="100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a:latin typeface="Meiryo UI" panose="020B0604030504040204" pitchFamily="34" charset="-128"/>
                          <a:ea typeface="Meiryo UI" panose="020B0604030504040204" pitchFamily="34" charset="-128"/>
                        </a:rPr>
                        <a:t>概算払請求書</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様式第７ </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dirty="0">
                          <a:latin typeface="Meiryo UI" panose="020B0604030504040204" pitchFamily="34" charset="-128"/>
                          <a:ea typeface="Meiryo UI" panose="020B0604030504040204" pitchFamily="34" charset="-128"/>
                        </a:rPr>
                        <a:t>必須</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5483555"/>
                  </a:ext>
                </a:extLst>
              </a:tr>
            </a:tbl>
          </a:graphicData>
        </a:graphic>
      </p:graphicFrame>
    </p:spTree>
    <p:extLst>
      <p:ext uri="{BB962C8B-B14F-4D97-AF65-F5344CB8AC3E}">
        <p14:creationId xmlns:p14="http://schemas.microsoft.com/office/powerpoint/2010/main" val="22202200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概算払請求</a:t>
            </a:r>
          </a:p>
        </p:txBody>
      </p:sp>
      <p:sp>
        <p:nvSpPr>
          <p:cNvPr id="7" name="コンテンツ プレースホルダー 5">
            <a:extLst>
              <a:ext uri="{FF2B5EF4-FFF2-40B4-BE49-F238E27FC236}">
                <a16:creationId xmlns:a16="http://schemas.microsoft.com/office/drawing/2014/main" id="{DFF7E264-D4F1-4C4A-AF7E-072C5F54294C}"/>
              </a:ext>
            </a:extLst>
          </p:cNvPr>
          <p:cNvSpPr>
            <a:spLocks noGrp="1"/>
          </p:cNvSpPr>
          <p:nvPr>
            <p:ph idx="1"/>
          </p:nvPr>
        </p:nvSpPr>
        <p:spPr>
          <a:xfrm>
            <a:off x="1143000" y="925608"/>
            <a:ext cx="5524501" cy="424722"/>
          </a:xfrm>
        </p:spPr>
        <p:txBody>
          <a:bodyPr/>
          <a:lstStyle/>
          <a:p>
            <a:r>
              <a:rPr lang="ja-JP" altLang="en-US"/>
              <a:t>「マイページ」を押下し、事業一覧から該当事業の事業名を押下し、事業詳細画面を表示します。</a:t>
            </a:r>
            <a:endParaRPr lang="en-US" altLang="ja-JP" dirty="0"/>
          </a:p>
        </p:txBody>
      </p:sp>
      <p:sp>
        <p:nvSpPr>
          <p:cNvPr id="8" name="四角形: 角を丸くする 10">
            <a:extLst>
              <a:ext uri="{FF2B5EF4-FFF2-40B4-BE49-F238E27FC236}">
                <a16:creationId xmlns:a16="http://schemas.microsoft.com/office/drawing/2014/main" id="{DC63B85A-41DF-6B4F-B8E4-49BB4DA3198B}"/>
              </a:ext>
            </a:extLst>
          </p:cNvPr>
          <p:cNvSpPr/>
          <p:nvPr/>
        </p:nvSpPr>
        <p:spPr>
          <a:xfrm>
            <a:off x="228600" y="925608"/>
            <a:ext cx="914400" cy="351257"/>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2</a:t>
            </a:r>
            <a:endParaRPr kumimoji="1" lang="ja-JP" altLang="en-US" sz="1400" b="1" dirty="0">
              <a:latin typeface="Meiryo UI" panose="020B0604030504040204" pitchFamily="50" charset="-128"/>
              <a:ea typeface="Meiryo UI" panose="020B0604030504040204" pitchFamily="50" charset="-128"/>
            </a:endParaRPr>
          </a:p>
        </p:txBody>
      </p:sp>
      <p:pic>
        <p:nvPicPr>
          <p:cNvPr id="12" name="図 11">
            <a:extLst>
              <a:ext uri="{FF2B5EF4-FFF2-40B4-BE49-F238E27FC236}">
                <a16:creationId xmlns:a16="http://schemas.microsoft.com/office/drawing/2014/main" id="{98F2C11D-435B-B245-B917-359E497467D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76052" y="4376800"/>
            <a:ext cx="4258278" cy="4776814"/>
          </a:xfrm>
          <a:prstGeom prst="rect">
            <a:avLst/>
          </a:prstGeom>
          <a:ln>
            <a:solidFill>
              <a:schemeClr val="tx1"/>
            </a:solidFill>
          </a:ln>
        </p:spPr>
      </p:pic>
      <p:sp>
        <p:nvSpPr>
          <p:cNvPr id="13" name="楕円 8">
            <a:extLst>
              <a:ext uri="{FF2B5EF4-FFF2-40B4-BE49-F238E27FC236}">
                <a16:creationId xmlns:a16="http://schemas.microsoft.com/office/drawing/2014/main" id="{CB7A8A4E-271A-6C47-BCF7-02BDB13BFFB7}"/>
              </a:ext>
            </a:extLst>
          </p:cNvPr>
          <p:cNvSpPr/>
          <p:nvPr/>
        </p:nvSpPr>
        <p:spPr>
          <a:xfrm>
            <a:off x="1544435" y="8595513"/>
            <a:ext cx="669869" cy="18643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25">
            <a:extLst>
              <a:ext uri="{FF2B5EF4-FFF2-40B4-BE49-F238E27FC236}">
                <a16:creationId xmlns:a16="http://schemas.microsoft.com/office/drawing/2014/main" id="{E3130B2D-CBC4-894F-88D5-A27800E2405E}"/>
              </a:ext>
            </a:extLst>
          </p:cNvPr>
          <p:cNvSpPr/>
          <p:nvPr/>
        </p:nvSpPr>
        <p:spPr>
          <a:xfrm>
            <a:off x="3792246" y="7139774"/>
            <a:ext cx="2534821" cy="46964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dirty="0">
                <a:solidFill>
                  <a:prstClr val="black"/>
                </a:solidFill>
                <a:latin typeface="Meiryo UI" panose="020B0604030504040204" pitchFamily="50" charset="-128"/>
                <a:ea typeface="Meiryo UI" panose="020B0604030504040204" pitchFamily="50" charset="-128"/>
              </a:rPr>
              <a:t>▼</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を押下</a:t>
            </a:r>
            <a:r>
              <a:rPr kumimoji="1" lang="ja-JP" altLang="en-US" sz="1050" dirty="0">
                <a:solidFill>
                  <a:prstClr val="black"/>
                </a:solidFill>
                <a:latin typeface="Meiryo UI" panose="020B0604030504040204" pitchFamily="50" charset="-128"/>
                <a:ea typeface="Meiryo UI" panose="020B0604030504040204" pitchFamily="50" charset="-128"/>
              </a:rPr>
              <a:t>すると手続きのリストが表示されるので、「概算払請求」を選択します。</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6" name="直線コネクタ 15">
            <a:extLst>
              <a:ext uri="{FF2B5EF4-FFF2-40B4-BE49-F238E27FC236}">
                <a16:creationId xmlns:a16="http://schemas.microsoft.com/office/drawing/2014/main" id="{B6B06529-485E-1949-A1F5-9BA911E70EBC}"/>
              </a:ext>
            </a:extLst>
          </p:cNvPr>
          <p:cNvCxnSpPr>
            <a:cxnSpLocks/>
            <a:stCxn id="15" idx="1"/>
          </p:cNvCxnSpPr>
          <p:nvPr/>
        </p:nvCxnSpPr>
        <p:spPr>
          <a:xfrm flipH="1">
            <a:off x="2144737" y="7374596"/>
            <a:ext cx="1647509" cy="122091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コンテンツ プレースホルダー 5">
            <a:extLst>
              <a:ext uri="{FF2B5EF4-FFF2-40B4-BE49-F238E27FC236}">
                <a16:creationId xmlns:a16="http://schemas.microsoft.com/office/drawing/2014/main" id="{23DF5E0C-7850-FC4F-994E-126B0A471402}"/>
              </a:ext>
            </a:extLst>
          </p:cNvPr>
          <p:cNvSpPr txBox="1">
            <a:spLocks/>
          </p:cNvSpPr>
          <p:nvPr/>
        </p:nvSpPr>
        <p:spPr>
          <a:xfrm>
            <a:off x="1143000" y="3672157"/>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a:t>事業詳細画面の手続き種別に「概算払請求」を設定し、「作成」ボタンを押下し、申請画面を表示します。</a:t>
            </a:r>
            <a:endParaRPr lang="en-US" altLang="ja-JP" dirty="0"/>
          </a:p>
        </p:txBody>
      </p:sp>
      <p:sp>
        <p:nvSpPr>
          <p:cNvPr id="20" name="四角形: 角を丸くする 10">
            <a:extLst>
              <a:ext uri="{FF2B5EF4-FFF2-40B4-BE49-F238E27FC236}">
                <a16:creationId xmlns:a16="http://schemas.microsoft.com/office/drawing/2014/main" id="{7FFD771A-884E-0448-8940-BC3E87192330}"/>
              </a:ext>
            </a:extLst>
          </p:cNvPr>
          <p:cNvSpPr/>
          <p:nvPr/>
        </p:nvSpPr>
        <p:spPr>
          <a:xfrm>
            <a:off x="228600" y="3672156"/>
            <a:ext cx="914400" cy="424721"/>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grpSp>
        <p:nvGrpSpPr>
          <p:cNvPr id="22" name="グループ化 21">
            <a:extLst>
              <a:ext uri="{FF2B5EF4-FFF2-40B4-BE49-F238E27FC236}">
                <a16:creationId xmlns:a16="http://schemas.microsoft.com/office/drawing/2014/main" id="{70E5D7A7-F777-6840-8092-3132B779BB10}"/>
              </a:ext>
            </a:extLst>
          </p:cNvPr>
          <p:cNvGrpSpPr/>
          <p:nvPr/>
        </p:nvGrpSpPr>
        <p:grpSpPr>
          <a:xfrm>
            <a:off x="659299" y="1411756"/>
            <a:ext cx="5667768" cy="1625230"/>
            <a:chOff x="695875" y="1897043"/>
            <a:chExt cx="5667768" cy="1625230"/>
          </a:xfrm>
        </p:grpSpPr>
        <p:pic>
          <p:nvPicPr>
            <p:cNvPr id="23" name="図 22">
              <a:extLst>
                <a:ext uri="{FF2B5EF4-FFF2-40B4-BE49-F238E27FC236}">
                  <a16:creationId xmlns:a16="http://schemas.microsoft.com/office/drawing/2014/main" id="{2E83283E-2FD3-4446-A245-7CBB5C5F1967}"/>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95875" y="1897043"/>
              <a:ext cx="5667768" cy="1625230"/>
            </a:xfrm>
            <a:prstGeom prst="rect">
              <a:avLst/>
            </a:prstGeom>
            <a:ln>
              <a:solidFill>
                <a:schemeClr val="tx1"/>
              </a:solidFill>
            </a:ln>
          </p:spPr>
        </p:pic>
        <p:sp>
          <p:nvSpPr>
            <p:cNvPr id="24" name="楕円 10">
              <a:extLst>
                <a:ext uri="{FF2B5EF4-FFF2-40B4-BE49-F238E27FC236}">
                  <a16:creationId xmlns:a16="http://schemas.microsoft.com/office/drawing/2014/main" id="{51342D32-01F6-1846-9637-1415142CEB43}"/>
                </a:ext>
              </a:extLst>
            </p:cNvPr>
            <p:cNvSpPr/>
            <p:nvPr/>
          </p:nvSpPr>
          <p:spPr>
            <a:xfrm>
              <a:off x="1376218" y="3155783"/>
              <a:ext cx="833864" cy="23213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8">
              <a:extLst>
                <a:ext uri="{FF2B5EF4-FFF2-40B4-BE49-F238E27FC236}">
                  <a16:creationId xmlns:a16="http://schemas.microsoft.com/office/drawing/2014/main" id="{7DC9758F-39EE-F64A-ADF2-4E4E4F4E9EBD}"/>
                </a:ext>
              </a:extLst>
            </p:cNvPr>
            <p:cNvSpPr/>
            <p:nvPr/>
          </p:nvSpPr>
          <p:spPr>
            <a:xfrm>
              <a:off x="2666516" y="2168347"/>
              <a:ext cx="455376" cy="16845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 name="楕円 8">
            <a:extLst>
              <a:ext uri="{FF2B5EF4-FFF2-40B4-BE49-F238E27FC236}">
                <a16:creationId xmlns:a16="http://schemas.microsoft.com/office/drawing/2014/main" id="{E433F263-1DB2-7949-AB5B-3650A684DC18}"/>
              </a:ext>
            </a:extLst>
          </p:cNvPr>
          <p:cNvSpPr/>
          <p:nvPr/>
        </p:nvSpPr>
        <p:spPr>
          <a:xfrm>
            <a:off x="1638963" y="8781347"/>
            <a:ext cx="669869" cy="18643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058885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5D5B7FDD-36D9-8546-8B22-154615989172}"/>
              </a:ext>
            </a:extLst>
          </p:cNvPr>
          <p:cNvPicPr>
            <a:picLocks noChangeAspect="1"/>
          </p:cNvPicPr>
          <p:nvPr/>
        </p:nvPicPr>
        <p:blipFill rotWithShape="1">
          <a:blip r:embed="rId3"/>
          <a:srcRect b="4834"/>
          <a:stretch/>
        </p:blipFill>
        <p:spPr>
          <a:xfrm>
            <a:off x="901943" y="1461727"/>
            <a:ext cx="3441700" cy="7505472"/>
          </a:xfrm>
          <a:prstGeom prst="rect">
            <a:avLst/>
          </a:prstGeom>
          <a:ln>
            <a:solidFill>
              <a:schemeClr val="tx1"/>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概算払請求</a:t>
            </a:r>
          </a:p>
        </p:txBody>
      </p:sp>
      <p:sp>
        <p:nvSpPr>
          <p:cNvPr id="7" name="コンテンツ プレースホルダー 5">
            <a:extLst>
              <a:ext uri="{FF2B5EF4-FFF2-40B4-BE49-F238E27FC236}">
                <a16:creationId xmlns:a16="http://schemas.microsoft.com/office/drawing/2014/main" id="{DFF7E264-D4F1-4C4A-AF7E-072C5F54294C}"/>
              </a:ext>
            </a:extLst>
          </p:cNvPr>
          <p:cNvSpPr>
            <a:spLocks noGrp="1"/>
          </p:cNvSpPr>
          <p:nvPr>
            <p:ph idx="1"/>
          </p:nvPr>
        </p:nvSpPr>
        <p:spPr>
          <a:xfrm>
            <a:off x="1143000" y="925608"/>
            <a:ext cx="5524501" cy="258522"/>
          </a:xfrm>
        </p:spPr>
        <p:txBody>
          <a:bodyPr/>
          <a:lstStyle/>
          <a:p>
            <a:r>
              <a:rPr lang="ja-JP" altLang="en-US"/>
              <a:t>各手続きの必要事項を入力します。</a:t>
            </a:r>
            <a:endParaRPr lang="en-US" altLang="ja-JP" dirty="0"/>
          </a:p>
        </p:txBody>
      </p:sp>
      <p:sp>
        <p:nvSpPr>
          <p:cNvPr id="8" name="四角形: 角を丸くする 10">
            <a:extLst>
              <a:ext uri="{FF2B5EF4-FFF2-40B4-BE49-F238E27FC236}">
                <a16:creationId xmlns:a16="http://schemas.microsoft.com/office/drawing/2014/main" id="{DC63B85A-41DF-6B4F-B8E4-49BB4DA3198B}"/>
              </a:ext>
            </a:extLst>
          </p:cNvPr>
          <p:cNvSpPr/>
          <p:nvPr/>
        </p:nvSpPr>
        <p:spPr>
          <a:xfrm>
            <a:off x="228600" y="925607"/>
            <a:ext cx="914400" cy="28800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4</a:t>
            </a:r>
            <a:endParaRPr kumimoji="1" lang="ja-JP" altLang="en-US" sz="1400" b="1" dirty="0">
              <a:latin typeface="Meiryo UI" panose="020B0604030504040204" pitchFamily="50" charset="-128"/>
              <a:ea typeface="Meiryo UI" panose="020B0604030504040204" pitchFamily="50" charset="-128"/>
            </a:endParaRPr>
          </a:p>
        </p:txBody>
      </p:sp>
      <p:sp>
        <p:nvSpPr>
          <p:cNvPr id="21" name="正方形/長方形 20">
            <a:extLst>
              <a:ext uri="{FF2B5EF4-FFF2-40B4-BE49-F238E27FC236}">
                <a16:creationId xmlns:a16="http://schemas.microsoft.com/office/drawing/2014/main" id="{1F506929-8EE6-9045-BA04-CCAA937F862F}"/>
              </a:ext>
            </a:extLst>
          </p:cNvPr>
          <p:cNvSpPr/>
          <p:nvPr/>
        </p:nvSpPr>
        <p:spPr>
          <a:xfrm>
            <a:off x="982220" y="8172331"/>
            <a:ext cx="2960605" cy="22623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1" name="正方形/長方形 30">
            <a:extLst>
              <a:ext uri="{FF2B5EF4-FFF2-40B4-BE49-F238E27FC236}">
                <a16:creationId xmlns:a16="http://schemas.microsoft.com/office/drawing/2014/main" id="{1FACBA84-270F-244F-B91B-43CBD30FF30A}"/>
              </a:ext>
            </a:extLst>
          </p:cNvPr>
          <p:cNvSpPr/>
          <p:nvPr/>
        </p:nvSpPr>
        <p:spPr>
          <a:xfrm>
            <a:off x="990065" y="5794189"/>
            <a:ext cx="2952761" cy="228784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33" name="直線コネクタ 32">
            <a:extLst>
              <a:ext uri="{FF2B5EF4-FFF2-40B4-BE49-F238E27FC236}">
                <a16:creationId xmlns:a16="http://schemas.microsoft.com/office/drawing/2014/main" id="{6F3454E2-359E-D240-8D3F-5EB3D2561384}"/>
              </a:ext>
            </a:extLst>
          </p:cNvPr>
          <p:cNvCxnSpPr>
            <a:cxnSpLocks/>
            <a:stCxn id="36" idx="1"/>
            <a:endCxn id="31" idx="3"/>
          </p:cNvCxnSpPr>
          <p:nvPr/>
        </p:nvCxnSpPr>
        <p:spPr>
          <a:xfrm flipH="1">
            <a:off x="3942826" y="6621583"/>
            <a:ext cx="732188" cy="3165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正方形/長方形 24">
            <a:extLst>
              <a:ext uri="{FF2B5EF4-FFF2-40B4-BE49-F238E27FC236}">
                <a16:creationId xmlns:a16="http://schemas.microsoft.com/office/drawing/2014/main" id="{D4AC9127-0F18-8F44-837F-57F06D7ADC0B}"/>
              </a:ext>
            </a:extLst>
          </p:cNvPr>
          <p:cNvSpPr/>
          <p:nvPr/>
        </p:nvSpPr>
        <p:spPr>
          <a:xfrm>
            <a:off x="990065" y="4434000"/>
            <a:ext cx="2952761" cy="126298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35" name="直線コネクタ 34">
            <a:extLst>
              <a:ext uri="{FF2B5EF4-FFF2-40B4-BE49-F238E27FC236}">
                <a16:creationId xmlns:a16="http://schemas.microsoft.com/office/drawing/2014/main" id="{EDFF92C4-4B16-2645-8E89-B6FCD54C5D84}"/>
              </a:ext>
            </a:extLst>
          </p:cNvPr>
          <p:cNvCxnSpPr>
            <a:cxnSpLocks/>
            <a:endCxn id="25" idx="3"/>
          </p:cNvCxnSpPr>
          <p:nvPr/>
        </p:nvCxnSpPr>
        <p:spPr>
          <a:xfrm flipH="1">
            <a:off x="3942826" y="4798560"/>
            <a:ext cx="708276" cy="26693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四角形: 角を丸くする 25">
            <a:extLst>
              <a:ext uri="{FF2B5EF4-FFF2-40B4-BE49-F238E27FC236}">
                <a16:creationId xmlns:a16="http://schemas.microsoft.com/office/drawing/2014/main" id="{A533A919-72B9-4347-B850-0FD33A972DF8}"/>
              </a:ext>
            </a:extLst>
          </p:cNvPr>
          <p:cNvSpPr/>
          <p:nvPr/>
        </p:nvSpPr>
        <p:spPr>
          <a:xfrm>
            <a:off x="4651101" y="4455460"/>
            <a:ext cx="1729398" cy="633057"/>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dirty="0">
                <a:solidFill>
                  <a:srgbClr val="FF0000"/>
                </a:solidFill>
                <a:latin typeface="Meiryo UI" panose="020B0604030504040204" pitchFamily="50" charset="-128"/>
                <a:ea typeface="Meiryo UI" panose="020B0604030504040204" pitchFamily="50" charset="-128"/>
              </a:rPr>
              <a:t>「</a:t>
            </a:r>
            <a:r>
              <a:rPr kumimoji="1" lang="ja-JP" altLang="en-US" sz="1050" b="1" dirty="0" smtClean="0">
                <a:solidFill>
                  <a:srgbClr val="FF0000"/>
                </a:solidFill>
                <a:latin typeface="Meiryo UI" panose="020B0604030504040204" pitchFamily="50" charset="-128"/>
                <a:ea typeface="Meiryo UI" panose="020B0604030504040204" pitchFamily="50" charset="-128"/>
              </a:rPr>
              <a:t>（様式第７）概算払請求書に記載のとおり」</a:t>
            </a:r>
            <a:r>
              <a:rPr kumimoji="1" lang="ja-JP" altLang="en-US" sz="1050" dirty="0" smtClean="0">
                <a:solidFill>
                  <a:srgbClr val="FF0000"/>
                </a:solidFill>
                <a:latin typeface="Meiryo UI" panose="020B0604030504040204" pitchFamily="50" charset="-128"/>
                <a:ea typeface="Meiryo UI" panose="020B0604030504040204" pitchFamily="50" charset="-128"/>
              </a:rPr>
              <a:t>と入力してください。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B3F40FF1-3017-4349-B15F-59245569B370}"/>
              </a:ext>
            </a:extLst>
          </p:cNvPr>
          <p:cNvSpPr txBox="1"/>
          <p:nvPr/>
        </p:nvSpPr>
        <p:spPr>
          <a:xfrm>
            <a:off x="1143000" y="4829795"/>
            <a:ext cx="2408352" cy="215444"/>
          </a:xfrm>
          <a:prstGeom prst="rect">
            <a:avLst/>
          </a:prstGeom>
          <a:solidFill>
            <a:schemeClr val="bg1"/>
          </a:solidFill>
        </p:spPr>
        <p:txBody>
          <a:bodyPr wrap="square" rtlCol="0">
            <a:spAutoFit/>
          </a:bodyPr>
          <a:lstStyle/>
          <a:p>
            <a:r>
              <a:rPr kumimoji="1" lang="ja-JP" altLang="en-US" sz="800" dirty="0" smtClean="0">
                <a:solidFill>
                  <a:srgbClr val="0070C0"/>
                </a:solidFill>
                <a:latin typeface="メイリオ" panose="020B0604030504040204" pitchFamily="50" charset="-128"/>
                <a:ea typeface="メイリオ" panose="020B0604030504040204" pitchFamily="50" charset="-128"/>
              </a:rPr>
              <a:t>（様式第７）概算払請求書に記載のとおり</a:t>
            </a:r>
            <a:endParaRPr kumimoji="1" lang="en-US" altLang="ja-JP" sz="800" dirty="0">
              <a:solidFill>
                <a:srgbClr val="0070C0"/>
              </a:solidFill>
              <a:latin typeface="メイリオ" panose="020B0604030504040204" pitchFamily="50" charset="-128"/>
              <a:ea typeface="メイリオ" panose="020B0604030504040204" pitchFamily="50" charset="-128"/>
            </a:endParaRPr>
          </a:p>
        </p:txBody>
      </p:sp>
      <p:sp>
        <p:nvSpPr>
          <p:cNvPr id="36" name="四角形: 角を丸くする 25">
            <a:extLst>
              <a:ext uri="{FF2B5EF4-FFF2-40B4-BE49-F238E27FC236}">
                <a16:creationId xmlns:a16="http://schemas.microsoft.com/office/drawing/2014/main" id="{A533A919-72B9-4347-B850-0FD33A972DF8}"/>
              </a:ext>
            </a:extLst>
          </p:cNvPr>
          <p:cNvSpPr/>
          <p:nvPr/>
        </p:nvSpPr>
        <p:spPr>
          <a:xfrm>
            <a:off x="4675014" y="6305054"/>
            <a:ext cx="1729398" cy="633057"/>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rPr>
              <a:t>振込先の口座情報を入力してください。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cxnSp>
        <p:nvCxnSpPr>
          <p:cNvPr id="37" name="直線コネクタ 36">
            <a:extLst>
              <a:ext uri="{FF2B5EF4-FFF2-40B4-BE49-F238E27FC236}">
                <a16:creationId xmlns:a16="http://schemas.microsoft.com/office/drawing/2014/main" id="{6F3454E2-359E-D240-8D3F-5EB3D2561384}"/>
              </a:ext>
            </a:extLst>
          </p:cNvPr>
          <p:cNvCxnSpPr>
            <a:cxnSpLocks/>
          </p:cNvCxnSpPr>
          <p:nvPr/>
        </p:nvCxnSpPr>
        <p:spPr>
          <a:xfrm flipH="1">
            <a:off x="3942826" y="7918286"/>
            <a:ext cx="732188" cy="36716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四角形: 角を丸くする 25">
            <a:extLst>
              <a:ext uri="{FF2B5EF4-FFF2-40B4-BE49-F238E27FC236}">
                <a16:creationId xmlns:a16="http://schemas.microsoft.com/office/drawing/2014/main" id="{A533A919-72B9-4347-B850-0FD33A972DF8}"/>
              </a:ext>
            </a:extLst>
          </p:cNvPr>
          <p:cNvSpPr/>
          <p:nvPr/>
        </p:nvSpPr>
        <p:spPr>
          <a:xfrm>
            <a:off x="4675014" y="7497245"/>
            <a:ext cx="1729398" cy="901318"/>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b="1" dirty="0" smtClean="0">
                <a:solidFill>
                  <a:srgbClr val="FF0000"/>
                </a:solidFill>
                <a:latin typeface="Meiryo UI" panose="020B0604030504040204" pitchFamily="50" charset="-128"/>
                <a:ea typeface="Meiryo UI" panose="020B0604030504040204" pitchFamily="50" charset="-128"/>
              </a:rPr>
              <a:t>「（様式第７）概算払請求書の</a:t>
            </a:r>
            <a:r>
              <a:rPr kumimoji="1" lang="en-US" altLang="ja-JP" sz="1050" b="1" dirty="0" smtClean="0">
                <a:solidFill>
                  <a:srgbClr val="FF0000"/>
                </a:solidFill>
                <a:latin typeface="Meiryo UI" panose="020B0604030504040204" pitchFamily="50" charset="-128"/>
                <a:ea typeface="Meiryo UI" panose="020B0604030504040204" pitchFamily="50" charset="-128"/>
              </a:rPr>
              <a:t>PDF</a:t>
            </a:r>
            <a:r>
              <a:rPr kumimoji="1" lang="ja-JP" altLang="en-US" sz="1050" b="1" dirty="0" smtClean="0">
                <a:solidFill>
                  <a:srgbClr val="FF0000"/>
                </a:solidFill>
                <a:latin typeface="Meiryo UI" panose="020B0604030504040204" pitchFamily="50" charset="-128"/>
                <a:ea typeface="Meiryo UI" panose="020B0604030504040204" pitchFamily="50" charset="-128"/>
              </a:rPr>
              <a:t>」</a:t>
            </a:r>
            <a:r>
              <a:rPr kumimoji="1" lang="ja-JP" altLang="en-US" sz="1050" dirty="0" smtClean="0">
                <a:solidFill>
                  <a:srgbClr val="FF0000"/>
                </a:solidFill>
                <a:latin typeface="Meiryo UI" panose="020B0604030504040204" pitchFamily="50" charset="-128"/>
                <a:ea typeface="Meiryo UI" panose="020B0604030504040204" pitchFamily="50" charset="-128"/>
              </a:rPr>
              <a:t>を添付してください。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40" name="正方形/長方形 39">
            <a:extLst>
              <a:ext uri="{FF2B5EF4-FFF2-40B4-BE49-F238E27FC236}">
                <a16:creationId xmlns:a16="http://schemas.microsoft.com/office/drawing/2014/main" id="{D4AC9127-0F18-8F44-837F-57F06D7ADC0B}"/>
              </a:ext>
            </a:extLst>
          </p:cNvPr>
          <p:cNvSpPr/>
          <p:nvPr/>
        </p:nvSpPr>
        <p:spPr>
          <a:xfrm>
            <a:off x="1013978" y="2041001"/>
            <a:ext cx="2952761" cy="233781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41" name="直線コネクタ 40">
            <a:extLst>
              <a:ext uri="{FF2B5EF4-FFF2-40B4-BE49-F238E27FC236}">
                <a16:creationId xmlns:a16="http://schemas.microsoft.com/office/drawing/2014/main" id="{EDFF92C4-4B16-2645-8E89-B6FCD54C5D84}"/>
              </a:ext>
            </a:extLst>
          </p:cNvPr>
          <p:cNvCxnSpPr>
            <a:cxnSpLocks/>
            <a:stCxn id="42" idx="1"/>
            <a:endCxn id="40" idx="3"/>
          </p:cNvCxnSpPr>
          <p:nvPr/>
        </p:nvCxnSpPr>
        <p:spPr>
          <a:xfrm flipH="1">
            <a:off x="3966739" y="2870358"/>
            <a:ext cx="684362" cy="33955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四角形: 角を丸くする 25">
            <a:extLst>
              <a:ext uri="{FF2B5EF4-FFF2-40B4-BE49-F238E27FC236}">
                <a16:creationId xmlns:a16="http://schemas.microsoft.com/office/drawing/2014/main" id="{A533A919-72B9-4347-B850-0FD33A972DF8}"/>
              </a:ext>
            </a:extLst>
          </p:cNvPr>
          <p:cNvSpPr/>
          <p:nvPr/>
        </p:nvSpPr>
        <p:spPr>
          <a:xfrm>
            <a:off x="4651101" y="2553829"/>
            <a:ext cx="1729398" cy="633057"/>
          </a:xfrm>
          <a:prstGeom prst="roundRect">
            <a:avLst>
              <a:gd name="adj" fmla="val 18851"/>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defRPr/>
            </a:pPr>
            <a:r>
              <a:rPr kumimoji="1" lang="ja-JP" altLang="en-US" sz="1050" dirty="0" smtClean="0">
                <a:solidFill>
                  <a:srgbClr val="FF0000"/>
                </a:solidFill>
                <a:latin typeface="Meiryo UI" panose="020B0604030504040204" pitchFamily="50" charset="-128"/>
                <a:ea typeface="Meiryo UI" panose="020B0604030504040204" pitchFamily="50" charset="-128"/>
              </a:rPr>
              <a:t>各欄に必要事項を入力してください。</a:t>
            </a:r>
            <a:endParaRPr kumimoji="1" lang="ja-JP" altLang="en-US" sz="105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18" name="テキスト ボックス 17"/>
          <p:cNvSpPr txBox="1"/>
          <p:nvPr/>
        </p:nvSpPr>
        <p:spPr>
          <a:xfrm>
            <a:off x="1143000" y="1167604"/>
            <a:ext cx="5705408" cy="253916"/>
          </a:xfrm>
          <a:prstGeom prst="rect">
            <a:avLst/>
          </a:prstGeom>
          <a:noFill/>
        </p:spPr>
        <p:txBody>
          <a:bodyPr wrap="none" rtlCol="0">
            <a:spAutoFit/>
          </a:bodyPr>
          <a:lstStyle/>
          <a:p>
            <a:r>
              <a:rPr kumimoji="1" lang="en-US" altLang="ja-JP" sz="1050" dirty="0" smtClean="0">
                <a:solidFill>
                  <a:srgbClr val="FF0000"/>
                </a:solidFill>
              </a:rPr>
              <a:t>※</a:t>
            </a:r>
            <a:r>
              <a:rPr kumimoji="1" lang="ja-JP" altLang="en-US" sz="1050" dirty="0" smtClean="0">
                <a:solidFill>
                  <a:srgbClr val="FF0000"/>
                </a:solidFill>
              </a:rPr>
              <a:t>実際の処理画面上に、本ページに表示のない項目がある場合は事務局までご連絡下さい。</a:t>
            </a:r>
            <a:endParaRPr kumimoji="1" lang="ja-JP" altLang="en-US" sz="1050" dirty="0">
              <a:solidFill>
                <a:srgbClr val="FF0000"/>
              </a:solidFill>
            </a:endParaRPr>
          </a:p>
        </p:txBody>
      </p:sp>
    </p:spTree>
    <p:extLst>
      <p:ext uri="{BB962C8B-B14F-4D97-AF65-F5344CB8AC3E}">
        <p14:creationId xmlns:p14="http://schemas.microsoft.com/office/powerpoint/2010/main" val="10936123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46ACDFD4-F1E3-2E43-918F-4A5AF6310C5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138142" y="6247949"/>
            <a:ext cx="2533612" cy="2845644"/>
          </a:xfrm>
          <a:prstGeom prst="rect">
            <a:avLst/>
          </a:prstGeom>
          <a:ln>
            <a:solidFill>
              <a:schemeClr val="tx1"/>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概算払請求</a:t>
            </a:r>
          </a:p>
        </p:txBody>
      </p:sp>
      <p:sp>
        <p:nvSpPr>
          <p:cNvPr id="7" name="コンテンツ プレースホルダー 5">
            <a:extLst>
              <a:ext uri="{FF2B5EF4-FFF2-40B4-BE49-F238E27FC236}">
                <a16:creationId xmlns:a16="http://schemas.microsoft.com/office/drawing/2014/main" id="{DFF7E264-D4F1-4C4A-AF7E-072C5F54294C}"/>
              </a:ext>
            </a:extLst>
          </p:cNvPr>
          <p:cNvSpPr>
            <a:spLocks noGrp="1"/>
          </p:cNvSpPr>
          <p:nvPr>
            <p:ph idx="1"/>
          </p:nvPr>
        </p:nvSpPr>
        <p:spPr>
          <a:xfrm>
            <a:off x="1143000" y="925608"/>
            <a:ext cx="5524501" cy="424722"/>
          </a:xfrm>
        </p:spPr>
        <p:txBody>
          <a:bodyPr/>
          <a:lstStyle/>
          <a:p>
            <a:r>
              <a:rPr lang="ja-JP" altLang="en-US"/>
              <a:t>必要事項の入力が完了したら、各手続きの申請画面の最下部の「プレビュー」ボタンを押下します。</a:t>
            </a:r>
            <a:endParaRPr lang="en-US" altLang="ja-JP" dirty="0"/>
          </a:p>
        </p:txBody>
      </p:sp>
      <p:sp>
        <p:nvSpPr>
          <p:cNvPr id="8" name="四角形: 角を丸くする 10">
            <a:extLst>
              <a:ext uri="{FF2B5EF4-FFF2-40B4-BE49-F238E27FC236}">
                <a16:creationId xmlns:a16="http://schemas.microsoft.com/office/drawing/2014/main" id="{DC63B85A-41DF-6B4F-B8E4-49BB4DA3198B}"/>
              </a:ext>
            </a:extLst>
          </p:cNvPr>
          <p:cNvSpPr/>
          <p:nvPr/>
        </p:nvSpPr>
        <p:spPr>
          <a:xfrm>
            <a:off x="228600" y="925608"/>
            <a:ext cx="914400" cy="391557"/>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5</a:t>
            </a:r>
            <a:endParaRPr kumimoji="1" lang="ja-JP" altLang="en-US" sz="1400" b="1" dirty="0">
              <a:latin typeface="Meiryo UI" panose="020B0604030504040204" pitchFamily="50" charset="-128"/>
              <a:ea typeface="Meiryo UI" panose="020B0604030504040204" pitchFamily="50" charset="-128"/>
            </a:endParaRPr>
          </a:p>
        </p:txBody>
      </p:sp>
      <p:sp>
        <p:nvSpPr>
          <p:cNvPr id="13" name="コンテンツ プレースホルダー 5">
            <a:extLst>
              <a:ext uri="{FF2B5EF4-FFF2-40B4-BE49-F238E27FC236}">
                <a16:creationId xmlns:a16="http://schemas.microsoft.com/office/drawing/2014/main" id="{5DBCC09C-5430-C849-914A-E6A2E8136058}"/>
              </a:ext>
            </a:extLst>
          </p:cNvPr>
          <p:cNvSpPr txBox="1">
            <a:spLocks/>
          </p:cNvSpPr>
          <p:nvPr/>
        </p:nvSpPr>
        <p:spPr>
          <a:xfrm>
            <a:off x="1000052" y="3870864"/>
            <a:ext cx="5857948" cy="429338"/>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a:solidFill>
                  <a:srgbClr val="FF0000"/>
                </a:solidFill>
                <a:latin typeface="メイリオ" panose="020B0604030504040204" pitchFamily="50" charset="-128"/>
                <a:ea typeface="メイリオ" panose="020B0604030504040204" pitchFamily="50" charset="-128"/>
              </a:rPr>
              <a:t>プレビューを押しても次の画面に遷移しない場合、必須入力が未入力です。</a:t>
            </a:r>
            <a:r>
              <a:rPr lang="en-US" altLang="ja-JP" dirty="0">
                <a:solidFill>
                  <a:srgbClr val="FF0000"/>
                </a:solidFill>
                <a:latin typeface="メイリオ" panose="020B0604030504040204" pitchFamily="50" charset="-128"/>
                <a:ea typeface="メイリオ" panose="020B0604030504040204" pitchFamily="50" charset="-128"/>
              </a:rPr>
              <a:t/>
            </a:r>
            <a:br>
              <a:rPr lang="en-US" altLang="ja-JP" dirty="0">
                <a:solidFill>
                  <a:srgbClr val="FF0000"/>
                </a:solidFill>
                <a:latin typeface="メイリオ" panose="020B0604030504040204" pitchFamily="50" charset="-128"/>
                <a:ea typeface="メイリオ" panose="020B0604030504040204" pitchFamily="50" charset="-128"/>
              </a:rPr>
            </a:br>
            <a:r>
              <a:rPr lang="ja-JP" altLang="en-US">
                <a:solidFill>
                  <a:srgbClr val="FF0000"/>
                </a:solidFill>
                <a:latin typeface="メイリオ" panose="020B0604030504040204" pitchFamily="50" charset="-128"/>
                <a:ea typeface="メイリオ" panose="020B0604030504040204" pitchFamily="50" charset="-128"/>
              </a:rPr>
              <a:t>未入力箇所に以下メッセージが表示されるので、該当箇所を確認してください。</a:t>
            </a:r>
            <a:endParaRPr lang="en-US" altLang="ja-JP" dirty="0">
              <a:solidFill>
                <a:srgbClr val="FF0000"/>
              </a:solidFill>
              <a:latin typeface="メイリオ" panose="020B0604030504040204" pitchFamily="50" charset="-128"/>
              <a:ea typeface="メイリオ" panose="020B0604030504040204" pitchFamily="50" charset="-128"/>
            </a:endParaRPr>
          </a:p>
        </p:txBody>
      </p:sp>
      <p:pic>
        <p:nvPicPr>
          <p:cNvPr id="21" name="図 20">
            <a:extLst>
              <a:ext uri="{FF2B5EF4-FFF2-40B4-BE49-F238E27FC236}">
                <a16:creationId xmlns:a16="http://schemas.microsoft.com/office/drawing/2014/main" id="{648A0893-1C4C-DE44-952C-F39F7AE70B8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94949" y="4572036"/>
            <a:ext cx="3898900" cy="939800"/>
          </a:xfrm>
          <a:prstGeom prst="rect">
            <a:avLst/>
          </a:prstGeom>
          <a:ln>
            <a:solidFill>
              <a:schemeClr val="tx1"/>
            </a:solidFill>
          </a:ln>
        </p:spPr>
      </p:pic>
      <p:pic>
        <p:nvPicPr>
          <p:cNvPr id="22" name="グラフィックス 21" descr="警告">
            <a:extLst>
              <a:ext uri="{FF2B5EF4-FFF2-40B4-BE49-F238E27FC236}">
                <a16:creationId xmlns:a16="http://schemas.microsoft.com/office/drawing/2014/main" id="{4C55AD6A-FFA4-5D4A-A638-A5E4085F6259}"/>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510002" y="3929636"/>
            <a:ext cx="439771" cy="439771"/>
          </a:xfrm>
          <a:prstGeom prst="rect">
            <a:avLst/>
          </a:prstGeom>
        </p:spPr>
      </p:pic>
      <p:pic>
        <p:nvPicPr>
          <p:cNvPr id="24" name="図 23">
            <a:extLst>
              <a:ext uri="{FF2B5EF4-FFF2-40B4-BE49-F238E27FC236}">
                <a16:creationId xmlns:a16="http://schemas.microsoft.com/office/drawing/2014/main" id="{906724CB-B965-1642-AE4A-7C8105A0EB6D}"/>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1135035" y="2898777"/>
            <a:ext cx="4990308" cy="639442"/>
          </a:xfrm>
          <a:prstGeom prst="rect">
            <a:avLst/>
          </a:prstGeom>
          <a:ln>
            <a:solidFill>
              <a:schemeClr val="tx1"/>
            </a:solidFill>
          </a:ln>
        </p:spPr>
      </p:pic>
      <p:sp>
        <p:nvSpPr>
          <p:cNvPr id="25" name="正方形/長方形 24">
            <a:extLst>
              <a:ext uri="{FF2B5EF4-FFF2-40B4-BE49-F238E27FC236}">
                <a16:creationId xmlns:a16="http://schemas.microsoft.com/office/drawing/2014/main" id="{565EE446-0B18-C94E-9A98-81DC0E6D10EE}"/>
              </a:ext>
            </a:extLst>
          </p:cNvPr>
          <p:cNvSpPr/>
          <p:nvPr/>
        </p:nvSpPr>
        <p:spPr>
          <a:xfrm>
            <a:off x="2354607" y="3163546"/>
            <a:ext cx="1201697" cy="36417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27" name="コンテンツ プレースホルダー 5">
            <a:extLst>
              <a:ext uri="{FF2B5EF4-FFF2-40B4-BE49-F238E27FC236}">
                <a16:creationId xmlns:a16="http://schemas.microsoft.com/office/drawing/2014/main" id="{A201D5D1-C90B-9144-BD36-D7809DF8FFD2}"/>
              </a:ext>
            </a:extLst>
          </p:cNvPr>
          <p:cNvSpPr txBox="1">
            <a:spLocks/>
          </p:cNvSpPr>
          <p:nvPr/>
        </p:nvSpPr>
        <p:spPr>
          <a:xfrm>
            <a:off x="1135035" y="5767514"/>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a:t>必須項目が入力されているとプレビュー画面が表示されます。内容に問題がなければ、「保存」ボタンを押下します。修正する場合は、「戻る」ボタンを押下します。</a:t>
            </a:r>
            <a:endParaRPr lang="en-US" altLang="ja-JP" dirty="0"/>
          </a:p>
        </p:txBody>
      </p:sp>
      <p:sp>
        <p:nvSpPr>
          <p:cNvPr id="28" name="四角形: 角を丸くする 10">
            <a:extLst>
              <a:ext uri="{FF2B5EF4-FFF2-40B4-BE49-F238E27FC236}">
                <a16:creationId xmlns:a16="http://schemas.microsoft.com/office/drawing/2014/main" id="{30DF2DFB-6E52-5A41-8D5C-ABC8B0A3A53F}"/>
              </a:ext>
            </a:extLst>
          </p:cNvPr>
          <p:cNvSpPr/>
          <p:nvPr/>
        </p:nvSpPr>
        <p:spPr>
          <a:xfrm>
            <a:off x="220635" y="5767514"/>
            <a:ext cx="914400" cy="4247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6</a:t>
            </a:r>
            <a:endParaRPr kumimoji="1" lang="ja-JP" altLang="en-US" sz="1400" b="1" dirty="0">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2A25C4C1-E370-1E4F-A427-58CFB11C9A81}"/>
              </a:ext>
            </a:extLst>
          </p:cNvPr>
          <p:cNvSpPr/>
          <p:nvPr/>
        </p:nvSpPr>
        <p:spPr>
          <a:xfrm>
            <a:off x="3043438" y="8929409"/>
            <a:ext cx="759343" cy="1463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1" name="四角形: 角を丸くする 25">
            <a:extLst>
              <a:ext uri="{FF2B5EF4-FFF2-40B4-BE49-F238E27FC236}">
                <a16:creationId xmlns:a16="http://schemas.microsoft.com/office/drawing/2014/main" id="{35092ED4-EDD9-454E-9BD4-FC7E3C1AC763}"/>
              </a:ext>
            </a:extLst>
          </p:cNvPr>
          <p:cNvSpPr/>
          <p:nvPr/>
        </p:nvSpPr>
        <p:spPr>
          <a:xfrm>
            <a:off x="3736374" y="8074072"/>
            <a:ext cx="2923162" cy="75292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a:solidFill>
                  <a:prstClr val="black"/>
                </a:solidFill>
                <a:latin typeface="Meiryo UI" panose="020B0604030504040204" pitchFamily="50" charset="-128"/>
                <a:ea typeface="Meiryo UI" panose="020B0604030504040204" pitchFamily="50" charset="-128"/>
              </a:rPr>
              <a:t>保存：入力した内容が下書き保存されます</a:t>
            </a:r>
            <a:r>
              <a:rPr kumimoji="1" lang="en-US" altLang="ja-JP" sz="1050" dirty="0">
                <a:solidFill>
                  <a:prstClr val="black"/>
                </a:solidFill>
                <a:latin typeface="Meiryo UI" panose="020B0604030504040204" pitchFamily="50" charset="-128"/>
                <a:ea typeface="Meiryo UI" panose="020B0604030504040204" pitchFamily="50" charset="-128"/>
              </a:rPr>
              <a:t/>
            </a:r>
            <a:br>
              <a:rPr kumimoji="1" lang="en-US" altLang="ja-JP" sz="1050" dirty="0">
                <a:solidFill>
                  <a:prstClr val="black"/>
                </a:solidFill>
                <a:latin typeface="Meiryo UI" panose="020B0604030504040204" pitchFamily="50" charset="-128"/>
                <a:ea typeface="Meiryo UI" panose="020B0604030504040204" pitchFamily="50" charset="-128"/>
              </a:rPr>
            </a:br>
            <a:r>
              <a:rPr kumimoji="1" lang="ja-JP" altLang="en-US" sz="1050">
                <a:solidFill>
                  <a:prstClr val="black"/>
                </a:solidFill>
                <a:latin typeface="Meiryo UI" panose="020B0604030504040204" pitchFamily="50" charset="-128"/>
                <a:ea typeface="Meiryo UI" panose="020B0604030504040204" pitchFamily="50" charset="-128"/>
              </a:rPr>
              <a:t>戻る：申請入力画面に戻ります</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32" name="直線コネクタ 31">
            <a:extLst>
              <a:ext uri="{FF2B5EF4-FFF2-40B4-BE49-F238E27FC236}">
                <a16:creationId xmlns:a16="http://schemas.microsoft.com/office/drawing/2014/main" id="{8C4F0E62-F36C-3241-A747-85CDD641EA2D}"/>
              </a:ext>
            </a:extLst>
          </p:cNvPr>
          <p:cNvCxnSpPr>
            <a:cxnSpLocks/>
            <a:stCxn id="31" idx="1"/>
            <a:endCxn id="29" idx="0"/>
          </p:cNvCxnSpPr>
          <p:nvPr/>
        </p:nvCxnSpPr>
        <p:spPr>
          <a:xfrm flipH="1">
            <a:off x="3423110" y="8450533"/>
            <a:ext cx="313264" cy="4788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コンテンツ プレースホルダー 5">
            <a:extLst>
              <a:ext uri="{FF2B5EF4-FFF2-40B4-BE49-F238E27FC236}">
                <a16:creationId xmlns:a16="http://schemas.microsoft.com/office/drawing/2014/main" id="{8C2B05A4-9004-2042-B3F0-47E5E7802BB1}"/>
              </a:ext>
            </a:extLst>
          </p:cNvPr>
          <p:cNvSpPr txBox="1">
            <a:spLocks/>
          </p:cNvSpPr>
          <p:nvPr/>
        </p:nvSpPr>
        <p:spPr>
          <a:xfrm>
            <a:off x="1026203" y="9357416"/>
            <a:ext cx="5257800" cy="429338"/>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a:solidFill>
                  <a:srgbClr val="FF0000"/>
                </a:solidFill>
                <a:latin typeface="メイリオ" panose="020B0604030504040204" pitchFamily="50" charset="-128"/>
                <a:ea typeface="メイリオ" panose="020B0604030504040204" pitchFamily="50" charset="-128"/>
              </a:rPr>
              <a:t>「保存」ボタンを押下しても、事務局には申請されていません。</a:t>
            </a:r>
            <a:r>
              <a:rPr lang="en-US" altLang="ja-JP" dirty="0">
                <a:solidFill>
                  <a:srgbClr val="FF0000"/>
                </a:solidFill>
                <a:latin typeface="メイリオ" panose="020B0604030504040204" pitchFamily="50" charset="-128"/>
                <a:ea typeface="メイリオ" panose="020B0604030504040204" pitchFamily="50" charset="-128"/>
              </a:rPr>
              <a:t/>
            </a:r>
            <a:br>
              <a:rPr lang="en-US" altLang="ja-JP" dirty="0">
                <a:solidFill>
                  <a:srgbClr val="FF0000"/>
                </a:solidFill>
                <a:latin typeface="メイリオ" panose="020B0604030504040204" pitchFamily="50" charset="-128"/>
                <a:ea typeface="メイリオ" panose="020B0604030504040204" pitchFamily="50" charset="-128"/>
              </a:rPr>
            </a:br>
            <a:r>
              <a:rPr lang="en-US" altLang="ja-JP" dirty="0">
                <a:solidFill>
                  <a:srgbClr val="FF0000"/>
                </a:solidFill>
                <a:latin typeface="メイリオ" panose="020B0604030504040204" pitchFamily="50" charset="-128"/>
                <a:ea typeface="メイリオ" panose="020B0604030504040204" pitchFamily="50" charset="-128"/>
              </a:rPr>
              <a:t> </a:t>
            </a:r>
            <a:r>
              <a:rPr lang="ja-JP" altLang="en-US">
                <a:solidFill>
                  <a:srgbClr val="FF0000"/>
                </a:solidFill>
                <a:latin typeface="メイリオ" panose="020B0604030504040204" pitchFamily="50" charset="-128"/>
                <a:ea typeface="メイリオ" panose="020B0604030504040204" pitchFamily="50" charset="-128"/>
              </a:rPr>
              <a:t>後続の手順</a:t>
            </a:r>
            <a:r>
              <a:rPr lang="en-US" altLang="ja-JP" dirty="0">
                <a:solidFill>
                  <a:srgbClr val="FF0000"/>
                </a:solidFill>
                <a:latin typeface="メイリオ" panose="020B0604030504040204" pitchFamily="50" charset="-128"/>
                <a:ea typeface="メイリオ" panose="020B0604030504040204" pitchFamily="50" charset="-128"/>
              </a:rPr>
              <a:t>7</a:t>
            </a:r>
            <a:r>
              <a:rPr lang="ja-JP" altLang="en-US">
                <a:solidFill>
                  <a:srgbClr val="FF0000"/>
                </a:solidFill>
                <a:latin typeface="メイリオ" panose="020B0604030504040204" pitchFamily="50" charset="-128"/>
                <a:ea typeface="メイリオ" panose="020B0604030504040204" pitchFamily="50" charset="-128"/>
              </a:rPr>
              <a:t>の申請操作が行うことで申請されます。</a:t>
            </a:r>
            <a:endParaRPr lang="en-US" altLang="ja-JP" dirty="0">
              <a:solidFill>
                <a:srgbClr val="FF0000"/>
              </a:solidFill>
              <a:latin typeface="メイリオ" panose="020B0604030504040204" pitchFamily="50" charset="-128"/>
              <a:ea typeface="メイリオ" panose="020B0604030504040204" pitchFamily="50" charset="-128"/>
            </a:endParaRPr>
          </a:p>
        </p:txBody>
      </p:sp>
      <p:pic>
        <p:nvPicPr>
          <p:cNvPr id="37" name="グラフィックス 36" descr="警告">
            <a:extLst>
              <a:ext uri="{FF2B5EF4-FFF2-40B4-BE49-F238E27FC236}">
                <a16:creationId xmlns:a16="http://schemas.microsoft.com/office/drawing/2014/main" id="{EFA8E7A8-61FE-504D-A396-D670DB4AFB38}"/>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528188" y="9328956"/>
            <a:ext cx="439771" cy="439771"/>
          </a:xfrm>
          <a:prstGeom prst="rect">
            <a:avLst/>
          </a:prstGeom>
        </p:spPr>
      </p:pic>
      <p:pic>
        <p:nvPicPr>
          <p:cNvPr id="20" name="図 19">
            <a:extLst>
              <a:ext uri="{FF2B5EF4-FFF2-40B4-BE49-F238E27FC236}">
                <a16:creationId xmlns:a16="http://schemas.microsoft.com/office/drawing/2014/main" id="{7A00C420-E50B-C14F-A2E9-8D91F5C85B91}"/>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1104777" y="1422799"/>
            <a:ext cx="5048350" cy="995214"/>
          </a:xfrm>
          <a:prstGeom prst="rect">
            <a:avLst/>
          </a:prstGeom>
          <a:ln>
            <a:solidFill>
              <a:schemeClr val="tx1"/>
            </a:solidFill>
          </a:ln>
        </p:spPr>
      </p:pic>
      <p:sp>
        <p:nvSpPr>
          <p:cNvPr id="23" name="三角形 22">
            <a:extLst>
              <a:ext uri="{FF2B5EF4-FFF2-40B4-BE49-F238E27FC236}">
                <a16:creationId xmlns:a16="http://schemas.microsoft.com/office/drawing/2014/main" id="{FF5B86F8-9FCD-BB42-848A-E140C828CB03}"/>
              </a:ext>
            </a:extLst>
          </p:cNvPr>
          <p:cNvSpPr/>
          <p:nvPr/>
        </p:nvSpPr>
        <p:spPr>
          <a:xfrm rot="10800000">
            <a:off x="2306117" y="2567334"/>
            <a:ext cx="2245766" cy="256032"/>
          </a:xfrm>
          <a:prstGeom prst="triangl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C0E1CD88-9014-E541-9699-33B3D3C2FF7C}"/>
              </a:ext>
            </a:extLst>
          </p:cNvPr>
          <p:cNvSpPr txBox="1"/>
          <p:nvPr/>
        </p:nvSpPr>
        <p:spPr>
          <a:xfrm>
            <a:off x="4515068" y="2472456"/>
            <a:ext cx="1471878" cy="276999"/>
          </a:xfrm>
          <a:prstGeom prst="rect">
            <a:avLst/>
          </a:prstGeom>
          <a:noFill/>
        </p:spPr>
        <p:txBody>
          <a:bodyPr wrap="none" rtlCol="0">
            <a:spAutoFit/>
          </a:bodyPr>
          <a:lstStyle/>
          <a:p>
            <a:r>
              <a:rPr kumimoji="1" lang="ja-JP" altLang="en-US" sz="1200">
                <a:latin typeface="Meiryo UI" panose="020B0604030504040204" pitchFamily="34" charset="-128"/>
                <a:ea typeface="Meiryo UI" panose="020B0604030504040204" pitchFamily="34" charset="-128"/>
              </a:rPr>
              <a:t>最下部までスクロール</a:t>
            </a:r>
          </a:p>
        </p:txBody>
      </p:sp>
    </p:spTree>
    <p:extLst>
      <p:ext uri="{BB962C8B-B14F-4D97-AF65-F5344CB8AC3E}">
        <p14:creationId xmlns:p14="http://schemas.microsoft.com/office/powerpoint/2010/main" val="9921607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4D02AC9-8CCB-3148-BC50-920D676F3ABC}"/>
              </a:ext>
            </a:extLst>
          </p:cNvPr>
          <p:cNvPicPr>
            <a:picLocks noChangeAspect="1"/>
          </p:cNvPicPr>
          <p:nvPr/>
        </p:nvPicPr>
        <p:blipFill>
          <a:blip r:embed="rId3"/>
          <a:stretch>
            <a:fillRect/>
          </a:stretch>
        </p:blipFill>
        <p:spPr>
          <a:xfrm>
            <a:off x="1272278" y="1676400"/>
            <a:ext cx="4025900" cy="6553200"/>
          </a:xfrm>
          <a:prstGeom prst="rect">
            <a:avLst/>
          </a:prstGeom>
          <a:ln>
            <a:solidFill>
              <a:schemeClr val="tx1"/>
            </a:solidFill>
          </a:ln>
        </p:spPr>
      </p:pic>
      <p:pic>
        <p:nvPicPr>
          <p:cNvPr id="10" name="図 9">
            <a:extLst>
              <a:ext uri="{FF2B5EF4-FFF2-40B4-BE49-F238E27FC236}">
                <a16:creationId xmlns:a16="http://schemas.microsoft.com/office/drawing/2014/main" id="{F675E5FB-7D31-4868-B885-2DCBA21DACFF}"/>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599873" y="3362456"/>
            <a:ext cx="2127250" cy="947738"/>
          </a:xfrm>
          <a:prstGeom prst="rect">
            <a:avLst/>
          </a:prstGeom>
          <a:ln>
            <a:solidFill>
              <a:schemeClr val="tx1"/>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概算払請求</a:t>
            </a:r>
          </a:p>
        </p:txBody>
      </p:sp>
      <p:sp>
        <p:nvSpPr>
          <p:cNvPr id="7" name="コンテンツ プレースホルダー 5">
            <a:extLst>
              <a:ext uri="{FF2B5EF4-FFF2-40B4-BE49-F238E27FC236}">
                <a16:creationId xmlns:a16="http://schemas.microsoft.com/office/drawing/2014/main" id="{DFF7E264-D4F1-4C4A-AF7E-072C5F54294C}"/>
              </a:ext>
            </a:extLst>
          </p:cNvPr>
          <p:cNvSpPr>
            <a:spLocks noGrp="1"/>
          </p:cNvSpPr>
          <p:nvPr>
            <p:ph idx="1"/>
          </p:nvPr>
        </p:nvSpPr>
        <p:spPr>
          <a:xfrm>
            <a:off x="1143000" y="925608"/>
            <a:ext cx="5524501" cy="258522"/>
          </a:xfrm>
        </p:spPr>
        <p:txBody>
          <a:bodyPr/>
          <a:lstStyle/>
          <a:p>
            <a:r>
              <a:rPr lang="ja-JP" altLang="en-US"/>
              <a:t>下書き保存した内容を確認し、「申請する」ボタンを押下し、申請します。</a:t>
            </a:r>
            <a:endParaRPr lang="en-US" altLang="ja-JP" dirty="0"/>
          </a:p>
        </p:txBody>
      </p:sp>
      <p:sp>
        <p:nvSpPr>
          <p:cNvPr id="8" name="四角形: 角を丸くする 10">
            <a:extLst>
              <a:ext uri="{FF2B5EF4-FFF2-40B4-BE49-F238E27FC236}">
                <a16:creationId xmlns:a16="http://schemas.microsoft.com/office/drawing/2014/main" id="{DC63B85A-41DF-6B4F-B8E4-49BB4DA3198B}"/>
              </a:ext>
            </a:extLst>
          </p:cNvPr>
          <p:cNvSpPr/>
          <p:nvPr/>
        </p:nvSpPr>
        <p:spPr>
          <a:xfrm>
            <a:off x="228600" y="925609"/>
            <a:ext cx="914400" cy="258522"/>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7</a:t>
            </a:r>
            <a:endParaRPr kumimoji="1" lang="ja-JP" altLang="en-US" sz="1400" b="1" dirty="0">
              <a:latin typeface="Meiryo UI" panose="020B0604030504040204" pitchFamily="50" charset="-128"/>
              <a:ea typeface="Meiryo UI" panose="020B0604030504040204" pitchFamily="50" charset="-128"/>
            </a:endParaRPr>
          </a:p>
        </p:txBody>
      </p:sp>
      <p:sp>
        <p:nvSpPr>
          <p:cNvPr id="12" name="正方形/長方形 11">
            <a:extLst>
              <a:ext uri="{FF2B5EF4-FFF2-40B4-BE49-F238E27FC236}">
                <a16:creationId xmlns:a16="http://schemas.microsoft.com/office/drawing/2014/main" id="{D029C411-1308-4B42-A29C-BF28E6A53B8D}"/>
              </a:ext>
            </a:extLst>
          </p:cNvPr>
          <p:cNvSpPr/>
          <p:nvPr/>
        </p:nvSpPr>
        <p:spPr>
          <a:xfrm>
            <a:off x="2892729" y="2750344"/>
            <a:ext cx="820775" cy="22612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15" name="正方形/長方形 14">
            <a:extLst>
              <a:ext uri="{FF2B5EF4-FFF2-40B4-BE49-F238E27FC236}">
                <a16:creationId xmlns:a16="http://schemas.microsoft.com/office/drawing/2014/main" id="{1778F7A6-54BC-204E-AD30-34AE99BA1607}"/>
              </a:ext>
            </a:extLst>
          </p:cNvPr>
          <p:cNvSpPr/>
          <p:nvPr/>
        </p:nvSpPr>
        <p:spPr>
          <a:xfrm>
            <a:off x="4906905" y="3974426"/>
            <a:ext cx="746159" cy="24873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11" name="直線矢印コネクタ 10">
            <a:extLst>
              <a:ext uri="{FF2B5EF4-FFF2-40B4-BE49-F238E27FC236}">
                <a16:creationId xmlns:a16="http://schemas.microsoft.com/office/drawing/2014/main" id="{22184973-117C-1348-82C4-F000DD509706}"/>
              </a:ext>
            </a:extLst>
          </p:cNvPr>
          <p:cNvCxnSpPr>
            <a:cxnSpLocks/>
          </p:cNvCxnSpPr>
          <p:nvPr/>
        </p:nvCxnSpPr>
        <p:spPr>
          <a:xfrm>
            <a:off x="3725860" y="2863405"/>
            <a:ext cx="466944" cy="48533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40302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lang="ja-JP" altLang="en-US" dirty="0"/>
              <a:t>事故報告</a:t>
            </a:r>
            <a:endParaRPr kumimoji="1" lang="ja-JP" altLang="en-US" dirty="0"/>
          </a:p>
        </p:txBody>
      </p:sp>
      <p:graphicFrame>
        <p:nvGraphicFramePr>
          <p:cNvPr id="7" name="表 6">
            <a:extLst>
              <a:ext uri="{FF2B5EF4-FFF2-40B4-BE49-F238E27FC236}">
                <a16:creationId xmlns:a16="http://schemas.microsoft.com/office/drawing/2014/main" id="{CB6652F2-C576-914B-9780-1D82F9F22326}"/>
              </a:ext>
            </a:extLst>
          </p:cNvPr>
          <p:cNvGraphicFramePr>
            <a:graphicFrameLocks noGrp="1"/>
          </p:cNvGraphicFramePr>
          <p:nvPr>
            <p:extLst>
              <p:ext uri="{D42A27DB-BD31-4B8C-83A1-F6EECF244321}">
                <p14:modId xmlns:p14="http://schemas.microsoft.com/office/powerpoint/2010/main" val="2126477768"/>
              </p:ext>
            </p:extLst>
          </p:nvPr>
        </p:nvGraphicFramePr>
        <p:xfrm>
          <a:off x="228600" y="1502689"/>
          <a:ext cx="6101426" cy="741680"/>
        </p:xfrm>
        <a:graphic>
          <a:graphicData uri="http://schemas.openxmlformats.org/drawingml/2006/table">
            <a:tbl>
              <a:tblPr firstRow="1" bandRow="1">
                <a:tableStyleId>{5C22544A-7EE6-4342-B048-85BDC9FD1C3A}</a:tableStyleId>
              </a:tblPr>
              <a:tblGrid>
                <a:gridCol w="562042">
                  <a:extLst>
                    <a:ext uri="{9D8B030D-6E8A-4147-A177-3AD203B41FA5}">
                      <a16:colId xmlns:a16="http://schemas.microsoft.com/office/drawing/2014/main" val="1258240827"/>
                    </a:ext>
                  </a:extLst>
                </a:gridCol>
                <a:gridCol w="2338040">
                  <a:extLst>
                    <a:ext uri="{9D8B030D-6E8A-4147-A177-3AD203B41FA5}">
                      <a16:colId xmlns:a16="http://schemas.microsoft.com/office/drawing/2014/main" val="168353710"/>
                    </a:ext>
                  </a:extLst>
                </a:gridCol>
                <a:gridCol w="1371600">
                  <a:extLst>
                    <a:ext uri="{9D8B030D-6E8A-4147-A177-3AD203B41FA5}">
                      <a16:colId xmlns:a16="http://schemas.microsoft.com/office/drawing/2014/main" val="4008573981"/>
                    </a:ext>
                  </a:extLst>
                </a:gridCol>
                <a:gridCol w="1829744">
                  <a:extLst>
                    <a:ext uri="{9D8B030D-6E8A-4147-A177-3AD203B41FA5}">
                      <a16:colId xmlns:a16="http://schemas.microsoft.com/office/drawing/2014/main" val="926776498"/>
                    </a:ext>
                  </a:extLst>
                </a:gridCol>
              </a:tblGrid>
              <a:tr h="370840">
                <a:tc>
                  <a:txBody>
                    <a:bodyPr/>
                    <a:lstStyle/>
                    <a:p>
                      <a:r>
                        <a:rPr kumimoji="1" lang="en-US" altLang="ja-JP" sz="1000" dirty="0">
                          <a:latin typeface="Meiryo UI" panose="020B0604030504040204" pitchFamily="34" charset="-128"/>
                          <a:ea typeface="Meiryo UI" panose="020B0604030504040204" pitchFamily="34" charset="-128"/>
                        </a:rPr>
                        <a:t>No.</a:t>
                      </a:r>
                      <a:endParaRPr kumimoji="1" lang="ja-JP" altLang="en-US" sz="100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書類名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様式ファイル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000">
                          <a:latin typeface="Meiryo UI" panose="020B0604030504040204" pitchFamily="34" charset="-128"/>
                          <a:ea typeface="Meiryo UI" panose="020B0604030504040204" pitchFamily="34" charset="-128"/>
                        </a:rPr>
                        <a:t>必須</a:t>
                      </a:r>
                      <a:r>
                        <a:rPr kumimoji="1" lang="en-US" altLang="ja-JP" sz="1000" dirty="0">
                          <a:latin typeface="Meiryo UI" panose="020B0604030504040204" pitchFamily="34" charset="-128"/>
                          <a:ea typeface="Meiryo UI" panose="020B0604030504040204" pitchFamily="34" charset="-128"/>
                        </a:rPr>
                        <a:t>/</a:t>
                      </a:r>
                      <a:r>
                        <a:rPr kumimoji="1" lang="ja-JP" altLang="en-US" sz="1000">
                          <a:latin typeface="Meiryo UI" panose="020B0604030504040204" pitchFamily="34" charset="-128"/>
                          <a:ea typeface="Meiryo UI" panose="020B0604030504040204" pitchFamily="34" charset="-128"/>
                        </a:rPr>
                        <a:t>任意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8257352"/>
                  </a:ext>
                </a:extLst>
              </a:tr>
              <a:tr h="370840">
                <a:tc>
                  <a:txBody>
                    <a:bodyPr/>
                    <a:lstStyle/>
                    <a:p>
                      <a:r>
                        <a:rPr kumimoji="1" lang="en-US" altLang="ja-JP" sz="1000" dirty="0">
                          <a:latin typeface="Meiryo UI" panose="020B0604030504040204" pitchFamily="34" charset="-128"/>
                          <a:ea typeface="Meiryo UI" panose="020B0604030504040204" pitchFamily="34" charset="-128"/>
                        </a:rPr>
                        <a:t>1</a:t>
                      </a:r>
                      <a:endParaRPr kumimoji="1" lang="ja-JP" altLang="en-US" sz="100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事故報告書</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dirty="0" smtClean="0">
                          <a:latin typeface="Meiryo UI" panose="020B0604030504040204" pitchFamily="34" charset="-128"/>
                          <a:ea typeface="Meiryo UI" panose="020B0604030504040204" pitchFamily="34" charset="-128"/>
                        </a:rPr>
                        <a:t>様式大４</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dirty="0">
                          <a:latin typeface="Meiryo UI" panose="020B0604030504040204" pitchFamily="34" charset="-128"/>
                          <a:ea typeface="Meiryo UI" panose="020B0604030504040204" pitchFamily="34" charset="-128"/>
                        </a:rPr>
                        <a:t>必須</a:t>
                      </a:r>
                      <a:endParaRPr kumimoji="1" lang="en-US" altLang="ja-JP" sz="1000" dirty="0">
                        <a:latin typeface="Meiryo UI" panose="020B0604030504040204" pitchFamily="34" charset="-128"/>
                        <a:ea typeface="Meiryo UI" panose="020B060403050404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5483555"/>
                  </a:ext>
                </a:extLst>
              </a:tr>
            </a:tbl>
          </a:graphicData>
        </a:graphic>
      </p:graphicFrame>
      <p:sp>
        <p:nvSpPr>
          <p:cNvPr id="9" name="コンテンツ プレースホルダー 3">
            <a:extLst>
              <a:ext uri="{FF2B5EF4-FFF2-40B4-BE49-F238E27FC236}">
                <a16:creationId xmlns:a16="http://schemas.microsoft.com/office/drawing/2014/main" id="{337E9053-BB55-4647-BE0A-01E6F4F74F9F}"/>
              </a:ext>
            </a:extLst>
          </p:cNvPr>
          <p:cNvSpPr>
            <a:spLocks noGrp="1"/>
          </p:cNvSpPr>
          <p:nvPr>
            <p:ph idx="1"/>
          </p:nvPr>
        </p:nvSpPr>
        <p:spPr>
          <a:xfrm>
            <a:off x="228600" y="905874"/>
            <a:ext cx="6438901" cy="527314"/>
          </a:xfrm>
        </p:spPr>
        <p:txBody>
          <a:bodyPr/>
          <a:lstStyle/>
          <a:p>
            <a:r>
              <a:rPr lang="ja-JP" altLang="en-US" dirty="0"/>
              <a:t>・必要書類</a:t>
            </a:r>
            <a:endParaRPr lang="en-US" altLang="ja-JP" dirty="0"/>
          </a:p>
          <a:p>
            <a:endParaRPr lang="en-US" altLang="ja-JP" dirty="0"/>
          </a:p>
        </p:txBody>
      </p:sp>
      <p:sp>
        <p:nvSpPr>
          <p:cNvPr id="13" name="コンテンツ プレースホルダー 5">
            <a:extLst>
              <a:ext uri="{FF2B5EF4-FFF2-40B4-BE49-F238E27FC236}">
                <a16:creationId xmlns:a16="http://schemas.microsoft.com/office/drawing/2014/main" id="{950CF2FA-F54E-4A7D-8FB8-C6A4BB22AE99}"/>
              </a:ext>
            </a:extLst>
          </p:cNvPr>
          <p:cNvSpPr txBox="1">
            <a:spLocks/>
          </p:cNvSpPr>
          <p:nvPr/>
        </p:nvSpPr>
        <p:spPr>
          <a:xfrm>
            <a:off x="1142999" y="3190640"/>
            <a:ext cx="5524501" cy="4247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t>「マイページ」を押下し、事業一覧から該当事業の事業名を押下し、事業詳細画面から、該当手続きを選択します。</a:t>
            </a:r>
            <a:endParaRPr lang="en-US" altLang="ja-JP" dirty="0"/>
          </a:p>
        </p:txBody>
      </p:sp>
      <p:sp>
        <p:nvSpPr>
          <p:cNvPr id="14" name="四角形: 角を丸くする 10">
            <a:extLst>
              <a:ext uri="{FF2B5EF4-FFF2-40B4-BE49-F238E27FC236}">
                <a16:creationId xmlns:a16="http://schemas.microsoft.com/office/drawing/2014/main" id="{3481D180-AFED-4462-8AEE-F8AB8FA61F59}"/>
              </a:ext>
            </a:extLst>
          </p:cNvPr>
          <p:cNvSpPr/>
          <p:nvPr/>
        </p:nvSpPr>
        <p:spPr>
          <a:xfrm>
            <a:off x="228599" y="3229208"/>
            <a:ext cx="914400" cy="28800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1</a:t>
            </a:r>
            <a:endParaRPr kumimoji="1" lang="ja-JP" altLang="en-US" sz="1400" b="1" dirty="0">
              <a:latin typeface="Meiryo UI" panose="020B0604030504040204" pitchFamily="50" charset="-128"/>
              <a:ea typeface="Meiryo UI" panose="020B0604030504040204" pitchFamily="50" charset="-128"/>
            </a:endParaRPr>
          </a:p>
        </p:txBody>
      </p:sp>
      <p:grpSp>
        <p:nvGrpSpPr>
          <p:cNvPr id="15" name="グループ化 14">
            <a:extLst>
              <a:ext uri="{FF2B5EF4-FFF2-40B4-BE49-F238E27FC236}">
                <a16:creationId xmlns:a16="http://schemas.microsoft.com/office/drawing/2014/main" id="{59F9B2F6-CC2B-40BB-B97C-0057C5287F18}"/>
              </a:ext>
            </a:extLst>
          </p:cNvPr>
          <p:cNvGrpSpPr/>
          <p:nvPr/>
        </p:nvGrpSpPr>
        <p:grpSpPr>
          <a:xfrm>
            <a:off x="293355" y="3744897"/>
            <a:ext cx="4141253" cy="1208103"/>
            <a:chOff x="695875" y="1897043"/>
            <a:chExt cx="5667768" cy="1625230"/>
          </a:xfrm>
        </p:grpSpPr>
        <p:pic>
          <p:nvPicPr>
            <p:cNvPr id="16" name="図 15">
              <a:extLst>
                <a:ext uri="{FF2B5EF4-FFF2-40B4-BE49-F238E27FC236}">
                  <a16:creationId xmlns:a16="http://schemas.microsoft.com/office/drawing/2014/main" id="{94671699-717A-4BD9-AB4B-7D73FBCB04B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695875" y="1897043"/>
              <a:ext cx="5667768" cy="1625230"/>
            </a:xfrm>
            <a:prstGeom prst="rect">
              <a:avLst/>
            </a:prstGeom>
            <a:ln>
              <a:solidFill>
                <a:schemeClr val="tx1"/>
              </a:solidFill>
            </a:ln>
          </p:spPr>
        </p:pic>
        <p:sp>
          <p:nvSpPr>
            <p:cNvPr id="17" name="楕円 10">
              <a:extLst>
                <a:ext uri="{FF2B5EF4-FFF2-40B4-BE49-F238E27FC236}">
                  <a16:creationId xmlns:a16="http://schemas.microsoft.com/office/drawing/2014/main" id="{68FE3F8C-D0F9-4177-A9FA-0EBFEBA21900}"/>
                </a:ext>
              </a:extLst>
            </p:cNvPr>
            <p:cNvSpPr/>
            <p:nvPr/>
          </p:nvSpPr>
          <p:spPr>
            <a:xfrm>
              <a:off x="1376218" y="3155783"/>
              <a:ext cx="833864" cy="23213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8">
              <a:extLst>
                <a:ext uri="{FF2B5EF4-FFF2-40B4-BE49-F238E27FC236}">
                  <a16:creationId xmlns:a16="http://schemas.microsoft.com/office/drawing/2014/main" id="{24ADD082-88EB-4DBC-99B6-E23942F3DA74}"/>
                </a:ext>
              </a:extLst>
            </p:cNvPr>
            <p:cNvSpPr/>
            <p:nvPr/>
          </p:nvSpPr>
          <p:spPr>
            <a:xfrm>
              <a:off x="2666516" y="2168347"/>
              <a:ext cx="455376" cy="16845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9" name="図 18">
            <a:extLst>
              <a:ext uri="{FF2B5EF4-FFF2-40B4-BE49-F238E27FC236}">
                <a16:creationId xmlns:a16="http://schemas.microsoft.com/office/drawing/2014/main" id="{BA5D7BDF-9444-439B-99CA-4C62D4195FC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41081" y="4853128"/>
            <a:ext cx="4258278" cy="4776814"/>
          </a:xfrm>
          <a:prstGeom prst="rect">
            <a:avLst/>
          </a:prstGeom>
          <a:ln>
            <a:solidFill>
              <a:schemeClr val="tx1"/>
            </a:solidFill>
          </a:ln>
        </p:spPr>
      </p:pic>
      <p:sp>
        <p:nvSpPr>
          <p:cNvPr id="20" name="楕円 8">
            <a:extLst>
              <a:ext uri="{FF2B5EF4-FFF2-40B4-BE49-F238E27FC236}">
                <a16:creationId xmlns:a16="http://schemas.microsoft.com/office/drawing/2014/main" id="{9DB869EA-C848-4125-8013-88B3952A9FC3}"/>
              </a:ext>
            </a:extLst>
          </p:cNvPr>
          <p:cNvSpPr/>
          <p:nvPr/>
        </p:nvSpPr>
        <p:spPr>
          <a:xfrm>
            <a:off x="2601270" y="9089967"/>
            <a:ext cx="669869" cy="18643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8">
            <a:extLst>
              <a:ext uri="{FF2B5EF4-FFF2-40B4-BE49-F238E27FC236}">
                <a16:creationId xmlns:a16="http://schemas.microsoft.com/office/drawing/2014/main" id="{3882896C-FD66-4DCB-A452-0E8D4D668ABF}"/>
              </a:ext>
            </a:extLst>
          </p:cNvPr>
          <p:cNvSpPr/>
          <p:nvPr/>
        </p:nvSpPr>
        <p:spPr>
          <a:xfrm>
            <a:off x="2695798" y="9275801"/>
            <a:ext cx="669869" cy="18643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角を丸くする 25">
            <a:extLst>
              <a:ext uri="{FF2B5EF4-FFF2-40B4-BE49-F238E27FC236}">
                <a16:creationId xmlns:a16="http://schemas.microsoft.com/office/drawing/2014/main" id="{807A4095-BAB2-46A1-B1C1-2DB7094653CA}"/>
              </a:ext>
            </a:extLst>
          </p:cNvPr>
          <p:cNvSpPr/>
          <p:nvPr/>
        </p:nvSpPr>
        <p:spPr>
          <a:xfrm>
            <a:off x="3820384" y="8577723"/>
            <a:ext cx="2534821" cy="88450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を押下</a:t>
            </a:r>
            <a:r>
              <a:rPr kumimoji="1" lang="ja-JP" altLang="en-US" sz="1050" dirty="0">
                <a:solidFill>
                  <a:prstClr val="black"/>
                </a:solidFill>
                <a:latin typeface="Meiryo UI" panose="020B0604030504040204" pitchFamily="50" charset="-128"/>
                <a:ea typeface="Meiryo UI" panose="020B0604030504040204" pitchFamily="50" charset="-128"/>
              </a:rPr>
              <a:t>すると手続きのリストが表示されますので、該当する手続きを選択して「作成」を押下します。</a:t>
            </a: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23" name="直線コネクタ 22">
            <a:extLst>
              <a:ext uri="{FF2B5EF4-FFF2-40B4-BE49-F238E27FC236}">
                <a16:creationId xmlns:a16="http://schemas.microsoft.com/office/drawing/2014/main" id="{A72506F3-9FCB-488E-896D-291349F3871B}"/>
              </a:ext>
            </a:extLst>
          </p:cNvPr>
          <p:cNvCxnSpPr>
            <a:cxnSpLocks/>
            <a:stCxn id="22" idx="1"/>
            <a:endCxn id="20" idx="3"/>
          </p:cNvCxnSpPr>
          <p:nvPr/>
        </p:nvCxnSpPr>
        <p:spPr>
          <a:xfrm flipH="1">
            <a:off x="3271139" y="9019978"/>
            <a:ext cx="549245" cy="16320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70018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412AF9F5-2CFF-B749-90BA-CF613EE59E24}"/>
              </a:ext>
            </a:extLst>
          </p:cNvPr>
          <p:cNvPicPr>
            <a:picLocks noChangeAspect="1"/>
          </p:cNvPicPr>
          <p:nvPr/>
        </p:nvPicPr>
        <p:blipFill>
          <a:blip r:embed="rId2"/>
          <a:stretch>
            <a:fillRect/>
          </a:stretch>
        </p:blipFill>
        <p:spPr>
          <a:xfrm>
            <a:off x="1407246" y="1484183"/>
            <a:ext cx="3642066" cy="8060826"/>
          </a:xfrm>
          <a:prstGeom prst="rect">
            <a:avLst/>
          </a:prstGeom>
          <a:ln>
            <a:solidFill>
              <a:schemeClr val="tx1"/>
            </a:solidFill>
          </a:ln>
        </p:spPr>
      </p:pic>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kumimoji="1" lang="ja-JP" altLang="en-US" dirty="0"/>
              <a:t>事故報告</a:t>
            </a:r>
          </a:p>
        </p:txBody>
      </p:sp>
      <p:sp>
        <p:nvSpPr>
          <p:cNvPr id="26" name="四角形: 角を丸くする 25">
            <a:extLst>
              <a:ext uri="{FF2B5EF4-FFF2-40B4-BE49-F238E27FC236}">
                <a16:creationId xmlns:a16="http://schemas.microsoft.com/office/drawing/2014/main" id="{E3F0D3A2-4BE0-E745-A22E-28F051C395E9}"/>
              </a:ext>
            </a:extLst>
          </p:cNvPr>
          <p:cNvSpPr/>
          <p:nvPr/>
        </p:nvSpPr>
        <p:spPr>
          <a:xfrm>
            <a:off x="4661274" y="7391530"/>
            <a:ext cx="1920905" cy="122474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事故</a:t>
            </a:r>
            <a:r>
              <a:rPr kumimoji="1" lang="ja-JP" altLang="en-US" sz="105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報告書</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をアップロードします。</a:t>
            </a:r>
          </a:p>
        </p:txBody>
      </p:sp>
      <p:sp>
        <p:nvSpPr>
          <p:cNvPr id="32" name="四角形: 角を丸くする 25">
            <a:extLst>
              <a:ext uri="{FF2B5EF4-FFF2-40B4-BE49-F238E27FC236}">
                <a16:creationId xmlns:a16="http://schemas.microsoft.com/office/drawing/2014/main" id="{04202460-41DD-784B-94A1-40B41699D7B4}"/>
              </a:ext>
            </a:extLst>
          </p:cNvPr>
          <p:cNvSpPr/>
          <p:nvPr/>
        </p:nvSpPr>
        <p:spPr>
          <a:xfrm>
            <a:off x="4579260" y="3735497"/>
            <a:ext cx="2088240" cy="52115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報告</a:t>
            </a:r>
            <a:r>
              <a:rPr kumimoji="1" lang="ja-JP" altLang="en-US" sz="1050">
                <a:solidFill>
                  <a:prstClr val="black"/>
                </a:solidFill>
                <a:latin typeface="Meiryo UI" panose="020B0604030504040204" pitchFamily="50" charset="-128"/>
                <a:ea typeface="Meiryo UI" panose="020B0604030504040204" pitchFamily="50" charset="-128"/>
              </a:rPr>
              <a:t>する内容に合わせて記載してください。</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25">
            <a:extLst>
              <a:ext uri="{FF2B5EF4-FFF2-40B4-BE49-F238E27FC236}">
                <a16:creationId xmlns:a16="http://schemas.microsoft.com/office/drawing/2014/main" id="{B459B4DF-26AF-A945-9DDC-E9D822484D1E}"/>
              </a:ext>
            </a:extLst>
          </p:cNvPr>
          <p:cNvSpPr/>
          <p:nvPr/>
        </p:nvSpPr>
        <p:spPr>
          <a:xfrm>
            <a:off x="4746330" y="7850504"/>
            <a:ext cx="1750791" cy="704941"/>
          </a:xfrm>
          <a:prstGeom prst="roundRect">
            <a:avLst>
              <a:gd name="adj" fmla="val 115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endParaRPr kumimoji="1" lang="en-US" altLang="ja-JP" sz="900" b="1" dirty="0">
              <a:solidFill>
                <a:schemeClr val="tx1"/>
              </a:solidFill>
              <a:latin typeface="Meiryo UI" panose="020B0604030504040204" pitchFamily="50" charset="-128"/>
              <a:ea typeface="Meiryo UI" panose="020B0604030504040204" pitchFamily="50" charset="-128"/>
            </a:endParaRPr>
          </a:p>
          <a:p>
            <a:pPr marL="7938" indent="-7938"/>
            <a:r>
              <a:rPr kumimoji="1" lang="ja-JP" altLang="en-US" sz="900" b="1" dirty="0" smtClean="0">
                <a:solidFill>
                  <a:schemeClr val="tx1"/>
                </a:solidFill>
                <a:latin typeface="Meiryo UI" panose="020B0604030504040204" pitchFamily="50" charset="-128"/>
                <a:ea typeface="Meiryo UI" panose="020B0604030504040204" pitchFamily="50" charset="-128"/>
              </a:rPr>
              <a:t>様式第４を作成</a:t>
            </a:r>
            <a:r>
              <a:rPr kumimoji="1" lang="ja-JP" altLang="en-US" sz="900" b="1" dirty="0">
                <a:solidFill>
                  <a:schemeClr val="tx1"/>
                </a:solidFill>
                <a:latin typeface="Meiryo UI" panose="020B0604030504040204" pitchFamily="50" charset="-128"/>
                <a:ea typeface="Meiryo UI" panose="020B0604030504040204" pitchFamily="50" charset="-128"/>
              </a:rPr>
              <a:t>し、</a:t>
            </a:r>
            <a:r>
              <a:rPr kumimoji="1" lang="en-US" altLang="ja-JP" sz="900" b="1" dirty="0">
                <a:solidFill>
                  <a:schemeClr val="tx1"/>
                </a:solidFill>
                <a:latin typeface="Meiryo UI" panose="020B0604030504040204" pitchFamily="50" charset="-128"/>
                <a:ea typeface="Meiryo UI" panose="020B0604030504040204" pitchFamily="50" charset="-128"/>
              </a:rPr>
              <a:t>pdf</a:t>
            </a:r>
            <a:r>
              <a:rPr kumimoji="1" lang="ja-JP" altLang="en-US" sz="900" b="1" dirty="0">
                <a:solidFill>
                  <a:schemeClr val="tx1"/>
                </a:solidFill>
                <a:latin typeface="Meiryo UI" panose="020B0604030504040204" pitchFamily="50" charset="-128"/>
                <a:ea typeface="Meiryo UI" panose="020B0604030504040204" pitchFamily="50" charset="-128"/>
              </a:rPr>
              <a:t>形式で保存した後、アップロードしてください。</a:t>
            </a:r>
            <a:endParaRPr kumimoji="1" lang="en-US" altLang="ja-JP" sz="900" dirty="0">
              <a:solidFill>
                <a:schemeClr val="tx1"/>
              </a:solidFill>
              <a:latin typeface="Meiryo UI" panose="020B0604030504040204" pitchFamily="50" charset="-128"/>
              <a:ea typeface="Meiryo UI" panose="020B0604030504040204" pitchFamily="50" charset="-128"/>
            </a:endParaRPr>
          </a:p>
        </p:txBody>
      </p:sp>
      <p:pic>
        <p:nvPicPr>
          <p:cNvPr id="20" name="図 19">
            <a:extLst>
              <a:ext uri="{FF2B5EF4-FFF2-40B4-BE49-F238E27FC236}">
                <a16:creationId xmlns:a16="http://schemas.microsoft.com/office/drawing/2014/main" id="{9EAF7EA1-B945-2F42-9EF8-A7AB505FA9E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6282892" y="7681327"/>
            <a:ext cx="281962" cy="338354"/>
          </a:xfrm>
          <a:prstGeom prst="rect">
            <a:avLst/>
          </a:prstGeom>
          <a:solidFill>
            <a:schemeClr val="bg1"/>
          </a:solidFill>
          <a:ln>
            <a:solidFill>
              <a:schemeClr val="tx1"/>
            </a:solidFill>
          </a:ln>
        </p:spPr>
      </p:pic>
      <p:sp>
        <p:nvSpPr>
          <p:cNvPr id="25" name="正方形/長方形 24">
            <a:extLst>
              <a:ext uri="{FF2B5EF4-FFF2-40B4-BE49-F238E27FC236}">
                <a16:creationId xmlns:a16="http://schemas.microsoft.com/office/drawing/2014/main" id="{61EDA871-B93A-4A44-9428-DA4E9AC8F752}"/>
              </a:ext>
            </a:extLst>
          </p:cNvPr>
          <p:cNvSpPr/>
          <p:nvPr/>
        </p:nvSpPr>
        <p:spPr>
          <a:xfrm>
            <a:off x="1791556" y="3534446"/>
            <a:ext cx="2666144" cy="299542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34" name="直線コネクタ 33">
            <a:extLst>
              <a:ext uri="{FF2B5EF4-FFF2-40B4-BE49-F238E27FC236}">
                <a16:creationId xmlns:a16="http://schemas.microsoft.com/office/drawing/2014/main" id="{D5252C21-6825-0C4A-993C-2F5BDF69A1BD}"/>
              </a:ext>
            </a:extLst>
          </p:cNvPr>
          <p:cNvCxnSpPr>
            <a:cxnSpLocks/>
            <a:stCxn id="32" idx="1"/>
            <a:endCxn id="25" idx="3"/>
          </p:cNvCxnSpPr>
          <p:nvPr/>
        </p:nvCxnSpPr>
        <p:spPr>
          <a:xfrm flipH="1">
            <a:off x="4457700" y="3996074"/>
            <a:ext cx="121560" cy="103608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正方形/長方形 37">
            <a:extLst>
              <a:ext uri="{FF2B5EF4-FFF2-40B4-BE49-F238E27FC236}">
                <a16:creationId xmlns:a16="http://schemas.microsoft.com/office/drawing/2014/main" id="{D6E86496-9C3D-494C-ABFC-58F40981EBFC}"/>
              </a:ext>
            </a:extLst>
          </p:cNvPr>
          <p:cNvSpPr/>
          <p:nvPr/>
        </p:nvSpPr>
        <p:spPr>
          <a:xfrm>
            <a:off x="1791556" y="7779294"/>
            <a:ext cx="2666144" cy="5397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39" name="直線コネクタ 38">
            <a:extLst>
              <a:ext uri="{FF2B5EF4-FFF2-40B4-BE49-F238E27FC236}">
                <a16:creationId xmlns:a16="http://schemas.microsoft.com/office/drawing/2014/main" id="{171F0308-AB4C-5446-9FC8-EF4F4652A597}"/>
              </a:ext>
            </a:extLst>
          </p:cNvPr>
          <p:cNvCxnSpPr>
            <a:cxnSpLocks/>
            <a:stCxn id="26" idx="1"/>
          </p:cNvCxnSpPr>
          <p:nvPr/>
        </p:nvCxnSpPr>
        <p:spPr>
          <a:xfrm flipH="1">
            <a:off x="4466308" y="8003902"/>
            <a:ext cx="194966" cy="1577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正方形/長方形 20">
            <a:extLst>
              <a:ext uri="{FF2B5EF4-FFF2-40B4-BE49-F238E27FC236}">
                <a16:creationId xmlns:a16="http://schemas.microsoft.com/office/drawing/2014/main" id="{37EA1D47-C392-AD45-9B4F-33A9030B8335}"/>
              </a:ext>
            </a:extLst>
          </p:cNvPr>
          <p:cNvSpPr/>
          <p:nvPr/>
        </p:nvSpPr>
        <p:spPr>
          <a:xfrm>
            <a:off x="1791556" y="6604874"/>
            <a:ext cx="2666144" cy="87665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28" name="四角形: 角を丸くする 25">
            <a:extLst>
              <a:ext uri="{FF2B5EF4-FFF2-40B4-BE49-F238E27FC236}">
                <a16:creationId xmlns:a16="http://schemas.microsoft.com/office/drawing/2014/main" id="{8A9F5BBA-E035-F344-B063-2246987A451D}"/>
              </a:ext>
            </a:extLst>
          </p:cNvPr>
          <p:cNvSpPr/>
          <p:nvPr/>
        </p:nvSpPr>
        <p:spPr>
          <a:xfrm>
            <a:off x="4669012" y="6405003"/>
            <a:ext cx="2088240" cy="92325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50" dirty="0">
                <a:solidFill>
                  <a:prstClr val="black"/>
                </a:solidFill>
                <a:latin typeface="Meiryo UI" panose="020B0604030504040204" pitchFamily="50" charset="-128"/>
                <a:ea typeface="Meiryo UI" panose="020B0604030504040204" pitchFamily="50" charset="-128"/>
              </a:rPr>
              <a:t>※</a:t>
            </a:r>
            <a:r>
              <a:rPr kumimoji="1" lang="ja-JP" altLang="en-US" sz="1050" dirty="0">
                <a:solidFill>
                  <a:prstClr val="black"/>
                </a:solidFill>
                <a:latin typeface="Meiryo UI" panose="020B0604030504040204" pitchFamily="50" charset="-128"/>
                <a:ea typeface="Meiryo UI" panose="020B0604030504040204" pitchFamily="50" charset="-128"/>
              </a:rPr>
              <a:t>補助金ごとに用途がことなるため、補助金ごとに説明を追記する。</a:t>
            </a:r>
            <a:endParaRPr kumimoji="1" lang="en-US" altLang="ja-JP" sz="1050" dirty="0">
              <a:solidFill>
                <a:prstClr val="black"/>
              </a:solidFill>
              <a:latin typeface="Meiryo UI" panose="020B0604030504040204" pitchFamily="50" charset="-128"/>
              <a:ea typeface="Meiryo UI" panose="020B0604030504040204" pitchFamily="50" charset="-128"/>
            </a:endParaRPr>
          </a:p>
        </p:txBody>
      </p:sp>
      <p:cxnSp>
        <p:nvCxnSpPr>
          <p:cNvPr id="29" name="直線コネクタ 28">
            <a:extLst>
              <a:ext uri="{FF2B5EF4-FFF2-40B4-BE49-F238E27FC236}">
                <a16:creationId xmlns:a16="http://schemas.microsoft.com/office/drawing/2014/main" id="{E6074378-87D1-1B44-A425-9DFD8825C492}"/>
              </a:ext>
            </a:extLst>
          </p:cNvPr>
          <p:cNvCxnSpPr>
            <a:cxnSpLocks/>
            <a:stCxn id="28" idx="1"/>
          </p:cNvCxnSpPr>
          <p:nvPr/>
        </p:nvCxnSpPr>
        <p:spPr>
          <a:xfrm flipH="1">
            <a:off x="4463785" y="6866630"/>
            <a:ext cx="205227" cy="1881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コンテンツ プレースホルダー 5">
            <a:extLst>
              <a:ext uri="{FF2B5EF4-FFF2-40B4-BE49-F238E27FC236}">
                <a16:creationId xmlns:a16="http://schemas.microsoft.com/office/drawing/2014/main" id="{3469E7B0-BABE-41A2-BDBE-5859C55F6AC9}"/>
              </a:ext>
            </a:extLst>
          </p:cNvPr>
          <p:cNvSpPr txBox="1">
            <a:spLocks/>
          </p:cNvSpPr>
          <p:nvPr/>
        </p:nvSpPr>
        <p:spPr>
          <a:xfrm>
            <a:off x="1346915" y="951782"/>
            <a:ext cx="5524501" cy="2585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t>申請画面に入力します。</a:t>
            </a:r>
            <a:endParaRPr lang="en-US" altLang="ja-JP" dirty="0"/>
          </a:p>
        </p:txBody>
      </p:sp>
      <p:sp>
        <p:nvSpPr>
          <p:cNvPr id="23" name="四角形: 角を丸くする 10">
            <a:extLst>
              <a:ext uri="{FF2B5EF4-FFF2-40B4-BE49-F238E27FC236}">
                <a16:creationId xmlns:a16="http://schemas.microsoft.com/office/drawing/2014/main" id="{E97B60EF-F72E-4577-9BA2-9827F03DFE8B}"/>
              </a:ext>
            </a:extLst>
          </p:cNvPr>
          <p:cNvSpPr/>
          <p:nvPr/>
        </p:nvSpPr>
        <p:spPr>
          <a:xfrm>
            <a:off x="243471" y="938443"/>
            <a:ext cx="914400" cy="28800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2</a:t>
            </a:r>
            <a:endParaRPr kumimoji="1" lang="ja-JP" altLang="en-US"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202318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E7DF9C9-EE04-0A4E-8C57-923E984AF84F}"/>
              </a:ext>
            </a:extLst>
          </p:cNvPr>
          <p:cNvSpPr>
            <a:spLocks noGrp="1"/>
          </p:cNvSpPr>
          <p:nvPr>
            <p:ph type="title"/>
          </p:nvPr>
        </p:nvSpPr>
        <p:spPr/>
        <p:txBody>
          <a:bodyPr/>
          <a:lstStyle/>
          <a:p>
            <a:r>
              <a:rPr lang="ja-JP" altLang="en-US" dirty="0"/>
              <a:t>事故報告</a:t>
            </a:r>
            <a:endParaRPr kumimoji="1" lang="ja-JP" altLang="en-US" dirty="0"/>
          </a:p>
        </p:txBody>
      </p:sp>
      <p:sp>
        <p:nvSpPr>
          <p:cNvPr id="21" name="四角形: 角を丸くする 10">
            <a:extLst>
              <a:ext uri="{FF2B5EF4-FFF2-40B4-BE49-F238E27FC236}">
                <a16:creationId xmlns:a16="http://schemas.microsoft.com/office/drawing/2014/main" id="{DDAE489C-7D02-4D9B-9142-E66F570BB879}"/>
              </a:ext>
            </a:extLst>
          </p:cNvPr>
          <p:cNvSpPr/>
          <p:nvPr/>
        </p:nvSpPr>
        <p:spPr>
          <a:xfrm>
            <a:off x="243471" y="938443"/>
            <a:ext cx="900000" cy="28800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Meiryo UI" panose="020B0604030504040204" pitchFamily="50" charset="-128"/>
                <a:ea typeface="Meiryo UI" panose="020B0604030504040204" pitchFamily="50" charset="-128"/>
              </a:rPr>
              <a:t>申請</a:t>
            </a:r>
            <a:r>
              <a:rPr kumimoji="1" lang="en-US" altLang="ja-JP" sz="1400" b="1" dirty="0">
                <a:latin typeface="Meiryo UI" panose="020B0604030504040204" pitchFamily="50" charset="-128"/>
                <a:ea typeface="Meiryo UI" panose="020B0604030504040204" pitchFamily="50" charset="-128"/>
              </a:rPr>
              <a:t>3</a:t>
            </a:r>
            <a:endParaRPr kumimoji="1" lang="ja-JP" altLang="en-US" sz="1400" b="1" dirty="0">
              <a:latin typeface="Meiryo UI" panose="020B0604030504040204" pitchFamily="50" charset="-128"/>
              <a:ea typeface="Meiryo UI" panose="020B0604030504040204" pitchFamily="50" charset="-128"/>
            </a:endParaRPr>
          </a:p>
        </p:txBody>
      </p:sp>
      <p:pic>
        <p:nvPicPr>
          <p:cNvPr id="31" name="図 30">
            <a:extLst>
              <a:ext uri="{FF2B5EF4-FFF2-40B4-BE49-F238E27FC236}">
                <a16:creationId xmlns:a16="http://schemas.microsoft.com/office/drawing/2014/main" id="{553F2638-C7FF-481B-8221-C2B5262C7297}"/>
              </a:ext>
            </a:extLst>
          </p:cNvPr>
          <p:cNvPicPr>
            <a:picLocks noChangeAspect="1"/>
          </p:cNvPicPr>
          <p:nvPr/>
        </p:nvPicPr>
        <p:blipFill rotWithShape="1">
          <a:blip r:embed="rId3"/>
          <a:srcRect t="5190" b="54839"/>
          <a:stretch/>
        </p:blipFill>
        <p:spPr>
          <a:xfrm>
            <a:off x="1513813" y="7072099"/>
            <a:ext cx="4025900" cy="2619358"/>
          </a:xfrm>
          <a:prstGeom prst="rect">
            <a:avLst/>
          </a:prstGeom>
          <a:ln>
            <a:solidFill>
              <a:schemeClr val="tx1"/>
            </a:solidFill>
          </a:ln>
        </p:spPr>
      </p:pic>
      <p:pic>
        <p:nvPicPr>
          <p:cNvPr id="32" name="図 31">
            <a:extLst>
              <a:ext uri="{FF2B5EF4-FFF2-40B4-BE49-F238E27FC236}">
                <a16:creationId xmlns:a16="http://schemas.microsoft.com/office/drawing/2014/main" id="{50FDBB3B-C995-4EC2-834F-96BF0BBD1F3B}"/>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841408" y="8418038"/>
            <a:ext cx="2127250" cy="947738"/>
          </a:xfrm>
          <a:prstGeom prst="rect">
            <a:avLst/>
          </a:prstGeom>
          <a:ln>
            <a:solidFill>
              <a:schemeClr val="tx1"/>
            </a:solidFill>
          </a:ln>
        </p:spPr>
      </p:pic>
      <p:sp>
        <p:nvSpPr>
          <p:cNvPr id="33" name="正方形/長方形 32">
            <a:extLst>
              <a:ext uri="{FF2B5EF4-FFF2-40B4-BE49-F238E27FC236}">
                <a16:creationId xmlns:a16="http://schemas.microsoft.com/office/drawing/2014/main" id="{1B5B8F21-EB9B-4D02-BBB8-4CE4CECE841F}"/>
              </a:ext>
            </a:extLst>
          </p:cNvPr>
          <p:cNvSpPr/>
          <p:nvPr/>
        </p:nvSpPr>
        <p:spPr>
          <a:xfrm>
            <a:off x="3134264" y="7805926"/>
            <a:ext cx="820775" cy="22612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36" name="正方形/長方形 35">
            <a:extLst>
              <a:ext uri="{FF2B5EF4-FFF2-40B4-BE49-F238E27FC236}">
                <a16:creationId xmlns:a16="http://schemas.microsoft.com/office/drawing/2014/main" id="{7EF3F41C-A980-4345-834E-5B06AE17B11A}"/>
              </a:ext>
            </a:extLst>
          </p:cNvPr>
          <p:cNvSpPr/>
          <p:nvPr/>
        </p:nvSpPr>
        <p:spPr>
          <a:xfrm>
            <a:off x="5148440" y="9055408"/>
            <a:ext cx="746159" cy="24873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cxnSp>
        <p:nvCxnSpPr>
          <p:cNvPr id="37" name="直線矢印コネクタ 36">
            <a:extLst>
              <a:ext uri="{FF2B5EF4-FFF2-40B4-BE49-F238E27FC236}">
                <a16:creationId xmlns:a16="http://schemas.microsoft.com/office/drawing/2014/main" id="{78197DD9-8594-40EE-AFEB-0C7EF6A67356}"/>
              </a:ext>
            </a:extLst>
          </p:cNvPr>
          <p:cNvCxnSpPr>
            <a:cxnSpLocks/>
          </p:cNvCxnSpPr>
          <p:nvPr/>
        </p:nvCxnSpPr>
        <p:spPr>
          <a:xfrm>
            <a:off x="3967395" y="7195087"/>
            <a:ext cx="466944" cy="48533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4" name="グループ化 3">
            <a:extLst>
              <a:ext uri="{FF2B5EF4-FFF2-40B4-BE49-F238E27FC236}">
                <a16:creationId xmlns:a16="http://schemas.microsoft.com/office/drawing/2014/main" id="{697370A6-72D1-48CC-8B28-A07BB0D01F54}"/>
              </a:ext>
            </a:extLst>
          </p:cNvPr>
          <p:cNvGrpSpPr/>
          <p:nvPr/>
        </p:nvGrpSpPr>
        <p:grpSpPr>
          <a:xfrm>
            <a:off x="2956125" y="2152200"/>
            <a:ext cx="3258473" cy="3785500"/>
            <a:chOff x="1889967" y="1637117"/>
            <a:chExt cx="3258473" cy="3785500"/>
          </a:xfrm>
        </p:grpSpPr>
        <p:grpSp>
          <p:nvGrpSpPr>
            <p:cNvPr id="7" name="グループ化 6">
              <a:extLst>
                <a:ext uri="{FF2B5EF4-FFF2-40B4-BE49-F238E27FC236}">
                  <a16:creationId xmlns:a16="http://schemas.microsoft.com/office/drawing/2014/main" id="{C9A1348F-019C-488A-9249-5CC3AA92AC1B}"/>
                </a:ext>
              </a:extLst>
            </p:cNvPr>
            <p:cNvGrpSpPr/>
            <p:nvPr/>
          </p:nvGrpSpPr>
          <p:grpSpPr>
            <a:xfrm>
              <a:off x="1889967" y="1637117"/>
              <a:ext cx="3258473" cy="3785500"/>
              <a:chOff x="9210549" y="4639096"/>
              <a:chExt cx="2533612" cy="2943400"/>
            </a:xfrm>
          </p:grpSpPr>
          <p:pic>
            <p:nvPicPr>
              <p:cNvPr id="29" name="図 28">
                <a:extLst>
                  <a:ext uri="{FF2B5EF4-FFF2-40B4-BE49-F238E27FC236}">
                    <a16:creationId xmlns:a16="http://schemas.microsoft.com/office/drawing/2014/main" id="{9632B539-0C1E-4EA1-A2E4-EC25FA781DC3}"/>
                  </a:ext>
                </a:extLst>
              </p:cNvPr>
              <p:cNvPicPr>
                <a:picLocks noChangeAspect="1"/>
              </p:cNvPicPr>
              <p:nvPr/>
            </p:nvPicPr>
            <p:blipFill rotWithShape="1">
              <a:blip r:embed="rId5">
                <a:extLst>
                  <a:ext uri="{28A0092B-C50C-407E-A947-70E740481C1C}">
                    <a14:useLocalDpi xmlns:a14="http://schemas.microsoft.com/office/drawing/2010/main"/>
                  </a:ext>
                </a:extLst>
              </a:blip>
              <a:srcRect t="-3436" b="1"/>
              <a:stretch/>
            </p:blipFill>
            <p:spPr>
              <a:xfrm>
                <a:off x="9210549" y="4639096"/>
                <a:ext cx="2533612" cy="2943400"/>
              </a:xfrm>
              <a:prstGeom prst="rect">
                <a:avLst/>
              </a:prstGeom>
              <a:ln>
                <a:solidFill>
                  <a:schemeClr val="tx1"/>
                </a:solidFill>
              </a:ln>
            </p:spPr>
          </p:pic>
          <p:sp>
            <p:nvSpPr>
              <p:cNvPr id="30" name="正方形/長方形 29">
                <a:extLst>
                  <a:ext uri="{FF2B5EF4-FFF2-40B4-BE49-F238E27FC236}">
                    <a16:creationId xmlns:a16="http://schemas.microsoft.com/office/drawing/2014/main" id="{F1E9F7BB-4082-47A7-9CC3-1160269D887D}"/>
                  </a:ext>
                </a:extLst>
              </p:cNvPr>
              <p:cNvSpPr/>
              <p:nvPr/>
            </p:nvSpPr>
            <p:spPr>
              <a:xfrm>
                <a:off x="10115845" y="7418312"/>
                <a:ext cx="759343" cy="1463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grpSp>
        <p:sp>
          <p:nvSpPr>
            <p:cNvPr id="3" name="正方形/長方形 2">
              <a:extLst>
                <a:ext uri="{FF2B5EF4-FFF2-40B4-BE49-F238E27FC236}">
                  <a16:creationId xmlns:a16="http://schemas.microsoft.com/office/drawing/2014/main" id="{88B4545E-5ADD-415F-BE10-80BDCEDAAD16}"/>
                </a:ext>
              </a:extLst>
            </p:cNvPr>
            <p:cNvSpPr/>
            <p:nvPr/>
          </p:nvSpPr>
          <p:spPr>
            <a:xfrm>
              <a:off x="2624667" y="2053751"/>
              <a:ext cx="618066" cy="18826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9" name="図 38">
            <a:extLst>
              <a:ext uri="{FF2B5EF4-FFF2-40B4-BE49-F238E27FC236}">
                <a16:creationId xmlns:a16="http://schemas.microsoft.com/office/drawing/2014/main" id="{5AA93099-F9CB-4E1B-96A0-9A6DF85C987B}"/>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639110" y="1538293"/>
            <a:ext cx="4990308" cy="639442"/>
          </a:xfrm>
          <a:prstGeom prst="rect">
            <a:avLst/>
          </a:prstGeom>
          <a:ln>
            <a:solidFill>
              <a:schemeClr val="tx1"/>
            </a:solidFill>
          </a:ln>
        </p:spPr>
      </p:pic>
      <p:sp>
        <p:nvSpPr>
          <p:cNvPr id="40" name="正方形/長方形 39">
            <a:extLst>
              <a:ext uri="{FF2B5EF4-FFF2-40B4-BE49-F238E27FC236}">
                <a16:creationId xmlns:a16="http://schemas.microsoft.com/office/drawing/2014/main" id="{E0503C2E-BE54-48D9-A011-2EBCCEB0D663}"/>
              </a:ext>
            </a:extLst>
          </p:cNvPr>
          <p:cNvSpPr/>
          <p:nvPr/>
        </p:nvSpPr>
        <p:spPr>
          <a:xfrm>
            <a:off x="1858682" y="1801848"/>
            <a:ext cx="1201697" cy="36417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34" charset="-128"/>
              <a:cs typeface="+mn-cs"/>
            </a:endParaRPr>
          </a:p>
        </p:txBody>
      </p:sp>
      <p:sp>
        <p:nvSpPr>
          <p:cNvPr id="41" name="コンテンツ プレースホルダー 5">
            <a:extLst>
              <a:ext uri="{FF2B5EF4-FFF2-40B4-BE49-F238E27FC236}">
                <a16:creationId xmlns:a16="http://schemas.microsoft.com/office/drawing/2014/main" id="{D90216F7-B029-4B73-88EF-C9B48067B1F2}"/>
              </a:ext>
            </a:extLst>
          </p:cNvPr>
          <p:cNvSpPr txBox="1">
            <a:spLocks/>
          </p:cNvSpPr>
          <p:nvPr/>
        </p:nvSpPr>
        <p:spPr>
          <a:xfrm>
            <a:off x="1006562" y="6182437"/>
            <a:ext cx="5257800" cy="429338"/>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solidFill>
                  <a:srgbClr val="FF0000"/>
                </a:solidFill>
                <a:latin typeface="メイリオ" panose="020B0604030504040204" pitchFamily="50" charset="-128"/>
                <a:ea typeface="メイリオ" panose="020B0604030504040204" pitchFamily="50" charset="-128"/>
              </a:rPr>
              <a:t>「保存」ボタンを押下しても、事務局には申請されていません。</a:t>
            </a:r>
            <a:r>
              <a:rPr lang="en-US" altLang="ja-JP" dirty="0">
                <a:solidFill>
                  <a:srgbClr val="FF0000"/>
                </a:solidFill>
                <a:latin typeface="メイリオ" panose="020B0604030504040204" pitchFamily="50" charset="-128"/>
                <a:ea typeface="メイリオ" panose="020B0604030504040204" pitchFamily="50" charset="-128"/>
              </a:rPr>
              <a:t/>
            </a:r>
            <a:br>
              <a:rPr lang="en-US" altLang="ja-JP" dirty="0">
                <a:solidFill>
                  <a:srgbClr val="FF0000"/>
                </a:solidFill>
                <a:latin typeface="メイリオ" panose="020B0604030504040204" pitchFamily="50" charset="-128"/>
                <a:ea typeface="メイリオ" panose="020B0604030504040204" pitchFamily="50" charset="-128"/>
              </a:rPr>
            </a:br>
            <a:r>
              <a:rPr lang="ja-JP" altLang="en-US" dirty="0">
                <a:solidFill>
                  <a:srgbClr val="FF0000"/>
                </a:solidFill>
                <a:latin typeface="メイリオ" panose="020B0604030504040204" pitchFamily="50" charset="-128"/>
                <a:ea typeface="メイリオ" panose="020B0604030504040204" pitchFamily="50" charset="-128"/>
              </a:rPr>
              <a:t>申請操作が行うことで申請されます。</a:t>
            </a:r>
            <a:endParaRPr lang="en-US" altLang="ja-JP" dirty="0">
              <a:solidFill>
                <a:srgbClr val="FF0000"/>
              </a:solidFill>
              <a:latin typeface="メイリオ" panose="020B0604030504040204" pitchFamily="50" charset="-128"/>
              <a:ea typeface="メイリオ" panose="020B0604030504040204" pitchFamily="50" charset="-128"/>
            </a:endParaRPr>
          </a:p>
        </p:txBody>
      </p:sp>
      <p:pic>
        <p:nvPicPr>
          <p:cNvPr id="42" name="グラフィックス 41" descr="警告">
            <a:extLst>
              <a:ext uri="{FF2B5EF4-FFF2-40B4-BE49-F238E27FC236}">
                <a16:creationId xmlns:a16="http://schemas.microsoft.com/office/drawing/2014/main" id="{8FF36587-0869-42BE-88A4-0C45B5C977A4}"/>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508547" y="6153977"/>
            <a:ext cx="439771" cy="439771"/>
          </a:xfrm>
          <a:prstGeom prst="rect">
            <a:avLst/>
          </a:prstGeom>
        </p:spPr>
      </p:pic>
      <p:sp>
        <p:nvSpPr>
          <p:cNvPr id="44" name="テキスト ボックス 43">
            <a:extLst>
              <a:ext uri="{FF2B5EF4-FFF2-40B4-BE49-F238E27FC236}">
                <a16:creationId xmlns:a16="http://schemas.microsoft.com/office/drawing/2014/main" id="{0F87F34E-1AE3-4AA0-BF9C-8D48F98CA259}"/>
              </a:ext>
            </a:extLst>
          </p:cNvPr>
          <p:cNvSpPr txBox="1"/>
          <p:nvPr/>
        </p:nvSpPr>
        <p:spPr>
          <a:xfrm>
            <a:off x="3991062" y="1733153"/>
            <a:ext cx="1471878" cy="276999"/>
          </a:xfrm>
          <a:prstGeom prst="rect">
            <a:avLst/>
          </a:prstGeom>
          <a:noFill/>
        </p:spPr>
        <p:txBody>
          <a:bodyPr wrap="none" rtlCol="0">
            <a:spAutoFit/>
          </a:bodyPr>
          <a:lstStyle/>
          <a:p>
            <a:r>
              <a:rPr kumimoji="1" lang="ja-JP" altLang="en-US" sz="1200">
                <a:latin typeface="Meiryo UI" panose="020B0604030504040204" pitchFamily="34" charset="-128"/>
                <a:ea typeface="Meiryo UI" panose="020B0604030504040204" pitchFamily="34" charset="-128"/>
              </a:rPr>
              <a:t>最下部までスクロール</a:t>
            </a:r>
          </a:p>
        </p:txBody>
      </p:sp>
      <p:sp>
        <p:nvSpPr>
          <p:cNvPr id="45" name="コンテンツ プレースホルダー 5">
            <a:extLst>
              <a:ext uri="{FF2B5EF4-FFF2-40B4-BE49-F238E27FC236}">
                <a16:creationId xmlns:a16="http://schemas.microsoft.com/office/drawing/2014/main" id="{01F7141E-8390-4947-85A1-CB7789514621}"/>
              </a:ext>
            </a:extLst>
          </p:cNvPr>
          <p:cNvSpPr>
            <a:spLocks noGrp="1"/>
          </p:cNvSpPr>
          <p:nvPr>
            <p:ph idx="1"/>
          </p:nvPr>
        </p:nvSpPr>
        <p:spPr>
          <a:xfrm>
            <a:off x="1143000" y="925608"/>
            <a:ext cx="5524501" cy="424722"/>
          </a:xfrm>
        </p:spPr>
        <p:txBody>
          <a:bodyPr/>
          <a:lstStyle/>
          <a:p>
            <a:r>
              <a:rPr lang="ja-JP" altLang="en-US" dirty="0"/>
              <a:t>必要事項の入力が完了したら、各手続きの申請画面の最下部の「プレビュー」ボタンを押下し、内容を確認して「保存」します。</a:t>
            </a:r>
            <a:endParaRPr lang="en-US" altLang="ja-JP" dirty="0"/>
          </a:p>
        </p:txBody>
      </p:sp>
      <p:sp>
        <p:nvSpPr>
          <p:cNvPr id="46" name="コンテンツ プレースホルダー 5">
            <a:extLst>
              <a:ext uri="{FF2B5EF4-FFF2-40B4-BE49-F238E27FC236}">
                <a16:creationId xmlns:a16="http://schemas.microsoft.com/office/drawing/2014/main" id="{3A24A4D9-ACE2-4FD0-AA95-BD7F322972F8}"/>
              </a:ext>
            </a:extLst>
          </p:cNvPr>
          <p:cNvSpPr txBox="1">
            <a:spLocks/>
          </p:cNvSpPr>
          <p:nvPr/>
        </p:nvSpPr>
        <p:spPr>
          <a:xfrm>
            <a:off x="1333499" y="6686109"/>
            <a:ext cx="5524501" cy="258522"/>
          </a:xfrm>
          <a:prstGeom prst="rect">
            <a:avLst/>
          </a:prstGeom>
        </p:spPr>
        <p:txBody>
          <a:bodyPr vert="horz" wrap="square" lIns="91429" tIns="45715" rIns="91429" bIns="45715" rtlCol="0" anchor="t">
            <a:spAutoFit/>
          </a:bodyPr>
          <a:lstStyle>
            <a:lvl1pPr marL="0" indent="0" algn="l" defTabSz="685800" rtl="0" eaLnBrk="1" latinLnBrk="0" hangingPunct="1">
              <a:lnSpc>
                <a:spcPct val="90000"/>
              </a:lnSpc>
              <a:spcBef>
                <a:spcPts val="750"/>
              </a:spcBef>
              <a:buFont typeface="Arial" panose="020B0604020202020204" pitchFamily="34" charset="0"/>
              <a:buNone/>
              <a:defRPr kumimoji="1" sz="1200" b="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a:t>下書き保存した内容を確認し、「申請する」ボタンを押下し、申請します。</a:t>
            </a:r>
            <a:endParaRPr lang="en-US" altLang="ja-JP" dirty="0"/>
          </a:p>
        </p:txBody>
      </p:sp>
      <p:sp>
        <p:nvSpPr>
          <p:cNvPr id="47" name="四角形: 角を丸くする 10">
            <a:extLst>
              <a:ext uri="{FF2B5EF4-FFF2-40B4-BE49-F238E27FC236}">
                <a16:creationId xmlns:a16="http://schemas.microsoft.com/office/drawing/2014/main" id="{0384F4E1-806F-4705-BB70-4805F4767109}"/>
              </a:ext>
            </a:extLst>
          </p:cNvPr>
          <p:cNvSpPr/>
          <p:nvPr/>
        </p:nvSpPr>
        <p:spPr>
          <a:xfrm>
            <a:off x="419099" y="6686110"/>
            <a:ext cx="900000" cy="288000"/>
          </a:xfrm>
          <a:prstGeom prst="roundRect">
            <a:avLst/>
          </a:prstGeom>
          <a:solidFill>
            <a:srgbClr val="048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Meiryo UI" panose="020B0604030504040204" pitchFamily="50" charset="-128"/>
                <a:ea typeface="Meiryo UI" panose="020B0604030504040204" pitchFamily="50" charset="-128"/>
              </a:rPr>
              <a:t>手順</a:t>
            </a:r>
            <a:r>
              <a:rPr kumimoji="1" lang="en-US" altLang="ja-JP" sz="1400" b="1" dirty="0">
                <a:latin typeface="Meiryo UI" panose="020B0604030504040204" pitchFamily="50" charset="-128"/>
                <a:ea typeface="Meiryo UI" panose="020B0604030504040204" pitchFamily="50" charset="-128"/>
              </a:rPr>
              <a:t>4</a:t>
            </a:r>
            <a:endParaRPr kumimoji="1" lang="ja-JP" altLang="en-US"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270135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F4CDEA3007E84898640C969FEB2AC6" ma:contentTypeVersion="10" ma:contentTypeDescription="Create a new document." ma:contentTypeScope="" ma:versionID="86f820bd2fdb77cd94f0ca29e627ed33">
  <xsd:schema xmlns:xsd="http://www.w3.org/2001/XMLSchema" xmlns:xs="http://www.w3.org/2001/XMLSchema" xmlns:p="http://schemas.microsoft.com/office/2006/metadata/properties" xmlns:ns2="ead0b30e-7c0d-4475-b06b-018c5b8b693d" targetNamespace="http://schemas.microsoft.com/office/2006/metadata/properties" ma:root="true" ma:fieldsID="e548d004a32bea222ff8fd5feb7830da" ns2:_="">
    <xsd:import namespace="ead0b30e-7c0d-4475-b06b-018c5b8b693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d0b30e-7c0d-4475-b06b-018c5b8b69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063529-A89E-493C-AAB3-5933E99FEA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d0b30e-7c0d-4475-b06b-018c5b8b69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C67281-B4ED-4254-B00C-1F99B153D6D9}">
  <ds:schemaRefs>
    <ds:schemaRef ds:uri="ead0b30e-7c0d-4475-b06b-018c5b8b693d"/>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1451281F-1D41-4A40-9A9A-4C296FD9D1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44785</TotalTime>
  <Words>8443</Words>
  <Application>Microsoft Office PowerPoint</Application>
  <PresentationFormat>A4 210 x 297 mm</PresentationFormat>
  <Paragraphs>874</Paragraphs>
  <Slides>75</Slides>
  <Notes>43</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75</vt:i4>
      </vt:variant>
    </vt:vector>
  </HeadingPairs>
  <TitlesOfParts>
    <vt:vector size="86" baseType="lpstr">
      <vt:lpstr>Arial Unicode MS</vt:lpstr>
      <vt:lpstr>Meiryo UI</vt:lpstr>
      <vt:lpstr>Meiryo</vt:lpstr>
      <vt:lpstr>Meiryo</vt:lpstr>
      <vt:lpstr>游ゴシック</vt:lpstr>
      <vt:lpstr>游ゴシック Light</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1-1. gBizIDプライムを申請する</vt:lpstr>
      <vt:lpstr>1-1. gBizIDプライムを申請する</vt:lpstr>
      <vt:lpstr>1-2. jGrantsで公募要領等を確認し、必要書類をダウンロードする</vt:lpstr>
      <vt:lpstr>1-2. jGrantsで公募要領等を確認し、必要書類をダウンロードする</vt:lpstr>
      <vt:lpstr>1-2. jGrantsで公募要領等を確認し、必要書類をダウンロードする</vt:lpstr>
      <vt:lpstr>1-2. jGrantsで公募要領等を確認し、必要書類をダウンロードする</vt:lpstr>
      <vt:lpstr>1-3.必要な書類を準備する</vt:lpstr>
      <vt:lpstr>　応募にあたってのご不明点等は、電子メールまたはFAXにてお問い合わせ下さい。それ以外の方法によるお問い合わせには回答しません。 お問い合わせの際は、件名（題名）を必ず「令和２年度技術協力活用型・新興国市場開拓事業（研修・専門家派遣事業）」としてください。他の件名（題名）ではお問い合わせに回答できない場合があります。 　＜問い合わせ先＞ 　〒１００－８９０１　東京都千代田区霞が関１－３－１ 　経済産業省　貿易経済協力局　技術・人材協力課 　担当：髙橋 　FAX：０３－３５０１－１９３７ 　E-mail：tech-co-op@meti.go.jp</vt:lpstr>
      <vt:lpstr>PowerPoint プレゼンテーション</vt:lpstr>
      <vt:lpstr>2. jGrantsへログインする</vt:lpstr>
      <vt:lpstr>2.事業者専用画面へログインする</vt:lpstr>
      <vt:lpstr>PowerPoint プレゼンテーション</vt:lpstr>
      <vt:lpstr>3-1.公募申請の流れ　–登録の流れー</vt:lpstr>
      <vt:lpstr>3-1.公募申請の流れ –申請画面構成の説明-</vt:lpstr>
      <vt:lpstr>3-2.公募申請</vt:lpstr>
      <vt:lpstr>3-2.公募申請</vt:lpstr>
      <vt:lpstr>3-2.公募申請- 事業者情報 -</vt:lpstr>
      <vt:lpstr>3-2.公募申請- 代表者・会社概要 -</vt:lpstr>
      <vt:lpstr>3-2.公募申請- 連絡先 -</vt:lpstr>
      <vt:lpstr>3-2.公募申請- 財務情報 -</vt:lpstr>
      <vt:lpstr>3-2.公募申請- 事業情報① -</vt:lpstr>
      <vt:lpstr>（参考）事業の目的及び内容　文章・画像での作成イメージ</vt:lpstr>
      <vt:lpstr>3-2.公募申請- 事業情報② -</vt:lpstr>
      <vt:lpstr>3-2.公募申請- 事業情報その他 -</vt:lpstr>
      <vt:lpstr>3-2.公募申請- その他書類 -</vt:lpstr>
      <vt:lpstr>3-2.公募申請- 事業の予定期間、経費に関する情報 -</vt:lpstr>
      <vt:lpstr>3-2.公募申請</vt:lpstr>
      <vt:lpstr>3-2.公募申請　</vt:lpstr>
      <vt:lpstr>3-2.公募申請　</vt:lpstr>
      <vt:lpstr>PowerPoint プレゼンテーション</vt:lpstr>
      <vt:lpstr>4.公募申請 審査結果の確認</vt:lpstr>
      <vt:lpstr>4.公募申請 審査結果の確認</vt:lpstr>
      <vt:lpstr>PowerPoint プレゼンテーション</vt:lpstr>
      <vt:lpstr>5-1.必要な書類を準備する</vt:lpstr>
      <vt:lpstr>5-2.交付申請</vt:lpstr>
      <vt:lpstr>5-2.交付申請</vt:lpstr>
      <vt:lpstr>5-2.交付申請</vt:lpstr>
      <vt:lpstr>5-2.交付申請</vt:lpstr>
      <vt:lpstr>5-2.交付申請</vt:lpstr>
      <vt:lpstr>5-2.交付申請</vt:lpstr>
      <vt:lpstr>5-2.交付申請</vt:lpstr>
      <vt:lpstr>5-2.交付申請</vt:lpstr>
      <vt:lpstr>5-2.交付申請</vt:lpstr>
      <vt:lpstr>5-2.交付申請</vt:lpstr>
      <vt:lpstr>5-2.交付申請</vt:lpstr>
      <vt:lpstr>5-2.交付申請</vt:lpstr>
      <vt:lpstr>5-2.交付申請</vt:lpstr>
      <vt:lpstr>5-2.交付申請</vt:lpstr>
      <vt:lpstr>PowerPoint プレゼンテーション</vt:lpstr>
      <vt:lpstr>6.事務局の審査結果を確認する</vt:lpstr>
      <vt:lpstr>6.交付申請 審査結果の確認</vt:lpstr>
      <vt:lpstr>PowerPoint プレゼンテーション</vt:lpstr>
      <vt:lpstr>PowerPoint プレゼンテーション</vt:lpstr>
      <vt:lpstr>PowerPoint プレゼンテーション</vt:lpstr>
      <vt:lpstr>PowerPoint プレゼンテーション</vt:lpstr>
      <vt:lpstr>事業実施中の手続き</vt:lpstr>
      <vt:lpstr>計画変更</vt:lpstr>
      <vt:lpstr>計画変更</vt:lpstr>
      <vt:lpstr>計画変更</vt:lpstr>
      <vt:lpstr>計画変更</vt:lpstr>
      <vt:lpstr>計画変更</vt:lpstr>
      <vt:lpstr>計画変更</vt:lpstr>
      <vt:lpstr>計画変更</vt:lpstr>
      <vt:lpstr>概算払請求</vt:lpstr>
      <vt:lpstr>概算払請求</vt:lpstr>
      <vt:lpstr>概算払請求</vt:lpstr>
      <vt:lpstr>概算払請求</vt:lpstr>
      <vt:lpstr>概算払請求</vt:lpstr>
      <vt:lpstr>事故報告</vt:lpstr>
      <vt:lpstr>事故報告</vt:lpstr>
      <vt:lpstr>事故報告</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青草 雄治</dc:creator>
  <cp:lastModifiedBy>Windows ユーザー</cp:lastModifiedBy>
  <cp:revision>556</cp:revision>
  <cp:lastPrinted>2020-11-24T04:50:24Z</cp:lastPrinted>
  <dcterms:created xsi:type="dcterms:W3CDTF">2019-05-08T01:58:04Z</dcterms:created>
  <dcterms:modified xsi:type="dcterms:W3CDTF">2021-02-01T09:06:50Z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0x01010034F4CDEA3007E84898640C969FEB2AC6</vt:lpwstr>
  </property>
</Properties>
</file>